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8" r:id="rId2"/>
    <p:sldId id="259" r:id="rId3"/>
    <p:sldId id="261" r:id="rId4"/>
    <p:sldId id="262" r:id="rId5"/>
    <p:sldId id="269" r:id="rId6"/>
    <p:sldId id="268" r:id="rId7"/>
    <p:sldId id="270" r:id="rId8"/>
    <p:sldId id="271" r:id="rId9"/>
    <p:sldId id="272" r:id="rId10"/>
    <p:sldId id="273" r:id="rId11"/>
    <p:sldId id="274" r:id="rId12"/>
    <p:sldId id="275" r:id="rId13"/>
    <p:sldId id="276" r:id="rId14"/>
    <p:sldId id="263" r:id="rId15"/>
    <p:sldId id="277" r:id="rId16"/>
    <p:sldId id="278" r:id="rId17"/>
    <p:sldId id="286" r:id="rId18"/>
    <p:sldId id="289" r:id="rId19"/>
    <p:sldId id="290" r:id="rId20"/>
    <p:sldId id="291" r:id="rId21"/>
    <p:sldId id="287" r:id="rId22"/>
    <p:sldId id="292" r:id="rId23"/>
    <p:sldId id="293" r:id="rId24"/>
    <p:sldId id="283" r:id="rId25"/>
    <p:sldId id="295" r:id="rId26"/>
    <p:sldId id="294" r:id="rId27"/>
    <p:sldId id="279" r:id="rId28"/>
    <p:sldId id="280" r:id="rId29"/>
    <p:sldId id="281" r:id="rId30"/>
    <p:sldId id="282" r:id="rId3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6D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Objects="1">
      <p:cViewPr>
        <p:scale>
          <a:sx n="96" d="100"/>
          <a:sy n="96" d="100"/>
        </p:scale>
        <p:origin x="-1692"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5E4A4-0891-4FF7-B128-6F04A1BDF740}" type="datetimeFigureOut">
              <a:rPr lang="it-IT" smtClean="0"/>
              <a:t>08/10/2019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C9CCB-C628-4227-861B-AD663FCD1818}" type="slidenum">
              <a:rPr lang="it-IT" smtClean="0"/>
              <a:t>‹N›</a:t>
            </a:fld>
            <a:endParaRPr lang="it-IT"/>
          </a:p>
        </p:txBody>
      </p:sp>
    </p:spTree>
    <p:extLst>
      <p:ext uri="{BB962C8B-B14F-4D97-AF65-F5344CB8AC3E}">
        <p14:creationId xmlns:p14="http://schemas.microsoft.com/office/powerpoint/2010/main" val="3142414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7C8AF36-69C0-4999-BFA4-65911CA4ECFC}" type="datetime1">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387747-1CDE-4FCC-B0E4-2DB4029BFEA6}" type="datetime1">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6375"/>
            <a:ext cx="2057400" cy="4387851"/>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06375"/>
            <a:ext cx="6019800" cy="4387851"/>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5D94AC-6A44-4FCE-B7EA-91726C380F60}" type="datetime1">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0A47A94-E63C-4AF0-B2BC-D3210178B929}" type="datetime1">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1"/>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AA7542B-8863-42A2-B12B-DFBB86F3DA11}" type="datetime1">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EC849C2-338F-441E-A835-55A4DA3EEED8}" type="datetime1">
              <a:rPr lang="it-IT" smtClean="0"/>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89F8CA8-FE4E-4920-882C-8380D530CB1A}" type="datetime1">
              <a:rPr lang="it-IT" smtClean="0"/>
              <a:t>08/10/2019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9F497BC-D639-4354-9041-89DF664DE580}" type="datetime1">
              <a:rPr lang="it-IT" smtClean="0"/>
              <a:t>08/10/2019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3EF90B5-135E-428B-ABD4-BA164ED5AE55}" type="datetime1">
              <a:rPr lang="it-IT" smtClean="0"/>
              <a:t>08/10/2019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49"/>
            <a:ext cx="3008313" cy="1162051"/>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14FB6DE-435B-4552-99E3-884D771ECF5E}" type="datetime1">
              <a:rPr lang="it-IT" smtClean="0"/>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9"/>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1DE9138-2F8B-4151-A13E-AE6625CF7FB6}" type="datetime1">
              <a:rPr lang="it-IT" smtClean="0"/>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49EA1-A694-4675-861E-9469B849EC40}" type="datetime1">
              <a:rPr lang="it-IT" smtClean="0"/>
              <a:t>08/10/2019</a:t>
            </a:fld>
            <a:endParaRPr lang="it-IT"/>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CFDDA-B4B3-9D42-8DAB-CCA18A4F5A0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457200" y="1268760"/>
            <a:ext cx="8229600" cy="4857405"/>
          </a:xfrm>
        </p:spPr>
        <p:txBody>
          <a:bodyPr>
            <a:normAutofit lnSpcReduction="10000"/>
          </a:bodyPr>
          <a:lstStyle/>
          <a:p>
            <a:pPr algn="ctr">
              <a:buNone/>
            </a:pPr>
            <a:endParaRPr lang="it-IT" sz="2800" b="1" dirty="0" smtClean="0">
              <a:solidFill>
                <a:srgbClr val="0070C0"/>
              </a:solidFill>
            </a:endParaRPr>
          </a:p>
          <a:p>
            <a:pPr algn="ctr">
              <a:buNone/>
            </a:pPr>
            <a:r>
              <a:rPr lang="it-IT" sz="2800" b="1" dirty="0" smtClean="0">
                <a:solidFill>
                  <a:srgbClr val="0070C0"/>
                </a:solidFill>
              </a:rPr>
              <a:t>Le </a:t>
            </a:r>
            <a:r>
              <a:rPr lang="it-IT" sz="2800" b="1" dirty="0">
                <a:solidFill>
                  <a:srgbClr val="0070C0"/>
                </a:solidFill>
              </a:rPr>
              <a:t>forme di collaborazione </a:t>
            </a:r>
            <a:endParaRPr lang="it-IT" sz="2800" b="1" dirty="0" smtClean="0">
              <a:solidFill>
                <a:srgbClr val="0070C0"/>
              </a:solidFill>
            </a:endParaRPr>
          </a:p>
          <a:p>
            <a:pPr algn="ctr">
              <a:buNone/>
            </a:pPr>
            <a:r>
              <a:rPr lang="it-IT" sz="2800" b="1" dirty="0" smtClean="0">
                <a:solidFill>
                  <a:srgbClr val="0070C0"/>
                </a:solidFill>
              </a:rPr>
              <a:t>fra </a:t>
            </a:r>
            <a:r>
              <a:rPr lang="it-IT" sz="2800" b="1" dirty="0">
                <a:solidFill>
                  <a:srgbClr val="0070C0"/>
                </a:solidFill>
              </a:rPr>
              <a:t>enti pubblici ed ETS </a:t>
            </a:r>
            <a:r>
              <a:rPr lang="it-IT" sz="2800" b="1" dirty="0" smtClean="0">
                <a:solidFill>
                  <a:srgbClr val="0070C0"/>
                </a:solidFill>
              </a:rPr>
              <a:t>nel </a:t>
            </a:r>
            <a:r>
              <a:rPr lang="it-IT" sz="2800" b="1" dirty="0">
                <a:solidFill>
                  <a:srgbClr val="0070C0"/>
                </a:solidFill>
              </a:rPr>
              <a:t>Codice del Terzo Settore. </a:t>
            </a:r>
          </a:p>
          <a:p>
            <a:pPr algn="ctr">
              <a:buNone/>
            </a:pPr>
            <a:endParaRPr lang="it-IT" sz="2800" b="1" dirty="0" smtClean="0">
              <a:solidFill>
                <a:srgbClr val="0070C0"/>
              </a:solidFill>
            </a:endParaRPr>
          </a:p>
          <a:p>
            <a:pPr algn="ctr">
              <a:buNone/>
            </a:pPr>
            <a:r>
              <a:rPr lang="it-IT" sz="2800" b="1" dirty="0" smtClean="0">
                <a:solidFill>
                  <a:srgbClr val="0070C0"/>
                </a:solidFill>
              </a:rPr>
              <a:t>La </a:t>
            </a:r>
            <a:r>
              <a:rPr lang="it-IT" sz="2800" b="1" i="1" dirty="0">
                <a:solidFill>
                  <a:srgbClr val="0070C0"/>
                </a:solidFill>
              </a:rPr>
              <a:t>co-programmazione</a:t>
            </a:r>
          </a:p>
          <a:p>
            <a:pPr algn="ctr">
              <a:buNone/>
            </a:pPr>
            <a:endParaRPr lang="it-IT" sz="2800" i="1" dirty="0" smtClean="0">
              <a:solidFill>
                <a:srgbClr val="0070C0"/>
              </a:solidFill>
            </a:endParaRPr>
          </a:p>
          <a:p>
            <a:pPr algn="ctr">
              <a:buNone/>
            </a:pPr>
            <a:endParaRPr lang="it-IT" sz="2800" i="1" dirty="0">
              <a:solidFill>
                <a:srgbClr val="0070C0"/>
              </a:solidFill>
            </a:endParaRPr>
          </a:p>
          <a:p>
            <a:pPr algn="ctr">
              <a:buNone/>
            </a:pPr>
            <a:r>
              <a:rPr lang="it-IT" sz="2400" b="1" dirty="0" smtClean="0">
                <a:solidFill>
                  <a:srgbClr val="FF0000"/>
                </a:solidFill>
              </a:rPr>
              <a:t>Milano, 9 ottobre 2019</a:t>
            </a:r>
          </a:p>
          <a:p>
            <a:pPr algn="ctr">
              <a:buNone/>
            </a:pPr>
            <a:endParaRPr lang="it-IT" sz="2800" b="1" dirty="0" smtClean="0">
              <a:solidFill>
                <a:srgbClr val="00B050"/>
              </a:solidFill>
            </a:endParaRPr>
          </a:p>
          <a:p>
            <a:pPr algn="ctr">
              <a:buNone/>
            </a:pPr>
            <a:r>
              <a:rPr lang="it-IT" sz="2600" b="1" dirty="0" smtClean="0">
                <a:solidFill>
                  <a:srgbClr val="00B050"/>
                </a:solidFill>
              </a:rPr>
              <a:t>Luciano Gallo - Ettore </a:t>
            </a:r>
            <a:r>
              <a:rPr lang="it-IT" sz="2600" i="1" dirty="0" smtClean="0">
                <a:solidFill>
                  <a:srgbClr val="0070C0"/>
                </a:solidFill>
              </a:rPr>
              <a:t> </a:t>
            </a:r>
            <a:r>
              <a:rPr lang="it-IT" sz="2600" b="1" dirty="0" smtClean="0">
                <a:solidFill>
                  <a:srgbClr val="00B050"/>
                </a:solidFill>
              </a:rPr>
              <a:t>Uccellini</a:t>
            </a:r>
            <a:endParaRPr lang="it-IT" sz="2600" b="1" dirty="0">
              <a:solidFill>
                <a:srgbClr val="00B050"/>
              </a:solidFill>
            </a:endParaRPr>
          </a:p>
          <a:p>
            <a:pPr algn="ctr">
              <a:buNone/>
            </a:pPr>
            <a:endParaRPr lang="it-IT" sz="2800" i="1" dirty="0">
              <a:solidFill>
                <a:srgbClr val="0070C0"/>
              </a:solidFill>
            </a:endParaRPr>
          </a:p>
        </p:txBody>
      </p:sp>
      <p:sp>
        <p:nvSpPr>
          <p:cNvPr id="4" name="Segnaposto numero diapositiva 3"/>
          <p:cNvSpPr>
            <a:spLocks noGrp="1"/>
          </p:cNvSpPr>
          <p:nvPr>
            <p:ph type="sldNum" sz="quarter" idx="12"/>
          </p:nvPr>
        </p:nvSpPr>
        <p:spPr/>
        <p:txBody>
          <a:bodyPr/>
          <a:lstStyle/>
          <a:p>
            <a:fld id="{BFECFDDA-B4B3-9D42-8DAB-CCA18A4F5A0C}"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436013"/>
          </a:xfrm>
        </p:spPr>
        <p:txBody>
          <a:bodyPr>
            <a:normAutofit/>
          </a:bodyPr>
          <a:lstStyle/>
          <a:p>
            <a:pPr marL="0" indent="0" algn="just">
              <a:buNone/>
            </a:pPr>
            <a:endParaRPr lang="it-IT" sz="2400" b="1" dirty="0" smtClean="0">
              <a:solidFill>
                <a:srgbClr val="0070C0"/>
              </a:solidFill>
            </a:endParaRPr>
          </a:p>
          <a:p>
            <a:pPr marL="0" indent="0" algn="just">
              <a:buNone/>
            </a:pPr>
            <a:r>
              <a:rPr lang="it-IT" sz="2400" b="1" dirty="0" smtClean="0">
                <a:solidFill>
                  <a:srgbClr val="0070C0"/>
                </a:solidFill>
              </a:rPr>
              <a:t>Il CTS, inoltre, tiene conto della </a:t>
            </a:r>
            <a:r>
              <a:rPr lang="it-IT" sz="2400" b="1" dirty="0" smtClean="0">
                <a:solidFill>
                  <a:srgbClr val="FF0000"/>
                </a:solidFill>
              </a:rPr>
              <a:t>specificità</a:t>
            </a:r>
            <a:r>
              <a:rPr lang="it-IT" sz="2400" b="1" dirty="0" smtClean="0">
                <a:solidFill>
                  <a:srgbClr val="0070C0"/>
                </a:solidFill>
              </a:rPr>
              <a:t> dei diversi </a:t>
            </a:r>
            <a:r>
              <a:rPr lang="it-IT" sz="2400" b="1" dirty="0" smtClean="0">
                <a:solidFill>
                  <a:srgbClr val="FF0000"/>
                </a:solidFill>
              </a:rPr>
              <a:t>ETS</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70C0"/>
                </a:solidFill>
              </a:rPr>
              <a:t>attività di </a:t>
            </a:r>
            <a:r>
              <a:rPr lang="it-IT" sz="2400" b="1" dirty="0" smtClean="0">
                <a:solidFill>
                  <a:srgbClr val="00B050"/>
                </a:solidFill>
              </a:rPr>
              <a:t>volontariato</a:t>
            </a:r>
            <a:r>
              <a:rPr lang="it-IT" sz="2400" b="1" dirty="0" smtClean="0">
                <a:solidFill>
                  <a:srgbClr val="0070C0"/>
                </a:solidFill>
              </a:rPr>
              <a:t> (artt. </a:t>
            </a:r>
            <a:r>
              <a:rPr lang="it-IT" sz="2400" b="1" dirty="0" smtClean="0">
                <a:solidFill>
                  <a:srgbClr val="FF0000"/>
                </a:solidFill>
              </a:rPr>
              <a:t>17</a:t>
            </a:r>
            <a:r>
              <a:rPr lang="it-IT" sz="2400" b="1" dirty="0" smtClean="0">
                <a:solidFill>
                  <a:schemeClr val="accent1"/>
                </a:solidFill>
              </a:rPr>
              <a:t>-</a:t>
            </a:r>
            <a:r>
              <a:rPr lang="it-IT" sz="2400" b="1" dirty="0" smtClean="0">
                <a:solidFill>
                  <a:srgbClr val="FF0000"/>
                </a:solidFill>
              </a:rPr>
              <a:t>19</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associazioni</a:t>
            </a:r>
            <a:r>
              <a:rPr lang="it-IT" sz="2400" b="1" dirty="0" smtClean="0">
                <a:solidFill>
                  <a:srgbClr val="0070C0"/>
                </a:solidFill>
              </a:rPr>
              <a:t> e </a:t>
            </a:r>
            <a:r>
              <a:rPr lang="it-IT" sz="2400" b="1" dirty="0" smtClean="0">
                <a:solidFill>
                  <a:srgbClr val="00B050"/>
                </a:solidFill>
              </a:rPr>
              <a:t>fondazioni</a:t>
            </a:r>
            <a:r>
              <a:rPr lang="it-IT" sz="2400" b="1" dirty="0" smtClean="0">
                <a:solidFill>
                  <a:srgbClr val="0070C0"/>
                </a:solidFill>
              </a:rPr>
              <a:t> del TS (artt</a:t>
            </a:r>
            <a:r>
              <a:rPr lang="it-IT" sz="2400" b="1" dirty="0">
                <a:solidFill>
                  <a:srgbClr val="0070C0"/>
                </a:solidFill>
              </a:rPr>
              <a:t>. </a:t>
            </a:r>
            <a:r>
              <a:rPr lang="it-IT" sz="2400" b="1" dirty="0" smtClean="0">
                <a:solidFill>
                  <a:srgbClr val="FF0000"/>
                </a:solidFill>
              </a:rPr>
              <a:t>21</a:t>
            </a:r>
            <a:r>
              <a:rPr lang="it-IT" sz="2400" b="1" dirty="0" smtClean="0">
                <a:solidFill>
                  <a:schemeClr val="accent1"/>
                </a:solidFill>
              </a:rPr>
              <a:t>-</a:t>
            </a:r>
            <a:r>
              <a:rPr lang="it-IT" sz="2400" b="1" dirty="0" smtClean="0">
                <a:solidFill>
                  <a:srgbClr val="FF0000"/>
                </a:solidFill>
              </a:rPr>
              <a:t>31</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ODV</a:t>
            </a:r>
            <a:r>
              <a:rPr lang="it-IT" sz="2400" b="1" dirty="0" smtClean="0">
                <a:solidFill>
                  <a:srgbClr val="0070C0"/>
                </a:solidFill>
              </a:rPr>
              <a:t> (artt</a:t>
            </a:r>
            <a:r>
              <a:rPr lang="it-IT" sz="2400" b="1" dirty="0">
                <a:solidFill>
                  <a:srgbClr val="0070C0"/>
                </a:solidFill>
              </a:rPr>
              <a:t>. </a:t>
            </a:r>
            <a:r>
              <a:rPr lang="it-IT" sz="2400" b="1" dirty="0" smtClean="0">
                <a:solidFill>
                  <a:srgbClr val="FF0000"/>
                </a:solidFill>
              </a:rPr>
              <a:t>32</a:t>
            </a:r>
            <a:r>
              <a:rPr lang="it-IT" sz="2400" b="1" dirty="0" smtClean="0">
                <a:solidFill>
                  <a:schemeClr val="accent1"/>
                </a:solidFill>
              </a:rPr>
              <a:t>-</a:t>
            </a:r>
            <a:r>
              <a:rPr lang="it-IT" sz="2400" b="1" dirty="0" smtClean="0">
                <a:solidFill>
                  <a:srgbClr val="FF0000"/>
                </a:solidFill>
              </a:rPr>
              <a:t>34</a:t>
            </a:r>
            <a:r>
              <a:rPr lang="it-IT" sz="2400" b="1" dirty="0" smtClean="0">
                <a:solidFill>
                  <a:srgbClr val="0070C0"/>
                </a:solidFill>
              </a:rPr>
              <a:t>);</a:t>
            </a:r>
            <a:endParaRPr lang="it-IT" sz="2400" b="1" dirty="0">
              <a:solidFill>
                <a:srgbClr val="0070C0"/>
              </a:solidFill>
            </a:endParaRPr>
          </a:p>
          <a:p>
            <a:pPr algn="just">
              <a:buFont typeface="Wingdings" panose="05000000000000000000" pitchFamily="2" charset="2"/>
              <a:buChar char="ü"/>
            </a:pPr>
            <a:r>
              <a:rPr lang="it-IT" sz="2400" b="1" dirty="0" smtClean="0">
                <a:solidFill>
                  <a:srgbClr val="00B050"/>
                </a:solidFill>
              </a:rPr>
              <a:t>APS</a:t>
            </a:r>
            <a:r>
              <a:rPr lang="it-IT" sz="2400" b="1" dirty="0" smtClean="0">
                <a:solidFill>
                  <a:srgbClr val="0070C0"/>
                </a:solidFill>
              </a:rPr>
              <a:t> (artt</a:t>
            </a:r>
            <a:r>
              <a:rPr lang="it-IT" sz="2400" b="1" dirty="0">
                <a:solidFill>
                  <a:srgbClr val="0070C0"/>
                </a:solidFill>
              </a:rPr>
              <a:t>. </a:t>
            </a:r>
            <a:r>
              <a:rPr lang="it-IT" sz="2400" b="1" dirty="0" smtClean="0">
                <a:solidFill>
                  <a:srgbClr val="FF0000"/>
                </a:solidFill>
              </a:rPr>
              <a:t>35</a:t>
            </a:r>
            <a:r>
              <a:rPr lang="it-IT" sz="2400" b="1" dirty="0" smtClean="0">
                <a:solidFill>
                  <a:schemeClr val="accent1"/>
                </a:solidFill>
              </a:rPr>
              <a:t>-</a:t>
            </a:r>
            <a:r>
              <a:rPr lang="it-IT" sz="2400" b="1" dirty="0" smtClean="0">
                <a:solidFill>
                  <a:srgbClr val="FF0000"/>
                </a:solidFill>
              </a:rPr>
              <a:t>36</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70C0"/>
                </a:solidFill>
              </a:rPr>
              <a:t>enti </a:t>
            </a:r>
            <a:r>
              <a:rPr lang="it-IT" sz="2400" b="1" dirty="0" smtClean="0">
                <a:solidFill>
                  <a:srgbClr val="00B050"/>
                </a:solidFill>
              </a:rPr>
              <a:t>filantropici</a:t>
            </a:r>
            <a:r>
              <a:rPr lang="it-IT" sz="2400" b="1" dirty="0" smtClean="0">
                <a:solidFill>
                  <a:srgbClr val="0070C0"/>
                </a:solidFill>
              </a:rPr>
              <a:t> (artt</a:t>
            </a:r>
            <a:r>
              <a:rPr lang="it-IT" sz="2400" b="1" dirty="0">
                <a:solidFill>
                  <a:srgbClr val="0070C0"/>
                </a:solidFill>
              </a:rPr>
              <a:t>. </a:t>
            </a:r>
            <a:r>
              <a:rPr lang="it-IT" sz="2400" b="1" dirty="0" smtClean="0">
                <a:solidFill>
                  <a:srgbClr val="FF0000"/>
                </a:solidFill>
              </a:rPr>
              <a:t>37</a:t>
            </a:r>
            <a:r>
              <a:rPr lang="it-IT" sz="2400" b="1" dirty="0" smtClean="0">
                <a:solidFill>
                  <a:schemeClr val="accent1"/>
                </a:solidFill>
              </a:rPr>
              <a:t>-</a:t>
            </a:r>
            <a:r>
              <a:rPr lang="it-IT" sz="2400" b="1" dirty="0" smtClean="0">
                <a:solidFill>
                  <a:srgbClr val="FF0000"/>
                </a:solidFill>
              </a:rPr>
              <a:t>39</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imprese soc</a:t>
            </a:r>
            <a:r>
              <a:rPr lang="it-IT" sz="2400" b="1" dirty="0" smtClean="0">
                <a:solidFill>
                  <a:srgbClr val="0070C0"/>
                </a:solidFill>
              </a:rPr>
              <a:t>iali </a:t>
            </a:r>
            <a:r>
              <a:rPr lang="it-IT" sz="2400" b="1" dirty="0">
                <a:solidFill>
                  <a:srgbClr val="0070C0"/>
                </a:solidFill>
              </a:rPr>
              <a:t>(</a:t>
            </a:r>
            <a:r>
              <a:rPr lang="it-IT" sz="2400" b="1" dirty="0" smtClean="0">
                <a:solidFill>
                  <a:srgbClr val="0070C0"/>
                </a:solidFill>
              </a:rPr>
              <a:t>art. </a:t>
            </a:r>
            <a:r>
              <a:rPr lang="it-IT" sz="2400" b="1" dirty="0" smtClean="0">
                <a:solidFill>
                  <a:srgbClr val="FF0000"/>
                </a:solidFill>
              </a:rPr>
              <a:t>40</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reti associative </a:t>
            </a:r>
            <a:r>
              <a:rPr lang="it-IT" sz="2400" b="1" dirty="0">
                <a:solidFill>
                  <a:srgbClr val="0070C0"/>
                </a:solidFill>
              </a:rPr>
              <a:t>(</a:t>
            </a:r>
            <a:r>
              <a:rPr lang="it-IT" sz="2400" b="1" dirty="0" smtClean="0">
                <a:solidFill>
                  <a:srgbClr val="0070C0"/>
                </a:solidFill>
              </a:rPr>
              <a:t>art. </a:t>
            </a:r>
            <a:r>
              <a:rPr lang="it-IT" sz="2400" b="1" dirty="0" smtClean="0">
                <a:solidFill>
                  <a:srgbClr val="FF0000"/>
                </a:solidFill>
              </a:rPr>
              <a:t>41</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70C0"/>
                </a:solidFill>
              </a:rPr>
              <a:t>società di </a:t>
            </a:r>
            <a:r>
              <a:rPr lang="it-IT" sz="2400" b="1" dirty="0" smtClean="0">
                <a:solidFill>
                  <a:srgbClr val="00B050"/>
                </a:solidFill>
              </a:rPr>
              <a:t>mutuo soccorso </a:t>
            </a:r>
            <a:r>
              <a:rPr lang="it-IT" sz="2400" b="1" dirty="0">
                <a:solidFill>
                  <a:srgbClr val="0070C0"/>
                </a:solidFill>
              </a:rPr>
              <a:t>(artt. </a:t>
            </a:r>
            <a:r>
              <a:rPr lang="it-IT" sz="2400" b="1" dirty="0" smtClean="0">
                <a:solidFill>
                  <a:srgbClr val="FF0000"/>
                </a:solidFill>
              </a:rPr>
              <a:t>42</a:t>
            </a:r>
            <a:r>
              <a:rPr lang="it-IT" sz="2400" b="1" dirty="0" smtClean="0">
                <a:solidFill>
                  <a:schemeClr val="accent1"/>
                </a:solidFill>
              </a:rPr>
              <a:t>-</a:t>
            </a:r>
            <a:r>
              <a:rPr lang="it-IT" sz="2400" b="1" dirty="0" smtClean="0">
                <a:solidFill>
                  <a:srgbClr val="FF0000"/>
                </a:solidFill>
              </a:rPr>
              <a:t>44</a:t>
            </a:r>
            <a:r>
              <a:rPr lang="it-IT" sz="2400" b="1" dirty="0" smtClean="0">
                <a:solidFill>
                  <a:srgbClr val="0070C0"/>
                </a:solidFill>
              </a:rPr>
              <a:t>);</a:t>
            </a: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Le discipline specifiche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10</a:t>
            </a:fld>
            <a:endParaRPr lang="it-IT"/>
          </a:p>
        </p:txBody>
      </p:sp>
    </p:spTree>
    <p:extLst>
      <p:ext uri="{BB962C8B-B14F-4D97-AF65-F5344CB8AC3E}">
        <p14:creationId xmlns:p14="http://schemas.microsoft.com/office/powerpoint/2010/main" val="3888936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436013"/>
          </a:xfrm>
        </p:spPr>
        <p:txBody>
          <a:bodyPr>
            <a:normAutofit/>
          </a:bodyPr>
          <a:lstStyle/>
          <a:p>
            <a:pPr marL="0" indent="0" algn="just">
              <a:buNone/>
            </a:pPr>
            <a:r>
              <a:rPr lang="it-IT" sz="2400" b="1" dirty="0" smtClean="0">
                <a:solidFill>
                  <a:srgbClr val="0070C0"/>
                </a:solidFill>
              </a:rPr>
              <a:t>Il CTS introduce il </a:t>
            </a:r>
            <a:r>
              <a:rPr lang="it-IT" sz="2400" b="1" dirty="0" smtClean="0">
                <a:solidFill>
                  <a:srgbClr val="00B050"/>
                </a:solidFill>
                <a:effectLst>
                  <a:outerShdw blurRad="38100" dist="38100" dir="2700000" algn="tl">
                    <a:srgbClr val="000000">
                      <a:alpha val="43137"/>
                    </a:srgbClr>
                  </a:outerShdw>
                </a:effectLst>
              </a:rPr>
              <a:t>RUNTS</a:t>
            </a:r>
            <a:r>
              <a:rPr lang="it-IT" sz="2400" b="1" dirty="0" smtClean="0">
                <a:solidFill>
                  <a:srgbClr val="0070C0"/>
                </a:solidFill>
              </a:rPr>
              <a:t> (artt. </a:t>
            </a:r>
            <a:r>
              <a:rPr lang="it-IT" sz="2400" b="1" dirty="0" smtClean="0">
                <a:solidFill>
                  <a:srgbClr val="FF0000"/>
                </a:solidFill>
              </a:rPr>
              <a:t>45</a:t>
            </a:r>
            <a:r>
              <a:rPr lang="it-IT" sz="2400" b="1" dirty="0" smtClean="0">
                <a:solidFill>
                  <a:schemeClr val="accent1"/>
                </a:solidFill>
              </a:rPr>
              <a:t>-</a:t>
            </a:r>
            <a:r>
              <a:rPr lang="it-IT" sz="2400" b="1" dirty="0" smtClean="0">
                <a:solidFill>
                  <a:srgbClr val="FF0000"/>
                </a:solidFill>
              </a:rPr>
              <a:t>54</a:t>
            </a:r>
            <a:r>
              <a:rPr lang="it-IT" sz="2400" b="1" dirty="0" smtClean="0">
                <a:solidFill>
                  <a:srgbClr val="0070C0"/>
                </a:solidFill>
              </a:rPr>
              <a:t>); in particolare:</a:t>
            </a:r>
          </a:p>
          <a:p>
            <a:pPr algn="just">
              <a:buFont typeface="Wingdings" panose="05000000000000000000" pitchFamily="2" charset="2"/>
              <a:buChar char="ü"/>
            </a:pPr>
            <a:r>
              <a:rPr lang="it-IT" sz="2400" b="1" dirty="0" smtClean="0">
                <a:solidFill>
                  <a:srgbClr val="00B050"/>
                </a:solidFill>
              </a:rPr>
              <a:t>Registro </a:t>
            </a:r>
            <a:r>
              <a:rPr lang="it-IT" sz="2400" b="1" dirty="0" smtClean="0">
                <a:solidFill>
                  <a:srgbClr val="0070C0"/>
                </a:solidFill>
              </a:rPr>
              <a:t>(art. </a:t>
            </a:r>
            <a:r>
              <a:rPr lang="it-IT" sz="2400" b="1" dirty="0" smtClean="0">
                <a:solidFill>
                  <a:srgbClr val="FF0000"/>
                </a:solidFill>
              </a:rPr>
              <a:t>45</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struttura</a:t>
            </a:r>
            <a:r>
              <a:rPr lang="it-IT" sz="2400" b="1" dirty="0" smtClean="0">
                <a:solidFill>
                  <a:srgbClr val="0070C0"/>
                </a:solidFill>
              </a:rPr>
              <a:t> (art</a:t>
            </a:r>
            <a:r>
              <a:rPr lang="it-IT" sz="2400" b="1" dirty="0">
                <a:solidFill>
                  <a:srgbClr val="0070C0"/>
                </a:solidFill>
              </a:rPr>
              <a:t>. </a:t>
            </a:r>
            <a:r>
              <a:rPr lang="it-IT" sz="2400" b="1" dirty="0" smtClean="0">
                <a:solidFill>
                  <a:srgbClr val="FF0000"/>
                </a:solidFill>
              </a:rPr>
              <a:t>46</a:t>
            </a:r>
            <a:r>
              <a:rPr lang="it-IT" sz="2400" b="1" dirty="0" smtClean="0">
                <a:solidFill>
                  <a:srgbClr val="0070C0"/>
                </a:solidFill>
              </a:rPr>
              <a:t>);</a:t>
            </a:r>
            <a:endParaRPr lang="it-IT" sz="2400" b="1" dirty="0">
              <a:solidFill>
                <a:srgbClr val="0070C0"/>
              </a:solidFill>
            </a:endParaRPr>
          </a:p>
          <a:p>
            <a:pPr algn="just">
              <a:buFont typeface="Wingdings" panose="05000000000000000000" pitchFamily="2" charset="2"/>
              <a:buChar char="ü"/>
            </a:pPr>
            <a:r>
              <a:rPr lang="it-IT" sz="2400" b="1" dirty="0" smtClean="0">
                <a:solidFill>
                  <a:srgbClr val="00B050"/>
                </a:solidFill>
              </a:rPr>
              <a:t>iscrizione</a:t>
            </a:r>
            <a:r>
              <a:rPr lang="it-IT" sz="2400" b="1" dirty="0" smtClean="0">
                <a:solidFill>
                  <a:srgbClr val="0070C0"/>
                </a:solidFill>
              </a:rPr>
              <a:t> (art</a:t>
            </a:r>
            <a:r>
              <a:rPr lang="it-IT" sz="2400" b="1" dirty="0">
                <a:solidFill>
                  <a:srgbClr val="0070C0"/>
                </a:solidFill>
              </a:rPr>
              <a:t>. </a:t>
            </a:r>
            <a:r>
              <a:rPr lang="it-IT" sz="2400" b="1" dirty="0" smtClean="0">
                <a:solidFill>
                  <a:srgbClr val="FF0000"/>
                </a:solidFill>
              </a:rPr>
              <a:t>47</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contenuto </a:t>
            </a:r>
            <a:r>
              <a:rPr lang="it-IT" sz="2400" b="1" dirty="0" smtClean="0">
                <a:solidFill>
                  <a:srgbClr val="0070C0"/>
                </a:solidFill>
              </a:rPr>
              <a:t>e</a:t>
            </a:r>
            <a:r>
              <a:rPr lang="it-IT" sz="2400" b="1" dirty="0" smtClean="0">
                <a:solidFill>
                  <a:srgbClr val="00B050"/>
                </a:solidFill>
              </a:rPr>
              <a:t> </a:t>
            </a:r>
            <a:r>
              <a:rPr lang="it-IT" sz="2400" b="1" dirty="0" smtClean="0">
                <a:solidFill>
                  <a:srgbClr val="FF0000"/>
                </a:solidFill>
              </a:rPr>
              <a:t>aggiornamento</a:t>
            </a:r>
            <a:r>
              <a:rPr lang="it-IT" sz="2400" b="1" dirty="0" smtClean="0">
                <a:solidFill>
                  <a:srgbClr val="00B050"/>
                </a:solidFill>
              </a:rPr>
              <a:t> </a:t>
            </a:r>
            <a:r>
              <a:rPr lang="it-IT" sz="2400" b="1" dirty="0" smtClean="0">
                <a:solidFill>
                  <a:srgbClr val="0070C0"/>
                </a:solidFill>
              </a:rPr>
              <a:t> (art</a:t>
            </a:r>
            <a:r>
              <a:rPr lang="it-IT" sz="2400" b="1" dirty="0">
                <a:solidFill>
                  <a:srgbClr val="0070C0"/>
                </a:solidFill>
              </a:rPr>
              <a:t>. </a:t>
            </a:r>
            <a:r>
              <a:rPr lang="it-IT" sz="2400" b="1" dirty="0" smtClean="0">
                <a:solidFill>
                  <a:srgbClr val="FF0000"/>
                </a:solidFill>
              </a:rPr>
              <a:t>48</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estinzione o </a:t>
            </a:r>
            <a:r>
              <a:rPr lang="it-IT" sz="2400" b="1" dirty="0" smtClean="0">
                <a:solidFill>
                  <a:srgbClr val="FF0000"/>
                </a:solidFill>
              </a:rPr>
              <a:t>scioglimento</a:t>
            </a:r>
            <a:r>
              <a:rPr lang="it-IT" sz="2400" b="1" dirty="0" smtClean="0">
                <a:solidFill>
                  <a:srgbClr val="00B050"/>
                </a:solidFill>
              </a:rPr>
              <a:t> </a:t>
            </a:r>
            <a:r>
              <a:rPr lang="it-IT" sz="2400" b="1" dirty="0" smtClean="0">
                <a:solidFill>
                  <a:srgbClr val="0070C0"/>
                </a:solidFill>
              </a:rPr>
              <a:t>dell’ente(art. </a:t>
            </a:r>
            <a:r>
              <a:rPr lang="it-IT" sz="2400" b="1" dirty="0" smtClean="0">
                <a:solidFill>
                  <a:srgbClr val="FF0000"/>
                </a:solidFill>
              </a:rPr>
              <a:t>49</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cancellazione o </a:t>
            </a:r>
            <a:r>
              <a:rPr lang="it-IT" sz="2400" b="1" dirty="0" smtClean="0">
                <a:solidFill>
                  <a:srgbClr val="FF0000"/>
                </a:solidFill>
              </a:rPr>
              <a:t>migrazione</a:t>
            </a:r>
            <a:r>
              <a:rPr lang="it-IT" sz="2400" b="1" dirty="0" smtClean="0">
                <a:solidFill>
                  <a:srgbClr val="00B050"/>
                </a:solidFill>
              </a:rPr>
              <a:t> </a:t>
            </a:r>
            <a:r>
              <a:rPr lang="it-IT" sz="2400" b="1" dirty="0" smtClean="0">
                <a:solidFill>
                  <a:srgbClr val="0070C0"/>
                </a:solidFill>
              </a:rPr>
              <a:t>in altra sezione (art. </a:t>
            </a:r>
            <a:r>
              <a:rPr lang="it-IT" sz="2400" b="1" dirty="0" smtClean="0">
                <a:solidFill>
                  <a:srgbClr val="FF0000"/>
                </a:solidFill>
              </a:rPr>
              <a:t>50</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revisione periodica </a:t>
            </a:r>
            <a:r>
              <a:rPr lang="it-IT" sz="2400" b="1" dirty="0">
                <a:solidFill>
                  <a:srgbClr val="0070C0"/>
                </a:solidFill>
              </a:rPr>
              <a:t>(</a:t>
            </a:r>
            <a:r>
              <a:rPr lang="it-IT" sz="2400" b="1" dirty="0" smtClean="0">
                <a:solidFill>
                  <a:srgbClr val="0070C0"/>
                </a:solidFill>
              </a:rPr>
              <a:t>art. </a:t>
            </a:r>
            <a:r>
              <a:rPr lang="it-IT" sz="2400" b="1" dirty="0" smtClean="0">
                <a:solidFill>
                  <a:srgbClr val="FF0000"/>
                </a:solidFill>
              </a:rPr>
              <a:t>51</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trasmigrazione</a:t>
            </a:r>
            <a:r>
              <a:rPr lang="it-IT" sz="2400" b="1" dirty="0" smtClean="0">
                <a:solidFill>
                  <a:srgbClr val="0070C0"/>
                </a:solidFill>
              </a:rPr>
              <a:t> dei registri esistenti (art. </a:t>
            </a:r>
            <a:r>
              <a:rPr lang="it-IT" sz="2400" b="1" dirty="0" smtClean="0">
                <a:solidFill>
                  <a:srgbClr val="FF0000"/>
                </a:solidFill>
              </a:rPr>
              <a:t>54</a:t>
            </a:r>
            <a:r>
              <a:rPr lang="it-IT" sz="2400" b="1" dirty="0" smtClean="0">
                <a:solidFill>
                  <a:srgbClr val="0070C0"/>
                </a:solidFill>
              </a:rPr>
              <a:t>)</a:t>
            </a: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Il RUNTS</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11</a:t>
            </a:fld>
            <a:endParaRPr lang="it-IT"/>
          </a:p>
        </p:txBody>
      </p:sp>
    </p:spTree>
    <p:extLst>
      <p:ext uri="{BB962C8B-B14F-4D97-AF65-F5344CB8AC3E}">
        <p14:creationId xmlns:p14="http://schemas.microsoft.com/office/powerpoint/2010/main" val="3038474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436013"/>
          </a:xfrm>
        </p:spPr>
        <p:txBody>
          <a:bodyPr>
            <a:normAutofit/>
          </a:bodyPr>
          <a:lstStyle/>
          <a:p>
            <a:pPr marL="0" indent="0" algn="just">
              <a:buNone/>
            </a:pPr>
            <a:r>
              <a:rPr lang="it-IT" sz="2400" b="1" dirty="0" smtClean="0">
                <a:solidFill>
                  <a:srgbClr val="0070C0"/>
                </a:solidFill>
              </a:rPr>
              <a:t>Il CTS contiene altre disposizioni di interesse:</a:t>
            </a:r>
          </a:p>
          <a:p>
            <a:pPr algn="just">
              <a:buFont typeface="Wingdings" panose="05000000000000000000" pitchFamily="2" charset="2"/>
              <a:buChar char="ü"/>
            </a:pPr>
            <a:r>
              <a:rPr lang="it-IT" sz="2400" b="1" dirty="0" smtClean="0">
                <a:solidFill>
                  <a:srgbClr val="00B050"/>
                </a:solidFill>
              </a:rPr>
              <a:t>attività diverse </a:t>
            </a:r>
            <a:r>
              <a:rPr lang="it-IT" sz="2400" b="1" dirty="0" smtClean="0">
                <a:solidFill>
                  <a:srgbClr val="0070C0"/>
                </a:solidFill>
              </a:rPr>
              <a:t>(art. </a:t>
            </a:r>
            <a:r>
              <a:rPr lang="it-IT" sz="2400" b="1" dirty="0" smtClean="0">
                <a:solidFill>
                  <a:srgbClr val="FF0000"/>
                </a:solidFill>
              </a:rPr>
              <a:t>6</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assenza scopo di lucro</a:t>
            </a:r>
            <a:r>
              <a:rPr lang="it-IT" sz="2400" b="1" dirty="0" smtClean="0">
                <a:solidFill>
                  <a:srgbClr val="0070C0"/>
                </a:solidFill>
              </a:rPr>
              <a:t> (art</a:t>
            </a:r>
            <a:r>
              <a:rPr lang="it-IT" sz="2400" b="1" dirty="0">
                <a:solidFill>
                  <a:srgbClr val="0070C0"/>
                </a:solidFill>
              </a:rPr>
              <a:t>. </a:t>
            </a:r>
            <a:r>
              <a:rPr lang="it-IT" sz="2400" b="1" dirty="0" smtClean="0">
                <a:solidFill>
                  <a:srgbClr val="FF0000"/>
                </a:solidFill>
              </a:rPr>
              <a:t>8</a:t>
            </a:r>
            <a:r>
              <a:rPr lang="it-IT" sz="2400" b="1" dirty="0" smtClean="0">
                <a:solidFill>
                  <a:srgbClr val="0070C0"/>
                </a:solidFill>
              </a:rPr>
              <a:t>);</a:t>
            </a:r>
            <a:endParaRPr lang="it-IT" sz="2400" b="1" dirty="0">
              <a:solidFill>
                <a:srgbClr val="0070C0"/>
              </a:solidFill>
            </a:endParaRPr>
          </a:p>
          <a:p>
            <a:pPr algn="just">
              <a:buFont typeface="Wingdings" panose="05000000000000000000" pitchFamily="2" charset="2"/>
              <a:buChar char="ü"/>
            </a:pPr>
            <a:r>
              <a:rPr lang="it-IT" sz="2400" b="1" dirty="0" smtClean="0">
                <a:solidFill>
                  <a:srgbClr val="00B050"/>
                </a:solidFill>
              </a:rPr>
              <a:t>devoluzione patrimonio</a:t>
            </a:r>
            <a:r>
              <a:rPr lang="it-IT" sz="2400" b="1" dirty="0" smtClean="0">
                <a:solidFill>
                  <a:srgbClr val="0070C0"/>
                </a:solidFill>
              </a:rPr>
              <a:t> (art</a:t>
            </a:r>
            <a:r>
              <a:rPr lang="it-IT" sz="2400" b="1" dirty="0">
                <a:solidFill>
                  <a:srgbClr val="0070C0"/>
                </a:solidFill>
              </a:rPr>
              <a:t>. </a:t>
            </a:r>
            <a:r>
              <a:rPr lang="it-IT" sz="2400" b="1" dirty="0" smtClean="0">
                <a:solidFill>
                  <a:srgbClr val="FF0000"/>
                </a:solidFill>
              </a:rPr>
              <a:t>9</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scrittura contabili e bilancio </a:t>
            </a:r>
            <a:r>
              <a:rPr lang="it-IT" sz="2400" b="1" dirty="0" smtClean="0">
                <a:solidFill>
                  <a:srgbClr val="0070C0"/>
                </a:solidFill>
              </a:rPr>
              <a:t>(art</a:t>
            </a:r>
            <a:r>
              <a:rPr lang="it-IT" sz="2400" b="1" dirty="0">
                <a:solidFill>
                  <a:srgbClr val="0070C0"/>
                </a:solidFill>
              </a:rPr>
              <a:t>. </a:t>
            </a:r>
            <a:r>
              <a:rPr lang="it-IT" sz="2400" b="1" dirty="0" smtClean="0">
                <a:solidFill>
                  <a:srgbClr val="FF0000"/>
                </a:solidFill>
              </a:rPr>
              <a:t>13</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bilancio sociale </a:t>
            </a:r>
            <a:r>
              <a:rPr lang="it-IT" sz="2400" b="1" dirty="0" smtClean="0">
                <a:solidFill>
                  <a:srgbClr val="0070C0"/>
                </a:solidFill>
              </a:rPr>
              <a:t>(art. </a:t>
            </a:r>
            <a:r>
              <a:rPr lang="it-IT" sz="2400" b="1" dirty="0" smtClean="0">
                <a:solidFill>
                  <a:srgbClr val="FF0000"/>
                </a:solidFill>
              </a:rPr>
              <a:t>14</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libri sociali obbligatori</a:t>
            </a:r>
            <a:r>
              <a:rPr lang="it-IT" sz="2400" b="1" dirty="0" smtClean="0">
                <a:solidFill>
                  <a:srgbClr val="0070C0"/>
                </a:solidFill>
              </a:rPr>
              <a:t> (art. </a:t>
            </a:r>
            <a:r>
              <a:rPr lang="it-IT" sz="2400" b="1" dirty="0" smtClean="0">
                <a:solidFill>
                  <a:srgbClr val="FF0000"/>
                </a:solidFill>
              </a:rPr>
              <a:t>15</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B050"/>
                </a:solidFill>
              </a:rPr>
              <a:t>lavoro negli ETS </a:t>
            </a:r>
            <a:r>
              <a:rPr lang="it-IT" sz="2400" b="1" dirty="0">
                <a:solidFill>
                  <a:srgbClr val="0070C0"/>
                </a:solidFill>
              </a:rPr>
              <a:t>(</a:t>
            </a:r>
            <a:r>
              <a:rPr lang="it-IT" sz="2400" b="1" dirty="0" smtClean="0">
                <a:solidFill>
                  <a:srgbClr val="0070C0"/>
                </a:solidFill>
              </a:rPr>
              <a:t>art. </a:t>
            </a:r>
            <a:r>
              <a:rPr lang="it-IT" sz="2400" b="1" dirty="0" smtClean="0">
                <a:solidFill>
                  <a:srgbClr val="FF0000"/>
                </a:solidFill>
              </a:rPr>
              <a:t>16</a:t>
            </a:r>
            <a:r>
              <a:rPr lang="it-IT" sz="2400" b="1" dirty="0" smtClean="0">
                <a:solidFill>
                  <a:srgbClr val="0070C0"/>
                </a:solidFill>
              </a:rPr>
              <a:t>).</a:t>
            </a:r>
          </a:p>
          <a:p>
            <a:pPr marL="0" indent="0" algn="just">
              <a:buNone/>
            </a:pPr>
            <a:endParaRPr lang="it-IT" sz="2400" b="1" dirty="0">
              <a:solidFill>
                <a:srgbClr val="0070C0"/>
              </a:solidFill>
            </a:endParaRPr>
          </a:p>
          <a:p>
            <a:pPr marL="0" indent="0" algn="just">
              <a:buNone/>
            </a:pPr>
            <a:r>
              <a:rPr lang="it-IT" sz="2400" b="1" dirty="0" smtClean="0">
                <a:solidFill>
                  <a:srgbClr val="0070C0"/>
                </a:solidFill>
              </a:rPr>
              <a:t>I provvedimenti attuativi della Riforma.</a:t>
            </a: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a:solidFill>
                <a:srgbClr val="0070C0"/>
              </a:solidFill>
            </a:endParaRPr>
          </a:p>
          <a:p>
            <a:pPr algn="just">
              <a:buFont typeface="Wingdings" panose="05000000000000000000" pitchFamily="2" charset="2"/>
              <a:buChar char="ü"/>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Le altre norma di interesse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12</a:t>
            </a:fld>
            <a:endParaRPr lang="it-IT"/>
          </a:p>
        </p:txBody>
      </p:sp>
    </p:spTree>
    <p:extLst>
      <p:ext uri="{BB962C8B-B14F-4D97-AF65-F5344CB8AC3E}">
        <p14:creationId xmlns:p14="http://schemas.microsoft.com/office/powerpoint/2010/main" val="981087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436013"/>
          </a:xfrm>
        </p:spPr>
        <p:txBody>
          <a:bodyPr>
            <a:normAutofit fontScale="92500"/>
          </a:bodyPr>
          <a:lstStyle/>
          <a:p>
            <a:pPr marL="0" indent="0" algn="just">
              <a:buNone/>
            </a:pPr>
            <a:r>
              <a:rPr lang="it-IT" sz="2400" b="1" dirty="0" smtClean="0">
                <a:solidFill>
                  <a:srgbClr val="0070C0"/>
                </a:solidFill>
              </a:rPr>
              <a:t>Gli obblighi in materia di </a:t>
            </a:r>
            <a:r>
              <a:rPr lang="it-IT" sz="2400" b="1" dirty="0" smtClean="0">
                <a:solidFill>
                  <a:srgbClr val="00B050"/>
                </a:solidFill>
              </a:rPr>
              <a:t>trasparenza</a:t>
            </a:r>
            <a:r>
              <a:rPr lang="it-IT" sz="2400" b="1" dirty="0" smtClean="0">
                <a:solidFill>
                  <a:srgbClr val="0070C0"/>
                </a:solidFill>
              </a:rPr>
              <a:t> e di </a:t>
            </a:r>
            <a:r>
              <a:rPr lang="it-IT" sz="2400" b="1" dirty="0" smtClean="0">
                <a:solidFill>
                  <a:srgbClr val="00B050"/>
                </a:solidFill>
              </a:rPr>
              <a:t>pubblicità</a:t>
            </a:r>
            <a:r>
              <a:rPr lang="it-IT" sz="2400" b="1" dirty="0" smtClean="0">
                <a:solidFill>
                  <a:srgbClr val="0070C0"/>
                </a:solidFill>
              </a:rPr>
              <a:t>, previsti dal CTS, sono arricchiti dalla </a:t>
            </a:r>
            <a:r>
              <a:rPr lang="it-IT" sz="2400" b="1" dirty="0" smtClean="0">
                <a:solidFill>
                  <a:srgbClr val="FF0000"/>
                </a:solidFill>
              </a:rPr>
              <a:t>legge</a:t>
            </a:r>
            <a:r>
              <a:rPr lang="it-IT" sz="2400" b="1" dirty="0" smtClean="0">
                <a:solidFill>
                  <a:srgbClr val="0070C0"/>
                </a:solidFill>
              </a:rPr>
              <a:t> n. </a:t>
            </a:r>
            <a:r>
              <a:rPr lang="it-IT" sz="2400" b="1" dirty="0" smtClean="0">
                <a:solidFill>
                  <a:srgbClr val="FF0000"/>
                </a:solidFill>
              </a:rPr>
              <a:t>124</a:t>
            </a:r>
            <a:r>
              <a:rPr lang="it-IT" sz="2400" b="1" dirty="0" smtClean="0">
                <a:solidFill>
                  <a:srgbClr val="0070C0"/>
                </a:solidFill>
              </a:rPr>
              <a:t>/</a:t>
            </a:r>
            <a:r>
              <a:rPr lang="it-IT" sz="2400" b="1" dirty="0" smtClean="0">
                <a:solidFill>
                  <a:srgbClr val="FF0000"/>
                </a:solidFill>
              </a:rPr>
              <a:t>2017</a:t>
            </a:r>
            <a:r>
              <a:rPr lang="it-IT" sz="2400" b="1" dirty="0" smtClean="0">
                <a:solidFill>
                  <a:srgbClr val="0070C0"/>
                </a:solidFill>
              </a:rPr>
              <a:t> e ss.mm. Inoltre, il CTS disciplina le attività di controllo rimesse in capo agli enti territoriali:</a:t>
            </a:r>
          </a:p>
          <a:p>
            <a:pPr algn="just">
              <a:buFont typeface="Wingdings" panose="05000000000000000000" pitchFamily="2" charset="2"/>
              <a:buChar char="ü"/>
            </a:pPr>
            <a:r>
              <a:rPr lang="it-IT" sz="2400" b="1" dirty="0" smtClean="0">
                <a:solidFill>
                  <a:srgbClr val="0070C0"/>
                </a:solidFill>
              </a:rPr>
              <a:t>art. </a:t>
            </a:r>
            <a:r>
              <a:rPr lang="it-IT" sz="2400" b="1" dirty="0" smtClean="0">
                <a:solidFill>
                  <a:srgbClr val="FF0000"/>
                </a:solidFill>
              </a:rPr>
              <a:t>92</a:t>
            </a:r>
            <a:r>
              <a:rPr lang="it-IT" sz="2400" b="1" dirty="0" smtClean="0">
                <a:solidFill>
                  <a:srgbClr val="0070C0"/>
                </a:solidFill>
              </a:rPr>
              <a:t>, c. </a:t>
            </a:r>
            <a:r>
              <a:rPr lang="it-IT" sz="2400" b="1" dirty="0">
                <a:solidFill>
                  <a:srgbClr val="FF0000"/>
                </a:solidFill>
              </a:rPr>
              <a:t>2</a:t>
            </a:r>
            <a:r>
              <a:rPr lang="it-IT" sz="2400" b="1" dirty="0">
                <a:solidFill>
                  <a:srgbClr val="0070C0"/>
                </a:solidFill>
              </a:rPr>
              <a:t> </a:t>
            </a:r>
            <a:r>
              <a:rPr lang="it-IT" sz="2400" b="1" dirty="0" smtClean="0">
                <a:solidFill>
                  <a:srgbClr val="0070C0"/>
                </a:solidFill>
              </a:rPr>
              <a:t>«</a:t>
            </a:r>
            <a:r>
              <a:rPr lang="it-IT" sz="2400" b="1" i="1" dirty="0" smtClean="0">
                <a:solidFill>
                  <a:srgbClr val="00B050"/>
                </a:solidFill>
              </a:rPr>
              <a:t>Restano  </a:t>
            </a:r>
            <a:r>
              <a:rPr lang="it-IT" sz="2400" b="1" i="1" dirty="0">
                <a:solidFill>
                  <a:srgbClr val="00B050"/>
                </a:solidFill>
              </a:rPr>
              <a:t>fermi </a:t>
            </a:r>
            <a:r>
              <a:rPr lang="it-IT" sz="2400" b="1" i="1" dirty="0" smtClean="0">
                <a:solidFill>
                  <a:srgbClr val="00B050"/>
                </a:solidFill>
              </a:rPr>
              <a:t>i poteri delle amministrazioni   pubbliche competenti </a:t>
            </a:r>
            <a:r>
              <a:rPr lang="it-IT" sz="2400" b="1" i="1" dirty="0">
                <a:solidFill>
                  <a:srgbClr val="00B050"/>
                </a:solidFill>
              </a:rPr>
              <a:t>in ordine ai controlli, alle verifiche ed </a:t>
            </a:r>
            <a:r>
              <a:rPr lang="it-IT" sz="2400" b="1" i="1" dirty="0" smtClean="0">
                <a:solidFill>
                  <a:srgbClr val="00B050"/>
                </a:solidFill>
              </a:rPr>
              <a:t>alla  vigilanza finalizzati </a:t>
            </a:r>
            <a:r>
              <a:rPr lang="it-IT" sz="2400" b="1" i="1" dirty="0">
                <a:solidFill>
                  <a:srgbClr val="00B050"/>
                </a:solidFill>
              </a:rPr>
              <a:t>ad </a:t>
            </a:r>
            <a:r>
              <a:rPr lang="it-IT" sz="2400" b="1" i="1" dirty="0" smtClean="0">
                <a:solidFill>
                  <a:srgbClr val="00B050"/>
                </a:solidFill>
              </a:rPr>
              <a:t>accertare la </a:t>
            </a:r>
            <a:r>
              <a:rPr lang="it-IT" sz="2400" b="1" i="1" dirty="0" err="1" smtClean="0">
                <a:solidFill>
                  <a:srgbClr val="00B050"/>
                </a:solidFill>
              </a:rPr>
              <a:t>conformita</a:t>
            </a:r>
            <a:r>
              <a:rPr lang="it-IT" sz="2400" b="1" i="1" dirty="0" err="1">
                <a:solidFill>
                  <a:srgbClr val="00B050"/>
                </a:solidFill>
              </a:rPr>
              <a:t>'</a:t>
            </a:r>
            <a:r>
              <a:rPr lang="it-IT" sz="2400" b="1" i="1" dirty="0">
                <a:solidFill>
                  <a:srgbClr val="00B050"/>
                </a:solidFill>
              </a:rPr>
              <a:t> </a:t>
            </a:r>
            <a:r>
              <a:rPr lang="it-IT" sz="2400" b="1" i="1" dirty="0" smtClean="0">
                <a:solidFill>
                  <a:srgbClr val="00B050"/>
                </a:solidFill>
              </a:rPr>
              <a:t>delle </a:t>
            </a:r>
            <a:r>
              <a:rPr lang="it-IT" sz="2400" b="1" i="1" dirty="0" err="1" smtClean="0">
                <a:solidFill>
                  <a:srgbClr val="00B050"/>
                </a:solidFill>
              </a:rPr>
              <a:t>attivita</a:t>
            </a:r>
            <a:r>
              <a:rPr lang="it-IT" sz="2400" b="1" i="1" dirty="0" err="1">
                <a:solidFill>
                  <a:srgbClr val="00B050"/>
                </a:solidFill>
              </a:rPr>
              <a:t>'</a:t>
            </a:r>
            <a:r>
              <a:rPr lang="it-IT" sz="2400" b="1" i="1" dirty="0">
                <a:solidFill>
                  <a:srgbClr val="00B050"/>
                </a:solidFill>
              </a:rPr>
              <a:t> </a:t>
            </a:r>
            <a:r>
              <a:rPr lang="it-IT" sz="2400" b="1" i="1" dirty="0" smtClean="0">
                <a:solidFill>
                  <a:srgbClr val="00B050"/>
                </a:solidFill>
              </a:rPr>
              <a:t>di  cui all'articolo 5 alle norme particolari che ne disciplinano l'esercizio</a:t>
            </a:r>
            <a:r>
              <a:rPr lang="it-IT" sz="2400" b="1" dirty="0" smtClean="0">
                <a:solidFill>
                  <a:srgbClr val="0070C0"/>
                </a:solidFill>
              </a:rPr>
              <a:t>»;</a:t>
            </a:r>
          </a:p>
          <a:p>
            <a:pPr algn="just">
              <a:buFont typeface="Wingdings" panose="05000000000000000000" pitchFamily="2" charset="2"/>
              <a:buChar char="ü"/>
            </a:pPr>
            <a:r>
              <a:rPr lang="it-IT" sz="2400" b="1" dirty="0" smtClean="0">
                <a:solidFill>
                  <a:srgbClr val="0070C0"/>
                </a:solidFill>
              </a:rPr>
              <a:t>art. </a:t>
            </a:r>
            <a:r>
              <a:rPr lang="it-IT" sz="2400" b="1" dirty="0" smtClean="0">
                <a:solidFill>
                  <a:srgbClr val="FF0000"/>
                </a:solidFill>
              </a:rPr>
              <a:t>93</a:t>
            </a:r>
            <a:r>
              <a:rPr lang="it-IT" sz="2400" b="1" dirty="0" smtClean="0">
                <a:solidFill>
                  <a:srgbClr val="0070C0"/>
                </a:solidFill>
              </a:rPr>
              <a:t>, c. </a:t>
            </a:r>
            <a:r>
              <a:rPr lang="it-IT" sz="2400" b="1" dirty="0">
                <a:solidFill>
                  <a:srgbClr val="FF0000"/>
                </a:solidFill>
              </a:rPr>
              <a:t>4</a:t>
            </a:r>
            <a:r>
              <a:rPr lang="it-IT" sz="2400" b="1" dirty="0">
                <a:solidFill>
                  <a:srgbClr val="0070C0"/>
                </a:solidFill>
              </a:rPr>
              <a:t> </a:t>
            </a:r>
            <a:r>
              <a:rPr lang="it-IT" sz="2400" b="1" dirty="0" smtClean="0">
                <a:solidFill>
                  <a:srgbClr val="0070C0"/>
                </a:solidFill>
              </a:rPr>
              <a:t>«</a:t>
            </a:r>
            <a:r>
              <a:rPr lang="it-IT" sz="2400" b="1" i="1" dirty="0" smtClean="0">
                <a:solidFill>
                  <a:srgbClr val="00B050"/>
                </a:solidFill>
              </a:rPr>
              <a:t>Le </a:t>
            </a:r>
            <a:r>
              <a:rPr lang="it-IT" sz="2400" b="1" i="1" dirty="0">
                <a:solidFill>
                  <a:srgbClr val="00B050"/>
                </a:solidFill>
              </a:rPr>
              <a:t>amministrazioni pubbliche e gli enti territoriali che </a:t>
            </a:r>
            <a:r>
              <a:rPr lang="it-IT" sz="2400" b="1" i="1" dirty="0" smtClean="0">
                <a:solidFill>
                  <a:srgbClr val="00B050"/>
                </a:solidFill>
              </a:rPr>
              <a:t>erogano risorse finanziarie o concedono l'utilizzo di beni immobili o strumentali </a:t>
            </a:r>
            <a:r>
              <a:rPr lang="it-IT" sz="2400" b="1" i="1" dirty="0">
                <a:solidFill>
                  <a:srgbClr val="00B050"/>
                </a:solidFill>
              </a:rPr>
              <a:t>di qualunque genere agli enti del Terzo </a:t>
            </a:r>
            <a:r>
              <a:rPr lang="it-IT" sz="2400" b="1" i="1" dirty="0" smtClean="0">
                <a:solidFill>
                  <a:srgbClr val="00B050"/>
                </a:solidFill>
              </a:rPr>
              <a:t>settore per lo svolgimento delle </a:t>
            </a:r>
            <a:r>
              <a:rPr lang="it-IT" sz="2400" b="1" i="1" dirty="0" err="1" smtClean="0">
                <a:solidFill>
                  <a:srgbClr val="00B050"/>
                </a:solidFill>
              </a:rPr>
              <a:t>attivita</a:t>
            </a:r>
            <a:r>
              <a:rPr lang="it-IT" sz="2400" b="1" i="1" dirty="0" err="1">
                <a:solidFill>
                  <a:srgbClr val="00B050"/>
                </a:solidFill>
              </a:rPr>
              <a:t>'</a:t>
            </a:r>
            <a:r>
              <a:rPr lang="it-IT" sz="2400" b="1" i="1" dirty="0">
                <a:solidFill>
                  <a:srgbClr val="00B050"/>
                </a:solidFill>
              </a:rPr>
              <a:t> </a:t>
            </a:r>
            <a:r>
              <a:rPr lang="it-IT" sz="2400" b="1" i="1" dirty="0" smtClean="0">
                <a:solidFill>
                  <a:srgbClr val="00B050"/>
                </a:solidFill>
              </a:rPr>
              <a:t>statutarie di interesse generale, dispongono </a:t>
            </a:r>
            <a:r>
              <a:rPr lang="it-IT" sz="2400" b="1" i="1" dirty="0">
                <a:solidFill>
                  <a:srgbClr val="00B050"/>
                </a:solidFill>
              </a:rPr>
              <a:t>i controlli amministrativi e contabili di cui alla </a:t>
            </a:r>
            <a:r>
              <a:rPr lang="it-IT" sz="2400" b="1" i="1" dirty="0" smtClean="0">
                <a:solidFill>
                  <a:srgbClr val="00B050"/>
                </a:solidFill>
              </a:rPr>
              <a:t>lettera e</a:t>
            </a:r>
            <a:r>
              <a:rPr lang="it-IT" sz="2400" b="1" i="1" dirty="0">
                <a:solidFill>
                  <a:srgbClr val="00B050"/>
                </a:solidFill>
              </a:rPr>
              <a:t>) del comma 1 necessari a verificarne il corretto utilizzo da  </a:t>
            </a:r>
            <a:r>
              <a:rPr lang="it-IT" sz="2400" b="1" i="1" dirty="0" smtClean="0">
                <a:solidFill>
                  <a:srgbClr val="00B050"/>
                </a:solidFill>
              </a:rPr>
              <a:t>parte</a:t>
            </a:r>
          </a:p>
          <a:p>
            <a:pPr marL="0" indent="0" algn="just">
              <a:buNone/>
            </a:pPr>
            <a:r>
              <a:rPr lang="it-IT" sz="2400" b="1" i="1" dirty="0" smtClean="0">
                <a:solidFill>
                  <a:srgbClr val="00B050"/>
                </a:solidFill>
              </a:rPr>
              <a:t>     dei beneficiari</a:t>
            </a:r>
            <a:r>
              <a:rPr lang="it-IT" sz="2400" b="1" dirty="0" smtClean="0">
                <a:solidFill>
                  <a:srgbClr val="0070C0"/>
                </a:solidFill>
              </a:rPr>
              <a:t>»</a:t>
            </a:r>
          </a:p>
          <a:p>
            <a:pPr marL="0" indent="0" algn="just">
              <a:buNone/>
            </a:pPr>
            <a:endParaRPr lang="it-IT" sz="2400" b="1" dirty="0">
              <a:solidFill>
                <a:srgbClr val="0070C0"/>
              </a:solidFill>
            </a:endParaRP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Pubblicità e trasparenza</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13</a:t>
            </a:fld>
            <a:endParaRPr lang="it-IT"/>
          </a:p>
        </p:txBody>
      </p:sp>
    </p:spTree>
    <p:extLst>
      <p:ext uri="{BB962C8B-B14F-4D97-AF65-F5344CB8AC3E}">
        <p14:creationId xmlns:p14="http://schemas.microsoft.com/office/powerpoint/2010/main" val="4002519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a:bodyPr>
          <a:lstStyle/>
          <a:p>
            <a:pPr marL="0" indent="0" algn="just">
              <a:buNone/>
            </a:pPr>
            <a:r>
              <a:rPr lang="it-IT" sz="2400" b="1" dirty="0" smtClean="0">
                <a:solidFill>
                  <a:srgbClr val="0070C0"/>
                </a:solidFill>
              </a:rPr>
              <a:t>Il </a:t>
            </a:r>
            <a:r>
              <a:rPr lang="it-IT" sz="2400" b="1" dirty="0" smtClean="0">
                <a:solidFill>
                  <a:srgbClr val="FF0000"/>
                </a:solidFill>
              </a:rPr>
              <a:t>CTS</a:t>
            </a:r>
            <a:r>
              <a:rPr lang="it-IT" sz="2400" b="1" dirty="0" smtClean="0">
                <a:solidFill>
                  <a:srgbClr val="0070C0"/>
                </a:solidFill>
              </a:rPr>
              <a:t> dedica un intero </a:t>
            </a:r>
            <a:r>
              <a:rPr lang="it-IT" sz="2400" b="1" dirty="0" smtClean="0">
                <a:solidFill>
                  <a:srgbClr val="00B050"/>
                </a:solidFill>
              </a:rPr>
              <a:t>Titolo</a:t>
            </a:r>
            <a:r>
              <a:rPr lang="it-IT" sz="2400" b="1" dirty="0" smtClean="0">
                <a:solidFill>
                  <a:srgbClr val="0070C0"/>
                </a:solidFill>
              </a:rPr>
              <a:t> (</a:t>
            </a:r>
            <a:r>
              <a:rPr lang="it-IT" sz="2400" b="1" dirty="0" smtClean="0">
                <a:solidFill>
                  <a:srgbClr val="FF0000"/>
                </a:solidFill>
              </a:rPr>
              <a:t>VII</a:t>
            </a:r>
            <a:r>
              <a:rPr lang="it-IT" sz="2400" b="1" dirty="0" smtClean="0">
                <a:solidFill>
                  <a:srgbClr val="0070C0"/>
                </a:solidFill>
              </a:rPr>
              <a:t>) ai «</a:t>
            </a:r>
            <a:r>
              <a:rPr lang="it-IT" sz="2400" b="1" i="1" dirty="0" smtClean="0">
                <a:solidFill>
                  <a:srgbClr val="00B050"/>
                </a:solidFill>
              </a:rPr>
              <a:t>rapporti con gli enti pubblici</a:t>
            </a:r>
            <a:r>
              <a:rPr lang="it-IT" sz="2400" b="1" dirty="0" smtClean="0">
                <a:solidFill>
                  <a:srgbClr val="0070C0"/>
                </a:solidFill>
              </a:rPr>
              <a:t>».</a:t>
            </a:r>
          </a:p>
          <a:p>
            <a:pPr marL="0" indent="0" algn="just">
              <a:buNone/>
            </a:pPr>
            <a:r>
              <a:rPr lang="it-IT" sz="2400" b="1" dirty="0" smtClean="0">
                <a:solidFill>
                  <a:srgbClr val="0070C0"/>
                </a:solidFill>
              </a:rPr>
              <a:t>La disposizione principale è quella dell’art. </a:t>
            </a:r>
            <a:r>
              <a:rPr lang="it-IT" sz="2400" b="1" dirty="0" smtClean="0">
                <a:solidFill>
                  <a:srgbClr val="FF0000"/>
                </a:solidFill>
              </a:rPr>
              <a:t>55</a:t>
            </a:r>
            <a:r>
              <a:rPr lang="it-IT" sz="2400" b="1" dirty="0" smtClean="0">
                <a:solidFill>
                  <a:srgbClr val="0070C0"/>
                </a:solidFill>
              </a:rPr>
              <a:t> «</a:t>
            </a:r>
            <a:r>
              <a:rPr lang="it-IT" sz="2400" b="1" i="1" dirty="0" smtClean="0">
                <a:solidFill>
                  <a:srgbClr val="00B050"/>
                </a:solidFill>
              </a:rPr>
              <a:t>Coinvolgimento degli enti del Terzo settore</a:t>
            </a:r>
            <a:r>
              <a:rPr lang="it-IT" sz="2400" b="1" dirty="0" smtClean="0">
                <a:solidFill>
                  <a:srgbClr val="0070C0"/>
                </a:solidFill>
              </a:rPr>
              <a:t>».</a:t>
            </a:r>
          </a:p>
          <a:p>
            <a:pPr marL="0" indent="0" algn="just">
              <a:buNone/>
            </a:pPr>
            <a:endParaRPr lang="it-IT" sz="2400" b="1" dirty="0">
              <a:solidFill>
                <a:srgbClr val="0070C0"/>
              </a:solidFill>
            </a:endParaRPr>
          </a:p>
          <a:p>
            <a:pPr marL="0" indent="0" algn="just">
              <a:buNone/>
            </a:pPr>
            <a:r>
              <a:rPr lang="it-IT" sz="2400" b="1" dirty="0">
                <a:solidFill>
                  <a:srgbClr val="0070C0"/>
                </a:solidFill>
              </a:rPr>
              <a:t>L’art. </a:t>
            </a:r>
            <a:r>
              <a:rPr lang="it-IT" sz="2400" b="1" dirty="0">
                <a:solidFill>
                  <a:srgbClr val="FF0000"/>
                </a:solidFill>
              </a:rPr>
              <a:t>55</a:t>
            </a:r>
            <a:r>
              <a:rPr lang="it-IT" sz="2400" b="1" dirty="0">
                <a:solidFill>
                  <a:srgbClr val="0070C0"/>
                </a:solidFill>
              </a:rPr>
              <a:t> ha generalizzato – con riferimento alle attività di </a:t>
            </a:r>
            <a:r>
              <a:rPr lang="it-IT" sz="2400" b="1" dirty="0">
                <a:solidFill>
                  <a:srgbClr val="00B050"/>
                </a:solidFill>
              </a:rPr>
              <a:t>interesse</a:t>
            </a:r>
            <a:r>
              <a:rPr lang="it-IT" sz="2400" b="1" dirty="0">
                <a:solidFill>
                  <a:srgbClr val="0070C0"/>
                </a:solidFill>
              </a:rPr>
              <a:t> </a:t>
            </a:r>
            <a:r>
              <a:rPr lang="it-IT" sz="2400" b="1" dirty="0">
                <a:solidFill>
                  <a:srgbClr val="00B050"/>
                </a:solidFill>
              </a:rPr>
              <a:t>generale</a:t>
            </a:r>
            <a:r>
              <a:rPr lang="it-IT" sz="2400" b="1" dirty="0">
                <a:solidFill>
                  <a:srgbClr val="0070C0"/>
                </a:solidFill>
              </a:rPr>
              <a:t>, previste dal Codice – i seguenti strumenti:</a:t>
            </a:r>
          </a:p>
          <a:p>
            <a:pPr marL="0" indent="0" algn="just">
              <a:buNone/>
            </a:pPr>
            <a:endParaRPr lang="it-IT" sz="2400" b="1" dirty="0">
              <a:solidFill>
                <a:srgbClr val="0070C0"/>
              </a:solidFill>
            </a:endParaRPr>
          </a:p>
          <a:p>
            <a:pPr algn="just">
              <a:buFont typeface="Wingdings" panose="05000000000000000000" pitchFamily="2" charset="2"/>
              <a:buChar char="§"/>
            </a:pPr>
            <a:r>
              <a:rPr lang="it-IT" sz="2400" b="1" dirty="0" smtClean="0">
                <a:solidFill>
                  <a:srgbClr val="FF0000"/>
                </a:solidFill>
              </a:rPr>
              <a:t>CO-PROGRAMMAZIONE</a:t>
            </a:r>
            <a:r>
              <a:rPr lang="it-IT" sz="2400" b="1" dirty="0" smtClean="0">
                <a:solidFill>
                  <a:srgbClr val="0070C0"/>
                </a:solidFill>
              </a:rPr>
              <a:t>;</a:t>
            </a:r>
          </a:p>
          <a:p>
            <a:pPr algn="just">
              <a:buFont typeface="Wingdings" panose="05000000000000000000" pitchFamily="2" charset="2"/>
              <a:buChar char="§"/>
            </a:pPr>
            <a:r>
              <a:rPr lang="it-IT" sz="2400" b="1" dirty="0" smtClean="0">
                <a:solidFill>
                  <a:schemeClr val="tx1">
                    <a:lumMod val="65000"/>
                    <a:lumOff val="35000"/>
                  </a:schemeClr>
                </a:solidFill>
              </a:rPr>
              <a:t>CO-PROGETTAZIONE</a:t>
            </a:r>
            <a:r>
              <a:rPr lang="it-IT" sz="2400" b="1" dirty="0" smtClean="0">
                <a:solidFill>
                  <a:srgbClr val="0070C0"/>
                </a:solidFill>
              </a:rPr>
              <a:t>;</a:t>
            </a:r>
          </a:p>
          <a:p>
            <a:pPr algn="just">
              <a:buFont typeface="Wingdings" panose="05000000000000000000" pitchFamily="2" charset="2"/>
              <a:buChar char="§"/>
            </a:pPr>
            <a:r>
              <a:rPr lang="it-IT" sz="2400" b="1" dirty="0" smtClean="0">
                <a:solidFill>
                  <a:schemeClr val="accent4"/>
                </a:solidFill>
              </a:rPr>
              <a:t>ACCREDITAMENTO</a:t>
            </a:r>
            <a:r>
              <a:rPr lang="it-IT" sz="2400" b="1" dirty="0">
                <a:solidFill>
                  <a:srgbClr val="0070C0"/>
                </a:solidFill>
              </a:rPr>
              <a:t>.</a:t>
            </a: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co-programmazione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14</a:t>
            </a:fld>
            <a:endParaRPr lang="it-IT"/>
          </a:p>
        </p:txBody>
      </p:sp>
    </p:spTree>
    <p:extLst>
      <p:ext uri="{BB962C8B-B14F-4D97-AF65-F5344CB8AC3E}">
        <p14:creationId xmlns:p14="http://schemas.microsoft.com/office/powerpoint/2010/main" val="820313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lnSpcReduction="10000"/>
          </a:bodyPr>
          <a:lstStyle/>
          <a:p>
            <a:pPr marL="0" indent="0" algn="just">
              <a:buNone/>
            </a:pPr>
            <a:r>
              <a:rPr lang="it-IT" sz="2400" b="1" dirty="0" smtClean="0">
                <a:solidFill>
                  <a:srgbClr val="0070C0"/>
                </a:solidFill>
              </a:rPr>
              <a:t> «</a:t>
            </a:r>
            <a:r>
              <a:rPr lang="it-IT" sz="2400" b="1" i="1" dirty="0">
                <a:solidFill>
                  <a:srgbClr val="00B050"/>
                </a:solidFill>
              </a:rPr>
              <a:t>1. In attuazione dei principi di </a:t>
            </a:r>
            <a:r>
              <a:rPr lang="it-IT" sz="2400" b="1" i="1" dirty="0" err="1">
                <a:solidFill>
                  <a:srgbClr val="00B050"/>
                </a:solidFill>
              </a:rPr>
              <a:t>sussidiarieta’</a:t>
            </a:r>
            <a:r>
              <a:rPr lang="it-IT" sz="2400" b="1" i="1" dirty="0">
                <a:solidFill>
                  <a:srgbClr val="00B050"/>
                </a:solidFill>
              </a:rPr>
              <a:t>, cooperazione, efficacia, </a:t>
            </a:r>
            <a:r>
              <a:rPr lang="it-IT" sz="2400" b="1" i="1" dirty="0" smtClean="0">
                <a:solidFill>
                  <a:srgbClr val="00B050"/>
                </a:solidFill>
              </a:rPr>
              <a:t>efficienza </a:t>
            </a:r>
            <a:r>
              <a:rPr lang="it-IT" sz="2400" b="1" i="1" dirty="0">
                <a:solidFill>
                  <a:srgbClr val="00B050"/>
                </a:solidFill>
              </a:rPr>
              <a:t>ed </a:t>
            </a:r>
            <a:r>
              <a:rPr lang="it-IT" sz="2400" b="1" i="1" dirty="0" err="1">
                <a:solidFill>
                  <a:srgbClr val="00B050"/>
                </a:solidFill>
              </a:rPr>
              <a:t>economicita’</a:t>
            </a:r>
            <a:r>
              <a:rPr lang="it-IT" sz="2400" b="1" i="1" dirty="0">
                <a:solidFill>
                  <a:srgbClr val="00B050"/>
                </a:solidFill>
              </a:rPr>
              <a:t>, </a:t>
            </a:r>
            <a:r>
              <a:rPr lang="it-IT" sz="2400" b="1" i="1" dirty="0" err="1">
                <a:solidFill>
                  <a:srgbClr val="00B050"/>
                </a:solidFill>
              </a:rPr>
              <a:t>omogeneita'</a:t>
            </a:r>
            <a:r>
              <a:rPr lang="it-IT" sz="2400" b="1" i="1" dirty="0">
                <a:solidFill>
                  <a:srgbClr val="00B050"/>
                </a:solidFill>
              </a:rPr>
              <a:t>, copertura finanziaria e </a:t>
            </a:r>
            <a:r>
              <a:rPr lang="it-IT" sz="2400" b="1" i="1" dirty="0" smtClean="0">
                <a:solidFill>
                  <a:srgbClr val="00B050"/>
                </a:solidFill>
              </a:rPr>
              <a:t>patrimoniale</a:t>
            </a:r>
            <a:r>
              <a:rPr lang="it-IT" sz="2400" b="1" i="1" dirty="0">
                <a:solidFill>
                  <a:srgbClr val="00B050"/>
                </a:solidFill>
              </a:rPr>
              <a:t>, </a:t>
            </a:r>
            <a:r>
              <a:rPr lang="it-IT" sz="2400" b="1" i="1" dirty="0" err="1">
                <a:solidFill>
                  <a:srgbClr val="00B050"/>
                </a:solidFill>
              </a:rPr>
              <a:t>responsabilita’</a:t>
            </a:r>
            <a:r>
              <a:rPr lang="it-IT" sz="2400" b="1" i="1" dirty="0">
                <a:solidFill>
                  <a:srgbClr val="00B050"/>
                </a:solidFill>
              </a:rPr>
              <a:t> ed </a:t>
            </a:r>
            <a:r>
              <a:rPr lang="it-IT" sz="2400" b="1" i="1" dirty="0" err="1">
                <a:solidFill>
                  <a:srgbClr val="00B050"/>
                </a:solidFill>
              </a:rPr>
              <a:t>unicita’</a:t>
            </a:r>
            <a:r>
              <a:rPr lang="it-IT" sz="2400" b="1" i="1" dirty="0">
                <a:solidFill>
                  <a:srgbClr val="00B050"/>
                </a:solidFill>
              </a:rPr>
              <a:t> dell'amministrazione, autonomia </a:t>
            </a:r>
            <a:r>
              <a:rPr lang="it-IT" sz="2400" b="1" i="1" dirty="0" smtClean="0">
                <a:solidFill>
                  <a:srgbClr val="00B050"/>
                </a:solidFill>
              </a:rPr>
              <a:t>organizzativa </a:t>
            </a:r>
            <a:r>
              <a:rPr lang="it-IT" sz="2400" b="1" i="1" dirty="0">
                <a:solidFill>
                  <a:srgbClr val="00B050"/>
                </a:solidFill>
              </a:rPr>
              <a:t>e regolamentare, le amministrazioni pubbliche di cui all'articolo 1, comma 2, del decreto legislativo 30 marzo </a:t>
            </a:r>
            <a:r>
              <a:rPr lang="it-IT" sz="2400" b="1" i="1" dirty="0" smtClean="0">
                <a:solidFill>
                  <a:srgbClr val="00B050"/>
                </a:solidFill>
              </a:rPr>
              <a:t>2001</a:t>
            </a:r>
            <a:r>
              <a:rPr lang="it-IT" sz="2400" b="1" i="1" dirty="0">
                <a:solidFill>
                  <a:srgbClr val="00B050"/>
                </a:solidFill>
              </a:rPr>
              <a:t>, n. 165, </a:t>
            </a:r>
            <a:r>
              <a:rPr lang="it-IT" sz="2400" b="1" i="1" dirty="0" smtClean="0">
                <a:solidFill>
                  <a:srgbClr val="00B050"/>
                </a:solidFill>
              </a:rPr>
              <a:t>nell'esercizio delle  </a:t>
            </a:r>
            <a:r>
              <a:rPr lang="it-IT" sz="2400" b="1" i="1" dirty="0">
                <a:solidFill>
                  <a:srgbClr val="00B050"/>
                </a:solidFill>
              </a:rPr>
              <a:t>proprie funzioni di programmazione e organizzazione </a:t>
            </a:r>
            <a:r>
              <a:rPr lang="it-IT" sz="2400" b="1" i="1" dirty="0" smtClean="0">
                <a:solidFill>
                  <a:srgbClr val="00B050"/>
                </a:solidFill>
              </a:rPr>
              <a:t>a livello  </a:t>
            </a:r>
            <a:r>
              <a:rPr lang="it-IT" sz="2400" b="1" i="1" dirty="0">
                <a:solidFill>
                  <a:srgbClr val="00B050"/>
                </a:solidFill>
              </a:rPr>
              <a:t>territoriale degli interventi e dei  servizi </a:t>
            </a:r>
            <a:r>
              <a:rPr lang="it-IT" sz="2400" b="1" i="1" dirty="0" smtClean="0">
                <a:solidFill>
                  <a:srgbClr val="00B050"/>
                </a:solidFill>
              </a:rPr>
              <a:t>nei settori di </a:t>
            </a:r>
            <a:r>
              <a:rPr lang="it-IT" sz="2400" b="1" i="1" dirty="0" err="1" smtClean="0">
                <a:solidFill>
                  <a:srgbClr val="00B050"/>
                </a:solidFill>
              </a:rPr>
              <a:t>attivita</a:t>
            </a:r>
            <a:r>
              <a:rPr lang="it-IT" sz="2400" b="1" i="1" dirty="0" err="1">
                <a:solidFill>
                  <a:srgbClr val="00B050"/>
                </a:solidFill>
              </a:rPr>
              <a:t>'</a:t>
            </a:r>
            <a:r>
              <a:rPr lang="it-IT" sz="2400" b="1" i="1" dirty="0">
                <a:solidFill>
                  <a:srgbClr val="00B050"/>
                </a:solidFill>
              </a:rPr>
              <a:t> </a:t>
            </a:r>
            <a:r>
              <a:rPr lang="it-IT" sz="2400" b="1" i="1" dirty="0" smtClean="0">
                <a:solidFill>
                  <a:srgbClr val="00B050"/>
                </a:solidFill>
              </a:rPr>
              <a:t>di </a:t>
            </a:r>
            <a:r>
              <a:rPr lang="it-IT" sz="2400" b="1" i="1" dirty="0">
                <a:solidFill>
                  <a:srgbClr val="00B050"/>
                </a:solidFill>
              </a:rPr>
              <a:t>cui all'articolo 5, assicurano il coinvolgimento attivo </a:t>
            </a:r>
            <a:r>
              <a:rPr lang="it-IT" sz="2400" b="1" i="1" dirty="0" smtClean="0">
                <a:solidFill>
                  <a:srgbClr val="00B050"/>
                </a:solidFill>
              </a:rPr>
              <a:t>degli enti del </a:t>
            </a:r>
            <a:r>
              <a:rPr lang="it-IT" sz="2400" b="1" i="1" dirty="0">
                <a:solidFill>
                  <a:srgbClr val="00B050"/>
                </a:solidFill>
              </a:rPr>
              <a:t>Terzo settore, attraverso forme di co-programmazione e co-progettazione e accreditamento, poste in essere nel rispetto dei principi della legge 7 agosto 1990, n. 241, </a:t>
            </a:r>
            <a:r>
              <a:rPr lang="it-IT" sz="2400" b="1" i="1" dirty="0" err="1">
                <a:solidFill>
                  <a:srgbClr val="00B050"/>
                </a:solidFill>
              </a:rPr>
              <a:t>nonche</a:t>
            </a:r>
            <a:r>
              <a:rPr lang="it-IT" sz="2400" b="1" i="1" dirty="0">
                <a:solidFill>
                  <a:srgbClr val="00B050"/>
                </a:solidFill>
              </a:rPr>
              <a:t>' delle norme che disciplinano specifici </a:t>
            </a:r>
            <a:r>
              <a:rPr lang="it-IT" sz="2400" b="1" i="1" dirty="0" smtClean="0">
                <a:solidFill>
                  <a:srgbClr val="00B050"/>
                </a:solidFill>
              </a:rPr>
              <a:t>procedimenti </a:t>
            </a:r>
            <a:r>
              <a:rPr lang="it-IT" sz="2400" b="1" i="1" dirty="0">
                <a:solidFill>
                  <a:srgbClr val="00B050"/>
                </a:solidFill>
              </a:rPr>
              <a:t>ed in particolare di quelle relative alla programmazione sociale di zona</a:t>
            </a:r>
            <a:r>
              <a:rPr lang="it-IT" sz="2400" b="1" dirty="0" smtClean="0">
                <a:solidFill>
                  <a:srgbClr val="0070C0"/>
                </a:solidFill>
              </a:rPr>
              <a:t>».</a:t>
            </a: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I principi comuni dell’art. 55</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15</a:t>
            </a:fld>
            <a:endParaRPr lang="it-IT"/>
          </a:p>
        </p:txBody>
      </p:sp>
    </p:spTree>
    <p:extLst>
      <p:ext uri="{BB962C8B-B14F-4D97-AF65-F5344CB8AC3E}">
        <p14:creationId xmlns:p14="http://schemas.microsoft.com/office/powerpoint/2010/main" val="1000122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fontScale="85000" lnSpcReduction="10000"/>
          </a:bodyPr>
          <a:lstStyle/>
          <a:p>
            <a:pPr marL="0" indent="0" algn="just">
              <a:buNone/>
            </a:pPr>
            <a:r>
              <a:rPr lang="it-IT" sz="2400" b="1" dirty="0" smtClean="0">
                <a:solidFill>
                  <a:srgbClr val="0070C0"/>
                </a:solidFill>
              </a:rPr>
              <a:t>«</a:t>
            </a:r>
            <a:r>
              <a:rPr lang="it-IT" sz="2400" b="1" i="1" dirty="0">
                <a:solidFill>
                  <a:srgbClr val="00B050"/>
                </a:solidFill>
              </a:rPr>
              <a:t>2. La co-programmazione è finalizzata all’individuazione, da parte della pubblica amministrazione procedente, dei bisogni da soddisfare, degli interventi a tal fine necessari, delle modalità di realizzazione degli stessi e delle risorse disponibili</a:t>
            </a:r>
            <a:r>
              <a:rPr lang="it-IT" sz="2400" b="1" dirty="0" smtClean="0">
                <a:solidFill>
                  <a:srgbClr val="0070C0"/>
                </a:solidFill>
              </a:rPr>
              <a:t>».</a:t>
            </a:r>
          </a:p>
          <a:p>
            <a:pPr marL="0" indent="0" algn="just">
              <a:buNone/>
            </a:pPr>
            <a:r>
              <a:rPr lang="it-IT" sz="2400" dirty="0" smtClean="0"/>
              <a:t>È  di fatto il </a:t>
            </a:r>
            <a:r>
              <a:rPr lang="it-IT" sz="2400" dirty="0" smtClean="0"/>
              <a:t>contesto </a:t>
            </a:r>
            <a:r>
              <a:rPr lang="it-IT" sz="2400" dirty="0" smtClean="0"/>
              <a:t>in </a:t>
            </a:r>
            <a:r>
              <a:rPr lang="it-IT" sz="2400" dirty="0"/>
              <a:t>cui il </a:t>
            </a:r>
            <a:r>
              <a:rPr lang="it-IT" sz="2400" dirty="0" smtClean="0"/>
              <a:t>Terzo </a:t>
            </a:r>
            <a:r>
              <a:rPr lang="it-IT" sz="2400" dirty="0"/>
              <a:t>settore può partecipare a pieno titolo alla formazione delle politiche pubbliche, portando la propria capacità di lettura</a:t>
            </a:r>
            <a:r>
              <a:rPr lang="it-IT" sz="2400" dirty="0" smtClean="0"/>
              <a:t>.</a:t>
            </a:r>
          </a:p>
          <a:p>
            <a:pPr marL="0" indent="0">
              <a:buNone/>
            </a:pPr>
            <a:r>
              <a:rPr lang="it-IT" sz="2400" dirty="0"/>
              <a:t>La </a:t>
            </a:r>
            <a:r>
              <a:rPr lang="it-IT" sz="2400" dirty="0" smtClean="0"/>
              <a:t>co-programmazione, come la co-progettazione, è modalità </a:t>
            </a:r>
            <a:r>
              <a:rPr lang="it-IT" sz="2400" dirty="0"/>
              <a:t>di relazione tra </a:t>
            </a:r>
            <a:r>
              <a:rPr lang="it-IT" sz="2400" dirty="0" smtClean="0"/>
              <a:t>P.A. </a:t>
            </a:r>
            <a:r>
              <a:rPr lang="it-IT" sz="2400" dirty="0"/>
              <a:t>e terzo settore ispirate al principio di collaborazione. </a:t>
            </a:r>
            <a:r>
              <a:rPr lang="it-IT" sz="2400" dirty="0" smtClean="0"/>
              <a:t>«L’</a:t>
            </a:r>
            <a:r>
              <a:rPr lang="it-IT" sz="2400" b="1" dirty="0" smtClean="0"/>
              <a:t>ente </a:t>
            </a:r>
            <a:r>
              <a:rPr lang="it-IT" sz="2400" b="1" dirty="0"/>
              <a:t>del terzo settore  </a:t>
            </a:r>
            <a:r>
              <a:rPr lang="it-IT" sz="2400" dirty="0"/>
              <a:t>si caratterizza infatti per lo svolgimento di attività di interesse generale che lo rendono omologo per finalità all’ente pubblico: per questo motivo sono previste forme di relazione tra i due soggetti che non presuppongano, come nel caso dei soggetti di mercato, interessi diversi e contrapposti, ma un partenariato per perseguire insieme una finalità </a:t>
            </a:r>
            <a:r>
              <a:rPr lang="it-IT" sz="2400" dirty="0" smtClean="0"/>
              <a:t>condivisa».</a:t>
            </a:r>
            <a:endParaRPr lang="it-IT" sz="2400" dirty="0"/>
          </a:p>
          <a:p>
            <a:pPr marL="0" indent="0">
              <a:buNone/>
            </a:pPr>
            <a:r>
              <a:rPr lang="it-IT" sz="2400" dirty="0" smtClean="0"/>
              <a:t>La collaborazione presuppone la </a:t>
            </a:r>
            <a:r>
              <a:rPr lang="it-IT" sz="2400" dirty="0"/>
              <a:t>piena trasparenza dei rapporti e la necessità di trattare in modo uniforme i soggetti che entrano in relazione con la </a:t>
            </a:r>
            <a:r>
              <a:rPr lang="it-IT" sz="2400" dirty="0" smtClean="0"/>
              <a:t>P.A., </a:t>
            </a:r>
            <a:r>
              <a:rPr lang="it-IT" sz="2400" dirty="0"/>
              <a:t>da individuare attraverso bandi pubblici e sulla base di criteri coerenti con l’obiettivo da perseguire.</a:t>
            </a:r>
          </a:p>
          <a:p>
            <a:pPr marL="0" indent="0" algn="just">
              <a:buNone/>
            </a:pPr>
            <a:endParaRPr lang="it-IT" sz="2400" b="1" dirty="0">
              <a:solidFill>
                <a:srgbClr val="0070C0"/>
              </a:solidFill>
            </a:endParaRPr>
          </a:p>
          <a:p>
            <a:pPr marL="0" indent="0" algn="just">
              <a:buNone/>
            </a:pPr>
            <a:endParaRPr lang="it-IT" sz="2400" b="1" dirty="0">
              <a:solidFill>
                <a:srgbClr val="0070C0"/>
              </a:solidFill>
            </a:endParaRP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co-programmazione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16</a:t>
            </a:fld>
            <a:endParaRPr lang="it-IT"/>
          </a:p>
        </p:txBody>
      </p:sp>
    </p:spTree>
    <p:extLst>
      <p:ext uri="{BB962C8B-B14F-4D97-AF65-F5344CB8AC3E}">
        <p14:creationId xmlns:p14="http://schemas.microsoft.com/office/powerpoint/2010/main" val="1620214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07504" y="1010345"/>
            <a:ext cx="9036496" cy="5442992"/>
          </a:xfrm>
        </p:spPr>
        <p:txBody>
          <a:bodyPr>
            <a:normAutofit/>
          </a:bodyPr>
          <a:lstStyle/>
          <a:p>
            <a:pPr marL="0" indent="0">
              <a:buNone/>
            </a:pPr>
            <a:r>
              <a:rPr lang="it-IT" sz="2000" b="1" dirty="0" smtClean="0">
                <a:solidFill>
                  <a:srgbClr val="0070C0"/>
                </a:solidFill>
              </a:rPr>
              <a:t>Legge Regione Emilia Romagna 31 marzo 2006, n. 6 «Sistema integrato di interventi e servizi per la promozione e la tutela dei diritti di cittadinanza sociale» </a:t>
            </a:r>
          </a:p>
          <a:p>
            <a:pPr marL="0" indent="0">
              <a:spcBef>
                <a:spcPts val="0"/>
              </a:spcBef>
              <a:buNone/>
            </a:pPr>
            <a:r>
              <a:rPr lang="it-IT" sz="2000" dirty="0" smtClean="0"/>
              <a:t>I</a:t>
            </a:r>
            <a:r>
              <a:rPr lang="it-IT" sz="2000" i="1" dirty="0" smtClean="0"/>
              <a:t> </a:t>
            </a:r>
            <a:r>
              <a:rPr lang="it-IT" sz="2000" i="1" dirty="0"/>
              <a:t>soggetti </a:t>
            </a:r>
            <a:r>
              <a:rPr lang="it-IT" sz="2000" i="1" dirty="0" smtClean="0"/>
              <a:t>del Terzo Settore … concorrono </a:t>
            </a:r>
            <a:r>
              <a:rPr lang="it-IT" sz="2000" i="1" dirty="0"/>
              <a:t>alla programmazione in materia sociale, sociosanitaria e socioeducativa. Tali soggetti, ciascuno secondo le proprie specificità, partecipano altresì alla progettazione, attuazione, erogazione e, qualora non fornitori di servizi e interventi, alla valutazione dell'efficacia degli interventi e servizi del sistema </a:t>
            </a:r>
            <a:r>
              <a:rPr lang="it-IT" sz="2000" i="1" dirty="0" smtClean="0"/>
              <a:t>integrato»</a:t>
            </a:r>
            <a:endParaRPr lang="it-IT" sz="2000" dirty="0"/>
          </a:p>
          <a:p>
            <a:pPr marL="0" indent="0">
              <a:buNone/>
            </a:pPr>
            <a:r>
              <a:rPr lang="it-IT" sz="2000" b="1" dirty="0" smtClean="0">
                <a:solidFill>
                  <a:srgbClr val="0070C0"/>
                </a:solidFill>
              </a:rPr>
              <a:t>Legge </a:t>
            </a:r>
            <a:r>
              <a:rPr lang="it-IT" sz="2000" b="1" dirty="0">
                <a:solidFill>
                  <a:srgbClr val="0070C0"/>
                </a:solidFill>
              </a:rPr>
              <a:t>Regione </a:t>
            </a:r>
            <a:r>
              <a:rPr lang="it-IT" sz="2000" b="1" dirty="0" smtClean="0">
                <a:solidFill>
                  <a:srgbClr val="0070C0"/>
                </a:solidFill>
              </a:rPr>
              <a:t>Basilicata 14 febbraio 2007, </a:t>
            </a:r>
            <a:r>
              <a:rPr lang="it-IT" sz="2000" b="1" dirty="0">
                <a:solidFill>
                  <a:srgbClr val="0070C0"/>
                </a:solidFill>
              </a:rPr>
              <a:t>n. </a:t>
            </a:r>
            <a:r>
              <a:rPr lang="it-IT" sz="2000" b="1" dirty="0" smtClean="0">
                <a:solidFill>
                  <a:srgbClr val="0070C0"/>
                </a:solidFill>
              </a:rPr>
              <a:t>4 «Rete regionale integrata dei servizi di cittadinanza sociale»</a:t>
            </a:r>
            <a:endParaRPr lang="it-IT" sz="2000" b="1" dirty="0">
              <a:solidFill>
                <a:srgbClr val="0070C0"/>
              </a:solidFill>
            </a:endParaRPr>
          </a:p>
          <a:p>
            <a:pPr marL="0" indent="0">
              <a:spcBef>
                <a:spcPts val="0"/>
              </a:spcBef>
              <a:buNone/>
            </a:pPr>
            <a:r>
              <a:rPr lang="it-IT" sz="2000" i="1" dirty="0" smtClean="0"/>
              <a:t>«La </a:t>
            </a:r>
            <a:r>
              <a:rPr lang="it-IT" sz="2000" i="1" dirty="0"/>
              <a:t>Regione e gli enti locali promuovono la partecipazione degli </a:t>
            </a:r>
            <a:r>
              <a:rPr lang="it-IT" sz="2000" i="1" dirty="0" smtClean="0"/>
              <a:t>attori sociali </a:t>
            </a:r>
            <a:r>
              <a:rPr lang="it-IT" sz="2000" i="1" dirty="0"/>
              <a:t>… alla programmazione, realizzazione e valutazione concertata degli interventi e dei servizi della rete regionale integrata dei servizi di cittadinanza </a:t>
            </a:r>
            <a:r>
              <a:rPr lang="it-IT" sz="2000" i="1" dirty="0" smtClean="0"/>
              <a:t>sociale»</a:t>
            </a:r>
          </a:p>
          <a:p>
            <a:pPr marL="0" indent="0">
              <a:buNone/>
            </a:pPr>
            <a:r>
              <a:rPr lang="it-IT" sz="2000" b="1" dirty="0">
                <a:solidFill>
                  <a:srgbClr val="0070C0"/>
                </a:solidFill>
              </a:rPr>
              <a:t>Legge Regione Puglia 10 luglio 2006, n. 19 «Disciplina del sistema integrato dei servizi sociali per la dignità e il benessere delle donne e degli uomini in Puglia»</a:t>
            </a:r>
          </a:p>
          <a:p>
            <a:pPr marL="0" indent="0">
              <a:buNone/>
            </a:pPr>
            <a:r>
              <a:rPr lang="it-IT" sz="2000" i="1" dirty="0"/>
              <a:t>«I soggetti del terzo settore … partecipano alla programmazione e alla progettazione del sistema integrato d'interventi e servizi sociali».</a:t>
            </a:r>
          </a:p>
          <a:p>
            <a:pPr marL="0" indent="0">
              <a:spcBef>
                <a:spcPts val="0"/>
              </a:spcBef>
              <a:buNone/>
            </a:pPr>
            <a:endParaRPr lang="it-IT" sz="2000" i="1" dirty="0"/>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Riferimenti regionali</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17</a:t>
            </a:fld>
            <a:endParaRPr lang="it-IT"/>
          </a:p>
        </p:txBody>
      </p:sp>
    </p:spTree>
    <p:extLst>
      <p:ext uri="{BB962C8B-B14F-4D97-AF65-F5344CB8AC3E}">
        <p14:creationId xmlns:p14="http://schemas.microsoft.com/office/powerpoint/2010/main" val="656497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07504" y="1010345"/>
            <a:ext cx="9036496" cy="5442992"/>
          </a:xfrm>
        </p:spPr>
        <p:txBody>
          <a:bodyPr>
            <a:normAutofit fontScale="92500" lnSpcReduction="10000"/>
          </a:bodyPr>
          <a:lstStyle/>
          <a:p>
            <a:pPr marL="0" indent="0">
              <a:buNone/>
            </a:pPr>
            <a:r>
              <a:rPr lang="it-IT" sz="2000" b="1" dirty="0" smtClean="0">
                <a:solidFill>
                  <a:srgbClr val="0070C0"/>
                </a:solidFill>
              </a:rPr>
              <a:t>Legge Regione Lombardia 14 febbraio 2008, n. 1 «Testo unico delle leggi regionali in materia di volontariato, cooperazione sociale, associazionismo e società di mutuo soccorso» </a:t>
            </a:r>
          </a:p>
          <a:p>
            <a:pPr marL="0" indent="0">
              <a:spcBef>
                <a:spcPts val="0"/>
              </a:spcBef>
              <a:buNone/>
            </a:pPr>
            <a:r>
              <a:rPr lang="it-IT" sz="2000" dirty="0" smtClean="0"/>
              <a:t>Articolo 6 </a:t>
            </a:r>
            <a:r>
              <a:rPr lang="it-IT" sz="2000" i="1" dirty="0" smtClean="0"/>
              <a:t>«Le organizzazioni iscritte nel registro partecipazione alla programmazione dei servizi a livello comunale, sovracomunale e regionale e a tal fine devono essere informate e consultate per i programmi regionali e locali nei settori di specifica attività; possono proporre al riguardo programmi ed iniziative»</a:t>
            </a:r>
            <a:endParaRPr lang="it-IT" sz="2000" i="1" dirty="0"/>
          </a:p>
          <a:p>
            <a:pPr marL="0" indent="0">
              <a:buNone/>
            </a:pPr>
            <a:r>
              <a:rPr lang="it-IT" sz="2000" b="1" dirty="0" smtClean="0">
                <a:solidFill>
                  <a:srgbClr val="0070C0"/>
                </a:solidFill>
              </a:rPr>
              <a:t>Legge </a:t>
            </a:r>
            <a:r>
              <a:rPr lang="it-IT" sz="2000" b="1" dirty="0">
                <a:solidFill>
                  <a:srgbClr val="0070C0"/>
                </a:solidFill>
              </a:rPr>
              <a:t>Regione </a:t>
            </a:r>
            <a:r>
              <a:rPr lang="it-IT" sz="2000" b="1" dirty="0" smtClean="0">
                <a:solidFill>
                  <a:srgbClr val="0070C0"/>
                </a:solidFill>
              </a:rPr>
              <a:t>Lombardia 12 marzo 2008, n. 3 «Governo della rete degli interventi e dei servizi alla persona in ambito sociale»</a:t>
            </a:r>
            <a:endParaRPr lang="it-IT" sz="2000" b="1" dirty="0">
              <a:solidFill>
                <a:srgbClr val="0070C0"/>
              </a:solidFill>
            </a:endParaRPr>
          </a:p>
          <a:p>
            <a:pPr marL="0" indent="0">
              <a:spcBef>
                <a:spcPts val="0"/>
              </a:spcBef>
              <a:buNone/>
            </a:pPr>
            <a:r>
              <a:rPr lang="it-IT" sz="2000" dirty="0"/>
              <a:t>Articolo 3 «</a:t>
            </a:r>
            <a:r>
              <a:rPr lang="it-IT" sz="2000" i="1" dirty="0"/>
              <a:t>Nel quadro dei principi della presente legge e in particolare secondo il principio di sussidiarietà, concorrono </a:t>
            </a:r>
            <a:r>
              <a:rPr lang="it-IT" sz="2000" i="1" dirty="0" smtClean="0"/>
              <a:t>alla programmazione</a:t>
            </a:r>
            <a:r>
              <a:rPr lang="it-IT" sz="2000" i="1" dirty="0"/>
              <a:t>, progettazione e realizzazione della rete delle unità di offerta sociali, secondo gli indirizzi definiti </a:t>
            </a:r>
            <a:r>
              <a:rPr lang="it-IT" sz="2000" i="1" dirty="0" smtClean="0"/>
              <a:t>dalla Regione:</a:t>
            </a:r>
            <a:endParaRPr lang="it-IT" sz="2000" i="1" dirty="0"/>
          </a:p>
          <a:p>
            <a:pPr marL="457200" indent="-457200">
              <a:spcBef>
                <a:spcPts val="0"/>
              </a:spcBef>
              <a:buAutoNum type="alphaLcParenR"/>
            </a:pPr>
            <a:r>
              <a:rPr lang="it-IT" sz="2000" i="1" dirty="0" smtClean="0"/>
              <a:t>i </a:t>
            </a:r>
            <a:r>
              <a:rPr lang="it-IT" sz="2000" i="1" dirty="0"/>
              <a:t>comuni, singoli ed associati, le province, le comunità montane e gli altri enti territoriali e gli altri soggetti di </a:t>
            </a:r>
            <a:r>
              <a:rPr lang="it-IT" sz="2000" i="1" dirty="0" smtClean="0"/>
              <a:t>diritto pubblico;</a:t>
            </a:r>
          </a:p>
          <a:p>
            <a:pPr marL="457200" indent="-457200">
              <a:spcBef>
                <a:spcPts val="0"/>
              </a:spcBef>
              <a:buAutoNum type="alphaLcParenR"/>
            </a:pPr>
            <a:r>
              <a:rPr lang="it-IT" sz="2000" i="1" dirty="0" smtClean="0"/>
              <a:t>b</a:t>
            </a:r>
            <a:r>
              <a:rPr lang="it-IT" sz="2000" i="1" dirty="0"/>
              <a:t>) le persone fisiche, le famiglie e i gruppi informali di reciproco aiuto e solidarietà</a:t>
            </a:r>
            <a:r>
              <a:rPr lang="it-IT" sz="2000" i="1" dirty="0" smtClean="0"/>
              <a:t>;</a:t>
            </a:r>
          </a:p>
          <a:p>
            <a:pPr marL="457200" indent="-457200">
              <a:spcBef>
                <a:spcPts val="0"/>
              </a:spcBef>
              <a:buAutoNum type="alphaLcParenR"/>
            </a:pPr>
            <a:r>
              <a:rPr lang="it-IT" sz="2000" i="1" dirty="0" smtClean="0"/>
              <a:t>i </a:t>
            </a:r>
            <a:r>
              <a:rPr lang="it-IT" sz="2000" i="1" dirty="0"/>
              <a:t>soggetti del terzo settore, le organizzazioni sindacali maggiormente rappresentative e gli altri soggetti di </a:t>
            </a:r>
            <a:r>
              <a:rPr lang="it-IT" sz="2000" i="1" dirty="0" smtClean="0"/>
              <a:t>diritto privato </a:t>
            </a:r>
            <a:r>
              <a:rPr lang="it-IT" sz="2000" i="1" dirty="0"/>
              <a:t>che operano in ambito sociale</a:t>
            </a:r>
            <a:r>
              <a:rPr lang="it-IT" sz="2000" i="1" dirty="0" smtClean="0"/>
              <a:t>;</a:t>
            </a:r>
          </a:p>
          <a:p>
            <a:pPr marL="457200" indent="-457200">
              <a:spcBef>
                <a:spcPts val="0"/>
              </a:spcBef>
              <a:buAutoNum type="alphaLcParenR"/>
            </a:pPr>
            <a:r>
              <a:rPr lang="it-IT" sz="2000" i="1" dirty="0" smtClean="0"/>
              <a:t>gli enti </a:t>
            </a:r>
            <a:r>
              <a:rPr lang="it-IT" sz="2000" i="1" dirty="0"/>
              <a:t>riconosciuti delle confessioni religiose, con le quali lo Stato ha stipulato patti, accordi o intese, </a:t>
            </a:r>
            <a:r>
              <a:rPr lang="it-IT" sz="2000" i="1" dirty="0" smtClean="0"/>
              <a:t>che operano </a:t>
            </a:r>
            <a:r>
              <a:rPr lang="it-IT" sz="2000" i="1" dirty="0"/>
              <a:t>in ambito </a:t>
            </a:r>
            <a:r>
              <a:rPr lang="it-IT" sz="2000" i="1" dirty="0" smtClean="0"/>
              <a:t>sociale»</a:t>
            </a:r>
            <a:endParaRPr lang="it-IT" sz="2000" i="1" dirty="0"/>
          </a:p>
          <a:p>
            <a:pPr marL="0" indent="0">
              <a:spcBef>
                <a:spcPts val="0"/>
              </a:spcBef>
              <a:buNone/>
            </a:pPr>
            <a:endParaRPr lang="it-IT" sz="2000" i="1" dirty="0"/>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Riferimenti regionali</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18</a:t>
            </a:fld>
            <a:endParaRPr lang="it-IT"/>
          </a:p>
        </p:txBody>
      </p:sp>
    </p:spTree>
    <p:extLst>
      <p:ext uri="{BB962C8B-B14F-4D97-AF65-F5344CB8AC3E}">
        <p14:creationId xmlns:p14="http://schemas.microsoft.com/office/powerpoint/2010/main" val="2538353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0" y="1010344"/>
            <a:ext cx="9144000" cy="5587007"/>
          </a:xfrm>
        </p:spPr>
        <p:txBody>
          <a:bodyPr>
            <a:normAutofit/>
          </a:bodyPr>
          <a:lstStyle/>
          <a:p>
            <a:pPr marL="0" indent="0">
              <a:spcBef>
                <a:spcPts val="0"/>
              </a:spcBef>
              <a:buNone/>
            </a:pPr>
            <a:r>
              <a:rPr lang="it-IT" sz="2000" b="1" dirty="0" smtClean="0">
                <a:solidFill>
                  <a:srgbClr val="0070C0"/>
                </a:solidFill>
              </a:rPr>
              <a:t>Deliberazione Giunta Regionale Liguria </a:t>
            </a:r>
            <a:r>
              <a:rPr lang="it-IT" sz="2000" b="1" dirty="0">
                <a:solidFill>
                  <a:srgbClr val="0070C0"/>
                </a:solidFill>
              </a:rPr>
              <a:t>15 luglio 2011, n. </a:t>
            </a:r>
            <a:r>
              <a:rPr lang="it-IT" sz="2000" b="1" dirty="0" smtClean="0">
                <a:solidFill>
                  <a:srgbClr val="0070C0"/>
                </a:solidFill>
              </a:rPr>
              <a:t>846 «Approvazione </a:t>
            </a:r>
            <a:r>
              <a:rPr lang="it-IT" sz="2000" b="1" dirty="0">
                <a:solidFill>
                  <a:srgbClr val="0070C0"/>
                </a:solidFill>
              </a:rPr>
              <a:t>linee di indirizzo in materia di </a:t>
            </a:r>
            <a:r>
              <a:rPr lang="it-IT" sz="2000" b="1" dirty="0" smtClean="0">
                <a:solidFill>
                  <a:srgbClr val="0070C0"/>
                </a:solidFill>
              </a:rPr>
              <a:t>disciplina dei </a:t>
            </a:r>
            <a:r>
              <a:rPr lang="it-IT" sz="2000" b="1" dirty="0">
                <a:solidFill>
                  <a:srgbClr val="0070C0"/>
                </a:solidFill>
              </a:rPr>
              <a:t>rapporti tra pubbliche amministrazioni locali e soggetti privati senza finalità di </a:t>
            </a:r>
            <a:r>
              <a:rPr lang="it-IT" sz="2000" b="1" dirty="0" smtClean="0">
                <a:solidFill>
                  <a:srgbClr val="0070C0"/>
                </a:solidFill>
              </a:rPr>
              <a:t>profitto</a:t>
            </a:r>
            <a:r>
              <a:rPr lang="it-IT" sz="2000" b="1" dirty="0" smtClean="0">
                <a:solidFill>
                  <a:srgbClr val="0070C0"/>
                </a:solidFill>
              </a:rPr>
              <a:t>» </a:t>
            </a:r>
          </a:p>
          <a:p>
            <a:pPr marL="0" indent="0">
              <a:spcBef>
                <a:spcPts val="0"/>
              </a:spcBef>
              <a:buNone/>
            </a:pPr>
            <a:endParaRPr lang="it-IT" sz="400" b="1" dirty="0" smtClean="0">
              <a:solidFill>
                <a:srgbClr val="0070C0"/>
              </a:solidFill>
            </a:endParaRPr>
          </a:p>
          <a:p>
            <a:pPr marL="88900" indent="-88900">
              <a:lnSpc>
                <a:spcPct val="70000"/>
              </a:lnSpc>
              <a:spcBef>
                <a:spcPts val="0"/>
              </a:spcBef>
            </a:pPr>
            <a:r>
              <a:rPr lang="it-IT" sz="1950" i="1" dirty="0" smtClean="0"/>
              <a:t>Per porre le premesse alla partecipazione alle successive fasi di progettazione ed attuazione, l'avvio della programmazione sociale locale, sia a livello di Piano di Distretto Sociosanitario, sia a livello di Piano di Ambito Territoriale Sociale, dovrà essere caratterizzato dall'evidenza pubblica; dovrà cioè avvenire rendendo noto a tutti i soggetti non profit operanti nel territorio di riferimento l'avvio del processo di “coprogrammazione-coprogettazione-corealizzazione” precisando puntualmente quali saranno le regole che lo disciplineranno e richiedendo agli stessi l'espressione dell'interesse a tale partecipazione; regole che, tenendo conto delle specificità locali, coniughino per quanto possibile le esigenze di speditezza e di efficienza del processo con la necessità di dare voce anche alle formazioni sociali meno strutturate anche sperimentando nuovi modelli di rappresentanza.</a:t>
            </a:r>
          </a:p>
          <a:p>
            <a:pPr marL="88900" indent="-88900">
              <a:lnSpc>
                <a:spcPct val="70000"/>
              </a:lnSpc>
              <a:spcBef>
                <a:spcPts val="0"/>
              </a:spcBef>
            </a:pPr>
            <a:r>
              <a:rPr lang="it-IT" sz="1950" i="1" dirty="0" smtClean="0"/>
              <a:t>Dopo </a:t>
            </a:r>
            <a:r>
              <a:rPr lang="it-IT" sz="1950" i="1" dirty="0"/>
              <a:t>la verifica del possesso da parte dei richiedenti dei requisiti previsti dal sistema delle </a:t>
            </a:r>
            <a:r>
              <a:rPr lang="it-IT" sz="1950" i="1" dirty="0" smtClean="0"/>
              <a:t>regole predefinito</a:t>
            </a:r>
            <a:r>
              <a:rPr lang="it-IT" sz="1950" i="1" dirty="0"/>
              <a:t>, questi saranno chiamati a sottoscrivere il “patto partecipativo” che le conterrà e verrà </a:t>
            </a:r>
            <a:r>
              <a:rPr lang="it-IT" sz="1950" i="1" dirty="0" smtClean="0"/>
              <a:t>dato concreto </a:t>
            </a:r>
            <a:r>
              <a:rPr lang="it-IT" sz="1950" i="1" dirty="0"/>
              <a:t>avvio alle attività di programmazione destinate a sfociare nell'approvazione del piano </a:t>
            </a:r>
            <a:r>
              <a:rPr lang="it-IT" sz="1950" i="1" dirty="0" smtClean="0"/>
              <a:t>di riferimento</a:t>
            </a:r>
            <a:r>
              <a:rPr lang="it-IT" sz="1950" i="1" dirty="0"/>
              <a:t>; in tale fase di coprogrammazione, sarà opportuno che le regole prevedano forme </a:t>
            </a:r>
            <a:r>
              <a:rPr lang="it-IT" sz="1950" i="1" dirty="0" smtClean="0"/>
              <a:t>di rappresentanza </a:t>
            </a:r>
            <a:r>
              <a:rPr lang="it-IT" sz="1950" i="1" dirty="0"/>
              <a:t>dei soggetti di primo livello (ad </a:t>
            </a:r>
            <a:r>
              <a:rPr lang="it-IT" sz="1950" i="1" dirty="0" smtClean="0"/>
              <a:t>es. loro </a:t>
            </a:r>
            <a:r>
              <a:rPr lang="it-IT" sz="1950" i="1" dirty="0"/>
              <a:t>associazioni, consorzi, reti </a:t>
            </a:r>
            <a:r>
              <a:rPr lang="it-IT" sz="1950" i="1" dirty="0" smtClean="0"/>
              <a:t>locali ecc</a:t>
            </a:r>
            <a:r>
              <a:rPr lang="it-IT" sz="1950" i="1" dirty="0"/>
              <a:t>.); in ogni caso sarà, in primis, necessario invitare alla fase di coprogrammazione anche i </a:t>
            </a:r>
            <a:r>
              <a:rPr lang="it-IT" sz="1950" i="1" dirty="0" smtClean="0"/>
              <a:t>rappresentanti del </a:t>
            </a:r>
            <a:r>
              <a:rPr lang="it-IT" sz="1950" i="1" dirty="0"/>
              <a:t>Forum del Terzo Settore locale</a:t>
            </a:r>
            <a:r>
              <a:rPr lang="it-IT" sz="2000" i="1" dirty="0" smtClean="0"/>
              <a:t>.</a:t>
            </a: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Riferimenti regionali</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19</a:t>
            </a:fld>
            <a:endParaRPr lang="it-IT"/>
          </a:p>
        </p:txBody>
      </p:sp>
    </p:spTree>
    <p:extLst>
      <p:ext uri="{BB962C8B-B14F-4D97-AF65-F5344CB8AC3E}">
        <p14:creationId xmlns:p14="http://schemas.microsoft.com/office/powerpoint/2010/main" val="572565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4857405"/>
          </a:xfrm>
        </p:spPr>
        <p:txBody>
          <a:bodyPr>
            <a:normAutofit/>
          </a:bodyPr>
          <a:lstStyle/>
          <a:p>
            <a:pPr algn="just">
              <a:buFont typeface="Wingdings" panose="05000000000000000000" pitchFamily="2" charset="2"/>
              <a:buChar char="ü"/>
            </a:pPr>
            <a:endParaRPr lang="it-IT" sz="2400" b="1" dirty="0" smtClean="0">
              <a:solidFill>
                <a:srgbClr val="0070C0"/>
              </a:solidFill>
            </a:endParaRPr>
          </a:p>
          <a:p>
            <a:pPr algn="just">
              <a:buFont typeface="Wingdings" panose="05000000000000000000" pitchFamily="2" charset="2"/>
              <a:buChar char="ü"/>
            </a:pPr>
            <a:r>
              <a:rPr lang="it-IT" sz="2400" b="1" dirty="0" smtClean="0">
                <a:solidFill>
                  <a:srgbClr val="0070C0"/>
                </a:solidFill>
              </a:rPr>
              <a:t>la </a:t>
            </a:r>
            <a:r>
              <a:rPr lang="it-IT" sz="2400" b="1" dirty="0">
                <a:solidFill>
                  <a:srgbClr val="0070C0"/>
                </a:solidFill>
              </a:rPr>
              <a:t>Riforma del Terzo settore: inquadramento generale;</a:t>
            </a:r>
          </a:p>
          <a:p>
            <a:pPr algn="just">
              <a:buFont typeface="Wingdings" panose="05000000000000000000" pitchFamily="2" charset="2"/>
              <a:buChar char="ü"/>
            </a:pPr>
            <a:r>
              <a:rPr lang="it-IT" sz="2400" b="1" dirty="0" smtClean="0">
                <a:solidFill>
                  <a:srgbClr val="0070C0"/>
                </a:solidFill>
              </a:rPr>
              <a:t>la </a:t>
            </a:r>
            <a:r>
              <a:rPr lang="it-IT" sz="2400" b="1" dirty="0">
                <a:solidFill>
                  <a:srgbClr val="0070C0"/>
                </a:solidFill>
              </a:rPr>
              <a:t>definizione di ETS e di attività di interesse generale;</a:t>
            </a:r>
          </a:p>
          <a:p>
            <a:pPr algn="just">
              <a:buFont typeface="Wingdings" panose="05000000000000000000" pitchFamily="2" charset="2"/>
              <a:buChar char="ü"/>
            </a:pPr>
            <a:r>
              <a:rPr lang="it-IT" sz="2400" b="1" dirty="0" smtClean="0">
                <a:solidFill>
                  <a:srgbClr val="0070C0"/>
                </a:solidFill>
              </a:rPr>
              <a:t>il </a:t>
            </a:r>
            <a:r>
              <a:rPr lang="it-IT" sz="2400" b="1" dirty="0">
                <a:solidFill>
                  <a:srgbClr val="0070C0"/>
                </a:solidFill>
              </a:rPr>
              <a:t>rapporto con la legislazione regionale di settore: cenni;</a:t>
            </a:r>
          </a:p>
          <a:p>
            <a:pPr algn="just">
              <a:buFont typeface="Wingdings" panose="05000000000000000000" pitchFamily="2" charset="2"/>
              <a:buChar char="ü"/>
            </a:pPr>
            <a:r>
              <a:rPr lang="it-IT" sz="2400" b="1" dirty="0" smtClean="0">
                <a:solidFill>
                  <a:srgbClr val="0070C0"/>
                </a:solidFill>
              </a:rPr>
              <a:t>il </a:t>
            </a:r>
            <a:r>
              <a:rPr lang="it-IT" sz="2400" b="1" dirty="0">
                <a:solidFill>
                  <a:srgbClr val="0070C0"/>
                </a:solidFill>
              </a:rPr>
              <a:t>Registro unico degli enti del Terzo settore;</a:t>
            </a:r>
          </a:p>
          <a:p>
            <a:pPr algn="just">
              <a:buFont typeface="Wingdings" panose="05000000000000000000" pitchFamily="2" charset="2"/>
              <a:buChar char="ü"/>
            </a:pPr>
            <a:r>
              <a:rPr lang="it-IT" sz="2400" b="1" dirty="0" smtClean="0">
                <a:solidFill>
                  <a:srgbClr val="0070C0"/>
                </a:solidFill>
              </a:rPr>
              <a:t>gli </a:t>
            </a:r>
            <a:r>
              <a:rPr lang="it-IT" sz="2400" b="1" dirty="0">
                <a:solidFill>
                  <a:srgbClr val="0070C0"/>
                </a:solidFill>
              </a:rPr>
              <a:t>obblighi di pubblicità, trasparenza e di rendicontazione sociale;</a:t>
            </a:r>
          </a:p>
          <a:p>
            <a:pPr algn="just">
              <a:buFont typeface="Wingdings" panose="05000000000000000000" pitchFamily="2" charset="2"/>
              <a:buChar char="ü"/>
            </a:pPr>
            <a:r>
              <a:rPr lang="it-IT" sz="2400" b="1" dirty="0" smtClean="0">
                <a:solidFill>
                  <a:srgbClr val="0070C0"/>
                </a:solidFill>
              </a:rPr>
              <a:t>la </a:t>
            </a:r>
            <a:r>
              <a:rPr lang="it-IT" sz="2400" b="1" dirty="0">
                <a:solidFill>
                  <a:srgbClr val="0070C0"/>
                </a:solidFill>
              </a:rPr>
              <a:t>co-programmazione: finalità, oggetto e procedura;</a:t>
            </a:r>
          </a:p>
          <a:p>
            <a:pPr algn="just">
              <a:buFont typeface="Wingdings" panose="05000000000000000000" pitchFamily="2" charset="2"/>
              <a:buChar char="ü"/>
            </a:pPr>
            <a:r>
              <a:rPr lang="it-IT" sz="2400" b="1" dirty="0" smtClean="0">
                <a:solidFill>
                  <a:srgbClr val="0070C0"/>
                </a:solidFill>
              </a:rPr>
              <a:t>analisi </a:t>
            </a:r>
            <a:r>
              <a:rPr lang="it-IT" sz="2400" b="1" dirty="0">
                <a:solidFill>
                  <a:srgbClr val="0070C0"/>
                </a:solidFill>
              </a:rPr>
              <a:t>di casi.</a:t>
            </a:r>
          </a:p>
          <a:p>
            <a:pPr algn="just">
              <a:buFont typeface="Wingdings" panose="05000000000000000000" pitchFamily="2" charset="2"/>
              <a:buChar char="ü"/>
            </a:pPr>
            <a:endParaRPr lang="it-IT" sz="28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Le forme di relazione fra PA ed ETS</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a:t>
            </a:fld>
            <a:endParaRPr lang="it-IT"/>
          </a:p>
        </p:txBody>
      </p:sp>
    </p:spTree>
    <p:extLst>
      <p:ext uri="{BB962C8B-B14F-4D97-AF65-F5344CB8AC3E}">
        <p14:creationId xmlns:p14="http://schemas.microsoft.com/office/powerpoint/2010/main" val="683409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07504" y="1010345"/>
            <a:ext cx="9036496" cy="5442992"/>
          </a:xfrm>
        </p:spPr>
        <p:txBody>
          <a:bodyPr>
            <a:normAutofit fontScale="85000" lnSpcReduction="20000"/>
          </a:bodyPr>
          <a:lstStyle/>
          <a:p>
            <a:pPr marL="0" indent="0">
              <a:buNone/>
            </a:pPr>
            <a:r>
              <a:rPr lang="it-IT" sz="2100" b="1" dirty="0" smtClean="0">
                <a:solidFill>
                  <a:srgbClr val="0070C0"/>
                </a:solidFill>
              </a:rPr>
              <a:t>Deliberazione Giunta Regionale Liguria </a:t>
            </a:r>
            <a:r>
              <a:rPr lang="it-IT" sz="2100" b="1" dirty="0">
                <a:solidFill>
                  <a:srgbClr val="0070C0"/>
                </a:solidFill>
              </a:rPr>
              <a:t>15 luglio 2011, n. </a:t>
            </a:r>
            <a:r>
              <a:rPr lang="it-IT" sz="2100" b="1" dirty="0" smtClean="0">
                <a:solidFill>
                  <a:srgbClr val="0070C0"/>
                </a:solidFill>
              </a:rPr>
              <a:t>846 «Approvazione </a:t>
            </a:r>
            <a:r>
              <a:rPr lang="it-IT" sz="2100" b="1" dirty="0">
                <a:solidFill>
                  <a:srgbClr val="0070C0"/>
                </a:solidFill>
              </a:rPr>
              <a:t>linee di indirizzo in materia di </a:t>
            </a:r>
            <a:r>
              <a:rPr lang="it-IT" sz="2100" b="1" dirty="0" smtClean="0">
                <a:solidFill>
                  <a:srgbClr val="0070C0"/>
                </a:solidFill>
              </a:rPr>
              <a:t>disciplina dei </a:t>
            </a:r>
            <a:r>
              <a:rPr lang="it-IT" sz="2100" b="1" dirty="0">
                <a:solidFill>
                  <a:srgbClr val="0070C0"/>
                </a:solidFill>
              </a:rPr>
              <a:t>rapporti tra pubbliche amministrazioni locali e soggetti privati senza finalità di </a:t>
            </a:r>
            <a:r>
              <a:rPr lang="it-IT" sz="2100" b="1" dirty="0" smtClean="0">
                <a:solidFill>
                  <a:srgbClr val="0070C0"/>
                </a:solidFill>
              </a:rPr>
              <a:t>profitto</a:t>
            </a:r>
            <a:r>
              <a:rPr lang="it-IT" sz="2000" b="1" dirty="0" smtClean="0">
                <a:solidFill>
                  <a:srgbClr val="0070C0"/>
                </a:solidFill>
              </a:rPr>
              <a:t>» </a:t>
            </a:r>
            <a:endParaRPr lang="it-IT" sz="2000" b="1" dirty="0" smtClean="0">
              <a:solidFill>
                <a:srgbClr val="0070C0"/>
              </a:solidFill>
            </a:endParaRPr>
          </a:p>
          <a:p>
            <a:pPr marL="88900" indent="-88900"/>
            <a:r>
              <a:rPr lang="it-IT" sz="2000" dirty="0" smtClean="0"/>
              <a:t>A </a:t>
            </a:r>
            <a:r>
              <a:rPr lang="it-IT" sz="2000" dirty="0"/>
              <a:t>conclusione del processo di </a:t>
            </a:r>
            <a:r>
              <a:rPr lang="it-IT" sz="2000" dirty="0" smtClean="0"/>
              <a:t>co-programmazione </a:t>
            </a:r>
            <a:r>
              <a:rPr lang="it-IT" sz="2000" dirty="0"/>
              <a:t>verrà richiesta ai soggetti che vi abbiano – direttamente </a:t>
            </a:r>
            <a:r>
              <a:rPr lang="it-IT" sz="2000" dirty="0" smtClean="0"/>
              <a:t>o per </a:t>
            </a:r>
            <a:r>
              <a:rPr lang="it-IT" sz="2000" dirty="0"/>
              <a:t>rappresentanza – partecipato di manifestare il proprio interesse a partecipare, questa volta direttamente</a:t>
            </a:r>
            <a:r>
              <a:rPr lang="it-IT" sz="2000" dirty="0" smtClean="0"/>
              <a:t>, anche </a:t>
            </a:r>
            <a:r>
              <a:rPr lang="it-IT" sz="2000" dirty="0"/>
              <a:t>alla successiva fase di coprogettazione</a:t>
            </a:r>
            <a:r>
              <a:rPr lang="it-IT" sz="2000" dirty="0" smtClean="0"/>
              <a:t>.</a:t>
            </a:r>
          </a:p>
          <a:p>
            <a:pPr marL="88900" indent="-88900"/>
            <a:r>
              <a:rPr lang="it-IT" sz="2000" dirty="0" smtClean="0"/>
              <a:t>A conclusione della stessa, sempre in forma collegiale e trasparente, verrà valutata l'opportunità e la disponibilità a realizzare i progetti a ciò adatti attraverso rapporti nella sussidiarietà, cioè grazie ad autonome iniziative, singole o associate, dei soggetti che avendo partecipato alla coprogettazione, si dichiarino interessati in tal senso. </a:t>
            </a:r>
          </a:p>
          <a:p>
            <a:pPr marL="88900" indent="-88900"/>
            <a:r>
              <a:rPr lang="it-IT" sz="2000" dirty="0" smtClean="0"/>
              <a:t>Tali autonome iniziative godranno, ove necessario, del sostegno pubblico, attraverso la messa a disposizione di risorse (organizzative, strumentali, finanziarie, ecc.) nella misura strettamente necessaria a garantire la sostenibilità e l'adeguatezza dell'autonomo impegno dei privati, con obbligo di rendiconto e nel rispetto di quanto previsto della decisione 2005/842/CE del 28 novembre 2005. È forse superfluo precisare che l'integrazione di una pluralità di soggetti non profit anche di diversa natura (ad esempio: cooperative sociali, associazioni di promozione sociale, organizzazioni di volontariato, ecc., ovviamente nel pieno rispetto e nella valorizzazione delle diverse loro specificità) in medesimi progetti condivisi dovrebbe costituire la modalità naturale di coprogettazione e corealizzazione delle “autonome iniziative” di cui si parla, e che proprio attraverso forme associative “di scopo” (c.d. “ATS”) fra tali soggetti sarà anche possibile promuovere efficacemente il raggiungimento dell'accordo procedimentale in mancanza del quale, anche nell'ambito dei particolari rapporti (di cui ora si parla) sarà inevitabile il ricorso a procedure competitive.</a:t>
            </a:r>
            <a:endParaRPr lang="it-IT" sz="2000" i="1" dirty="0"/>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Riferimenti regionali</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20</a:t>
            </a:fld>
            <a:endParaRPr lang="it-IT"/>
          </a:p>
        </p:txBody>
      </p:sp>
    </p:spTree>
    <p:extLst>
      <p:ext uri="{BB962C8B-B14F-4D97-AF65-F5344CB8AC3E}">
        <p14:creationId xmlns:p14="http://schemas.microsoft.com/office/powerpoint/2010/main" val="22716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07504" y="1124745"/>
            <a:ext cx="8928992" cy="5328592"/>
          </a:xfrm>
        </p:spPr>
        <p:txBody>
          <a:bodyPr>
            <a:normAutofit/>
          </a:bodyPr>
          <a:lstStyle/>
          <a:p>
            <a:pPr marL="0" indent="0">
              <a:buNone/>
            </a:pPr>
            <a:r>
              <a:rPr lang="it-IT" sz="2000" b="1" dirty="0" smtClean="0">
                <a:solidFill>
                  <a:srgbClr val="0070C0"/>
                </a:solidFill>
              </a:rPr>
              <a:t>Legge Regione Toscana 31 ottobre 2018, n. 58 «Norme per la cooperazione sociale in Toscana» </a:t>
            </a:r>
          </a:p>
          <a:p>
            <a:pPr marL="0" indent="0">
              <a:spcBef>
                <a:spcPts val="0"/>
              </a:spcBef>
              <a:buNone/>
            </a:pPr>
            <a:r>
              <a:rPr lang="it-IT" sz="2000" i="1" dirty="0" smtClean="0"/>
              <a:t>Mediante </a:t>
            </a:r>
            <a:r>
              <a:rPr lang="it-IT" sz="2000" i="1" dirty="0"/>
              <a:t>la </a:t>
            </a:r>
            <a:r>
              <a:rPr lang="it-IT" sz="2000" i="1" dirty="0" smtClean="0"/>
              <a:t>co-programmazione</a:t>
            </a:r>
            <a:r>
              <a:rPr lang="it-IT" sz="2000" i="1" dirty="0"/>
              <a:t>, oltre a quanto previsto dall'art</a:t>
            </a:r>
            <a:r>
              <a:rPr lang="it-IT" sz="2000" i="1" dirty="0" smtClean="0"/>
              <a:t>. 55</a:t>
            </a:r>
            <a:r>
              <a:rPr lang="it-IT" sz="2000" i="1" dirty="0"/>
              <a:t>, comma 2, del decreto legislativo 117/2017, vengono rilevati </a:t>
            </a:r>
            <a:r>
              <a:rPr lang="it-IT" sz="2000" i="1" dirty="0" smtClean="0"/>
              <a:t>i bisogni </a:t>
            </a:r>
            <a:r>
              <a:rPr lang="it-IT" sz="2000" i="1" dirty="0"/>
              <a:t>della </a:t>
            </a:r>
            <a:r>
              <a:rPr lang="it-IT" sz="2000" i="1" dirty="0" smtClean="0"/>
              <a:t>comunità </a:t>
            </a:r>
            <a:r>
              <a:rPr lang="it-IT" sz="2000" i="1" dirty="0"/>
              <a:t>di riferimento, le possibili azioni, risorse</a:t>
            </a:r>
            <a:r>
              <a:rPr lang="it-IT" sz="2000" i="1" dirty="0" smtClean="0"/>
              <a:t>, tempi </a:t>
            </a:r>
            <a:r>
              <a:rPr lang="it-IT" sz="2000" i="1" dirty="0"/>
              <a:t>e </a:t>
            </a:r>
            <a:r>
              <a:rPr lang="it-IT" sz="2000" i="1" dirty="0" smtClean="0"/>
              <a:t>modalità </a:t>
            </a:r>
            <a:r>
              <a:rPr lang="it-IT" sz="2000" i="1" dirty="0"/>
              <a:t>di coinvolgimento delle cooperative sociali e </a:t>
            </a:r>
            <a:r>
              <a:rPr lang="it-IT" sz="2000" i="1" dirty="0" smtClean="0"/>
              <a:t>degli altri </a:t>
            </a:r>
            <a:r>
              <a:rPr lang="it-IT" sz="2000" i="1" dirty="0"/>
              <a:t>enti del terzo settore. </a:t>
            </a:r>
            <a:r>
              <a:rPr lang="it-IT" sz="2000" i="1" dirty="0" smtClean="0"/>
              <a:t>.. </a:t>
            </a:r>
            <a:r>
              <a:rPr lang="it-IT" sz="2000" i="1" dirty="0"/>
              <a:t>Gli enti locali, </a:t>
            </a:r>
            <a:r>
              <a:rPr lang="it-IT" sz="2000" i="1" dirty="0" smtClean="0"/>
              <a:t>singoli o </a:t>
            </a:r>
            <a:r>
              <a:rPr lang="it-IT" sz="2000" i="1" dirty="0"/>
              <a:t>associati, e le aziende pubbliche di servizi alla persona </a:t>
            </a:r>
            <a:r>
              <a:rPr lang="it-IT" sz="2000" i="1" dirty="0" smtClean="0"/>
              <a:t>possono disciplinare </a:t>
            </a:r>
            <a:r>
              <a:rPr lang="it-IT" sz="2000" i="1" dirty="0"/>
              <a:t>il procedimento di </a:t>
            </a:r>
            <a:r>
              <a:rPr lang="it-IT" sz="2000" i="1" dirty="0" smtClean="0"/>
              <a:t>co-programmazione </a:t>
            </a:r>
            <a:r>
              <a:rPr lang="it-IT" sz="2000" i="1" dirty="0"/>
              <a:t>nel rispetto </a:t>
            </a:r>
            <a:r>
              <a:rPr lang="it-IT" sz="2000" i="1" dirty="0" smtClean="0"/>
              <a:t>del principio </a:t>
            </a:r>
            <a:r>
              <a:rPr lang="it-IT" sz="2000" i="1" dirty="0"/>
              <a:t>di autonomia organizzativa e regolamentare e garantendo </a:t>
            </a:r>
            <a:r>
              <a:rPr lang="it-IT" sz="2000" i="1" dirty="0" smtClean="0"/>
              <a:t>il rispetto </a:t>
            </a:r>
            <a:r>
              <a:rPr lang="it-IT" sz="2000" i="1" dirty="0"/>
              <a:t>dei principi di trasparenza, </a:t>
            </a:r>
            <a:r>
              <a:rPr lang="it-IT" sz="2000" i="1" dirty="0" smtClean="0"/>
              <a:t>pubblicità, </a:t>
            </a:r>
            <a:r>
              <a:rPr lang="it-IT" sz="2000" i="1" dirty="0"/>
              <a:t>concorrenza </a:t>
            </a:r>
            <a:r>
              <a:rPr lang="it-IT" sz="2000" i="1" dirty="0" smtClean="0"/>
              <a:t>e giusto procedimento»</a:t>
            </a: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Riferimenti regionali</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21</a:t>
            </a:fld>
            <a:endParaRPr lang="it-IT"/>
          </a:p>
        </p:txBody>
      </p:sp>
    </p:spTree>
    <p:extLst>
      <p:ext uri="{BB962C8B-B14F-4D97-AF65-F5344CB8AC3E}">
        <p14:creationId xmlns:p14="http://schemas.microsoft.com/office/powerpoint/2010/main" val="4283130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07504" y="1124745"/>
            <a:ext cx="8928992" cy="5328592"/>
          </a:xfrm>
        </p:spPr>
        <p:txBody>
          <a:bodyPr>
            <a:normAutofit/>
          </a:bodyPr>
          <a:lstStyle/>
          <a:p>
            <a:r>
              <a:rPr lang="it-IT" sz="2000" b="1" dirty="0" smtClean="0">
                <a:solidFill>
                  <a:srgbClr val="0070C0"/>
                </a:solidFill>
              </a:rPr>
              <a:t>Comune di Ferrara «</a:t>
            </a:r>
            <a:r>
              <a:rPr lang="it-IT" sz="2000" b="1" dirty="0">
                <a:solidFill>
                  <a:srgbClr val="0070C0"/>
                </a:solidFill>
              </a:rPr>
              <a:t>Regolamento </a:t>
            </a:r>
            <a:r>
              <a:rPr lang="it-IT" sz="2000" b="1" dirty="0" smtClean="0">
                <a:solidFill>
                  <a:srgbClr val="0070C0"/>
                </a:solidFill>
              </a:rPr>
              <a:t>per la disciplina della co-progettazione nel rapporto fra amministrazione comunale ed Enti del Terzo Settore» – Atto consiliare n. 4-128359/16 del 5 dicembre 2016</a:t>
            </a:r>
          </a:p>
          <a:p>
            <a:r>
              <a:rPr lang="it-IT" sz="2000" b="1" dirty="0" smtClean="0">
                <a:solidFill>
                  <a:srgbClr val="0070C0"/>
                </a:solidFill>
              </a:rPr>
              <a:t>Comune di </a:t>
            </a:r>
            <a:r>
              <a:rPr lang="it-IT" sz="2000" b="1" dirty="0" smtClean="0">
                <a:solidFill>
                  <a:srgbClr val="0070C0"/>
                </a:solidFill>
              </a:rPr>
              <a:t>Brescia «</a:t>
            </a:r>
            <a:r>
              <a:rPr lang="it-IT" sz="2000" b="1" dirty="0" smtClean="0">
                <a:solidFill>
                  <a:srgbClr val="0070C0"/>
                </a:solidFill>
              </a:rPr>
              <a:t>Bozza Regolamento comunale per la regolamentazione dei rapporti con gli Enti del Terzo Settore, in attuazione del Codice del Terzo Settore»</a:t>
            </a: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Regolamenti comunali</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22</a:t>
            </a:fld>
            <a:endParaRPr lang="it-IT"/>
          </a:p>
        </p:txBody>
      </p:sp>
    </p:spTree>
    <p:extLst>
      <p:ext uri="{BB962C8B-B14F-4D97-AF65-F5344CB8AC3E}">
        <p14:creationId xmlns:p14="http://schemas.microsoft.com/office/powerpoint/2010/main" val="2523070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a:bodyPr>
          <a:lstStyle/>
          <a:p>
            <a:pPr marL="0" indent="0" algn="just">
              <a:buNone/>
            </a:pPr>
            <a:r>
              <a:rPr lang="it-IT" sz="2400" b="1" dirty="0" smtClean="0">
                <a:solidFill>
                  <a:srgbClr val="0070C0"/>
                </a:solidFill>
              </a:rPr>
              <a:t>La scelta delle forme e degli strumenti per l’attivazione di relazione fra P.A. ed ETS è, in primo luogo, la conseguenza della «</a:t>
            </a:r>
            <a:r>
              <a:rPr lang="it-IT" sz="2400" b="1" dirty="0" smtClean="0">
                <a:solidFill>
                  <a:srgbClr val="FF0000"/>
                </a:solidFill>
              </a:rPr>
              <a:t>programmazione</a:t>
            </a:r>
            <a:r>
              <a:rPr lang="it-IT" sz="2400" b="1" dirty="0" smtClean="0">
                <a:solidFill>
                  <a:srgbClr val="0070C0"/>
                </a:solidFill>
              </a:rPr>
              <a:t>».</a:t>
            </a:r>
          </a:p>
          <a:p>
            <a:pPr marL="0" indent="0" algn="just">
              <a:buNone/>
            </a:pPr>
            <a:r>
              <a:rPr lang="it-IT" sz="2400" b="1" dirty="0" smtClean="0">
                <a:solidFill>
                  <a:srgbClr val="0070C0"/>
                </a:solidFill>
              </a:rPr>
              <a:t>Il riferimento, dunque, è ai principali strumenti previsti dall’ordinamento:</a:t>
            </a:r>
          </a:p>
          <a:p>
            <a:pPr marL="457200" indent="-457200" algn="just">
              <a:buFont typeface="+mj-lt"/>
              <a:buAutoNum type="arabicParenR"/>
            </a:pPr>
            <a:r>
              <a:rPr lang="it-IT" sz="2400" b="1" dirty="0" smtClean="0">
                <a:solidFill>
                  <a:srgbClr val="008000"/>
                </a:solidFill>
              </a:rPr>
              <a:t>Linee di mandato del Sindaco;</a:t>
            </a:r>
          </a:p>
          <a:p>
            <a:pPr marL="457200" indent="-457200" algn="just">
              <a:buFont typeface="+mj-lt"/>
              <a:buAutoNum type="arabicParenR"/>
            </a:pPr>
            <a:r>
              <a:rPr lang="it-IT" sz="2400" b="1" dirty="0" smtClean="0">
                <a:solidFill>
                  <a:srgbClr val="FF0000"/>
                </a:solidFill>
              </a:rPr>
              <a:t>DUP</a:t>
            </a:r>
            <a:r>
              <a:rPr lang="it-IT" sz="2400" b="1" dirty="0" smtClean="0">
                <a:solidFill>
                  <a:srgbClr val="0070C0"/>
                </a:solidFill>
              </a:rPr>
              <a:t> e </a:t>
            </a:r>
            <a:r>
              <a:rPr lang="it-IT" sz="2400" b="1" dirty="0" smtClean="0">
                <a:solidFill>
                  <a:srgbClr val="FF0000"/>
                </a:solidFill>
              </a:rPr>
              <a:t>PEG</a:t>
            </a:r>
            <a:r>
              <a:rPr lang="it-IT" sz="2400" b="1" dirty="0" smtClean="0">
                <a:solidFill>
                  <a:srgbClr val="0070C0"/>
                </a:solidFill>
              </a:rPr>
              <a:t>;</a:t>
            </a:r>
          </a:p>
          <a:p>
            <a:pPr marL="457200" indent="-457200" algn="just">
              <a:buFont typeface="+mj-lt"/>
              <a:buAutoNum type="arabicParenR"/>
            </a:pPr>
            <a:r>
              <a:rPr lang="it-IT" sz="2400" b="1" dirty="0" smtClean="0">
                <a:solidFill>
                  <a:srgbClr val="008000"/>
                </a:solidFill>
              </a:rPr>
              <a:t>programma</a:t>
            </a:r>
            <a:r>
              <a:rPr lang="it-IT" sz="2400" b="1" dirty="0" smtClean="0">
                <a:solidFill>
                  <a:srgbClr val="0070C0"/>
                </a:solidFill>
              </a:rPr>
              <a:t> degli </a:t>
            </a:r>
            <a:r>
              <a:rPr lang="it-IT" sz="2400" b="1" dirty="0" smtClean="0">
                <a:solidFill>
                  <a:srgbClr val="008000"/>
                </a:solidFill>
              </a:rPr>
              <a:t>acquisti</a:t>
            </a:r>
            <a:r>
              <a:rPr lang="it-IT" sz="2400" b="1" dirty="0" smtClean="0">
                <a:solidFill>
                  <a:srgbClr val="0070C0"/>
                </a:solidFill>
              </a:rPr>
              <a:t>;</a:t>
            </a:r>
          </a:p>
          <a:p>
            <a:pPr marL="457200" indent="-457200" algn="just">
              <a:buFont typeface="+mj-lt"/>
              <a:buAutoNum type="arabicParenR"/>
            </a:pPr>
            <a:r>
              <a:rPr lang="it-IT" sz="2400" b="1" dirty="0" smtClean="0">
                <a:solidFill>
                  <a:srgbClr val="0070C0"/>
                </a:solidFill>
              </a:rPr>
              <a:t>programmazione/pianificazione di </a:t>
            </a:r>
            <a:r>
              <a:rPr lang="it-IT" sz="2400" b="1" dirty="0" smtClean="0">
                <a:solidFill>
                  <a:srgbClr val="FF0000"/>
                </a:solidFill>
              </a:rPr>
              <a:t>settore</a:t>
            </a:r>
            <a:r>
              <a:rPr lang="it-IT" sz="2400" b="1" dirty="0" smtClean="0">
                <a:solidFill>
                  <a:srgbClr val="0070C0"/>
                </a:solidFill>
              </a:rPr>
              <a:t>;</a:t>
            </a:r>
          </a:p>
          <a:p>
            <a:pPr marL="457200" indent="-457200" algn="just">
              <a:buFont typeface="+mj-lt"/>
              <a:buAutoNum type="arabicParenR"/>
            </a:pPr>
            <a:r>
              <a:rPr lang="it-IT" sz="2400" b="1" dirty="0" smtClean="0">
                <a:solidFill>
                  <a:srgbClr val="FF0000"/>
                </a:solidFill>
              </a:rPr>
              <a:t>co-programmazione </a:t>
            </a:r>
            <a:r>
              <a:rPr lang="it-IT" sz="2400" b="1" dirty="0" smtClean="0">
                <a:solidFill>
                  <a:srgbClr val="0070C0"/>
                </a:solidFill>
              </a:rPr>
              <a:t>(art. </a:t>
            </a:r>
            <a:r>
              <a:rPr lang="it-IT" sz="2400" b="1" dirty="0" smtClean="0">
                <a:solidFill>
                  <a:srgbClr val="FF0000"/>
                </a:solidFill>
              </a:rPr>
              <a:t>55</a:t>
            </a:r>
            <a:r>
              <a:rPr lang="it-IT" sz="2400" b="1" dirty="0" smtClean="0">
                <a:solidFill>
                  <a:srgbClr val="0070C0"/>
                </a:solidFill>
              </a:rPr>
              <a:t> CTS).</a:t>
            </a:r>
          </a:p>
          <a:p>
            <a:pPr marL="457200" indent="-457200" algn="just">
              <a:buFont typeface="+mj-lt"/>
              <a:buAutoNum type="arabicParenR"/>
            </a:pPr>
            <a:endParaRPr lang="it-IT" sz="2400" b="1" dirty="0">
              <a:solidFill>
                <a:srgbClr val="0070C0"/>
              </a:solidFill>
            </a:endParaRPr>
          </a:p>
          <a:p>
            <a:pPr marL="0" indent="0" algn="just">
              <a:buNone/>
            </a:pPr>
            <a:r>
              <a:rPr lang="it-IT" sz="2400" b="1" dirty="0" smtClean="0">
                <a:solidFill>
                  <a:srgbClr val="0070C0"/>
                </a:solidFill>
              </a:rPr>
              <a:t>Il ruolo della «</a:t>
            </a:r>
            <a:r>
              <a:rPr lang="it-IT" sz="2400" b="1" dirty="0" smtClean="0">
                <a:solidFill>
                  <a:srgbClr val="008000"/>
                </a:solidFill>
              </a:rPr>
              <a:t>regolamentazione</a:t>
            </a:r>
            <a:r>
              <a:rPr lang="it-IT" sz="2400" b="1" dirty="0" smtClean="0">
                <a:solidFill>
                  <a:srgbClr val="0070C0"/>
                </a:solidFill>
              </a:rPr>
              <a:t>» </a:t>
            </a:r>
            <a:r>
              <a:rPr lang="it-IT" sz="2400" b="1" dirty="0" smtClean="0">
                <a:solidFill>
                  <a:srgbClr val="FF0000"/>
                </a:solidFill>
              </a:rPr>
              <a:t>comunale</a:t>
            </a:r>
            <a:r>
              <a:rPr lang="it-IT" sz="2400" b="1" dirty="0" smtClean="0">
                <a:solidFill>
                  <a:srgbClr val="0070C0"/>
                </a:solidFill>
              </a:rPr>
              <a:t>.</a:t>
            </a: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Il ruolo della programmazione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23</a:t>
            </a:fld>
            <a:endParaRPr lang="it-IT"/>
          </a:p>
        </p:txBody>
      </p:sp>
    </p:spTree>
    <p:extLst>
      <p:ext uri="{BB962C8B-B14F-4D97-AF65-F5344CB8AC3E}">
        <p14:creationId xmlns:p14="http://schemas.microsoft.com/office/powerpoint/2010/main" val="3903736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a:bodyPr>
          <a:lstStyle/>
          <a:p>
            <a:pPr marL="0" indent="0" algn="just">
              <a:buNone/>
            </a:pPr>
            <a:r>
              <a:rPr lang="it-IT" sz="2400" b="1" dirty="0">
                <a:solidFill>
                  <a:srgbClr val="0070C0"/>
                </a:solidFill>
              </a:rPr>
              <a:t>«La </a:t>
            </a:r>
            <a:r>
              <a:rPr lang="it-IT" sz="2400" b="1" dirty="0">
                <a:solidFill>
                  <a:srgbClr val="FF0000"/>
                </a:solidFill>
              </a:rPr>
              <a:t>co-programmazione</a:t>
            </a:r>
            <a:r>
              <a:rPr lang="it-IT" sz="2400" b="1" dirty="0">
                <a:solidFill>
                  <a:srgbClr val="0070C0"/>
                </a:solidFill>
              </a:rPr>
              <a:t>:</a:t>
            </a:r>
          </a:p>
          <a:p>
            <a:pPr algn="just">
              <a:buFont typeface="Wingdings" panose="05000000000000000000" pitchFamily="2" charset="2"/>
              <a:buChar char="ü"/>
            </a:pPr>
            <a:r>
              <a:rPr lang="it-IT" sz="2400" b="1" dirty="0">
                <a:solidFill>
                  <a:srgbClr val="0070C0"/>
                </a:solidFill>
              </a:rPr>
              <a:t>finalità;</a:t>
            </a:r>
          </a:p>
          <a:p>
            <a:pPr algn="just">
              <a:buFont typeface="Wingdings" panose="05000000000000000000" pitchFamily="2" charset="2"/>
              <a:buChar char="ü"/>
            </a:pPr>
            <a:r>
              <a:rPr lang="it-IT" sz="2400" b="1" dirty="0">
                <a:solidFill>
                  <a:schemeClr val="accent4">
                    <a:lumMod val="75000"/>
                  </a:schemeClr>
                </a:solidFill>
              </a:rPr>
              <a:t>oggetto</a:t>
            </a:r>
            <a:r>
              <a:rPr lang="it-IT" sz="2400" b="1" dirty="0">
                <a:solidFill>
                  <a:srgbClr val="0070C0"/>
                </a:solidFill>
              </a:rPr>
              <a:t>;</a:t>
            </a:r>
          </a:p>
          <a:p>
            <a:pPr algn="just">
              <a:buFont typeface="Wingdings" panose="05000000000000000000" pitchFamily="2" charset="2"/>
              <a:buChar char="ü"/>
            </a:pPr>
            <a:r>
              <a:rPr lang="it-IT" sz="2400" b="1" dirty="0">
                <a:solidFill>
                  <a:schemeClr val="tx1">
                    <a:lumMod val="75000"/>
                    <a:lumOff val="25000"/>
                  </a:schemeClr>
                </a:solidFill>
              </a:rPr>
              <a:t>procedura</a:t>
            </a:r>
            <a:r>
              <a:rPr lang="it-IT" sz="2400" b="1" dirty="0">
                <a:solidFill>
                  <a:srgbClr val="0070C0"/>
                </a:solidFill>
              </a:rPr>
              <a:t>.</a:t>
            </a:r>
          </a:p>
          <a:p>
            <a:pPr marL="0" indent="0" algn="just">
              <a:buNone/>
            </a:pPr>
            <a:endParaRPr lang="it-IT" sz="2400" b="1" dirty="0">
              <a:solidFill>
                <a:srgbClr val="0070C0"/>
              </a:solidFill>
            </a:endParaRP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co-programmazione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24</a:t>
            </a:fld>
            <a:endParaRPr lang="it-IT"/>
          </a:p>
        </p:txBody>
      </p:sp>
    </p:spTree>
    <p:extLst>
      <p:ext uri="{BB962C8B-B14F-4D97-AF65-F5344CB8AC3E}">
        <p14:creationId xmlns:p14="http://schemas.microsoft.com/office/powerpoint/2010/main" val="5395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a:bodyPr>
          <a:lstStyle/>
          <a:p>
            <a:pPr algn="just">
              <a:buFont typeface="Wingdings" pitchFamily="2" charset="2"/>
              <a:buChar char="q"/>
            </a:pPr>
            <a:r>
              <a:rPr lang="it-IT" sz="2800" b="1" dirty="0" smtClean="0">
                <a:solidFill>
                  <a:srgbClr val="0000FF"/>
                </a:solidFill>
              </a:rPr>
              <a:t>La co-programmazione legat</a:t>
            </a:r>
            <a:r>
              <a:rPr lang="it-IT" sz="2800" b="1" dirty="0" smtClean="0">
                <a:solidFill>
                  <a:srgbClr val="0000FF"/>
                </a:solidFill>
              </a:rPr>
              <a:t>a ai Piani di Zona</a:t>
            </a:r>
          </a:p>
          <a:p>
            <a:pPr algn="just">
              <a:buFont typeface="Wingdings" pitchFamily="2" charset="2"/>
              <a:buChar char="q"/>
            </a:pPr>
            <a:r>
              <a:rPr lang="it-IT" sz="2800" b="1" dirty="0" smtClean="0">
                <a:solidFill>
                  <a:srgbClr val="0000FF"/>
                </a:solidFill>
              </a:rPr>
              <a:t>Quali le forme e le modalità di partecipazione</a:t>
            </a:r>
          </a:p>
          <a:p>
            <a:pPr algn="just">
              <a:buFont typeface="Wingdings" pitchFamily="2" charset="2"/>
              <a:buChar char="q"/>
            </a:pPr>
            <a:r>
              <a:rPr lang="it-IT" sz="2800" b="1" dirty="0" smtClean="0">
                <a:solidFill>
                  <a:srgbClr val="0000FF"/>
                </a:solidFill>
              </a:rPr>
              <a:t>Esperienze da valorizzare?</a:t>
            </a:r>
          </a:p>
          <a:p>
            <a:pPr marL="0" indent="0" algn="just">
              <a:buNone/>
            </a:pPr>
            <a:endParaRPr lang="it-IT" sz="2400" b="1" dirty="0">
              <a:solidFill>
                <a:srgbClr val="0070C0"/>
              </a:solidFill>
            </a:endParaRP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co-programmazione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25</a:t>
            </a:fld>
            <a:endParaRPr lang="it-IT"/>
          </a:p>
        </p:txBody>
      </p:sp>
    </p:spTree>
    <p:extLst>
      <p:ext uri="{BB962C8B-B14F-4D97-AF65-F5344CB8AC3E}">
        <p14:creationId xmlns:p14="http://schemas.microsoft.com/office/powerpoint/2010/main" val="2807276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a:bodyPr>
          <a:lstStyle/>
          <a:p>
            <a:pPr algn="just">
              <a:buFont typeface="Wingdings" pitchFamily="2" charset="2"/>
              <a:buChar char="q"/>
            </a:pPr>
            <a:r>
              <a:rPr lang="it-IT" b="1" dirty="0" smtClean="0">
                <a:solidFill>
                  <a:srgbClr val="0000FF"/>
                </a:solidFill>
              </a:rPr>
              <a:t>La co-programmazione legata a programmi o aree specifiche</a:t>
            </a:r>
          </a:p>
          <a:p>
            <a:pPr algn="just">
              <a:buFont typeface="Wingdings" pitchFamily="2" charset="2"/>
              <a:buChar char="q"/>
            </a:pPr>
            <a:r>
              <a:rPr lang="it-IT" b="1" dirty="0">
                <a:solidFill>
                  <a:srgbClr val="0000FF"/>
                </a:solidFill>
              </a:rPr>
              <a:t>Quali le forme e le modalità di </a:t>
            </a:r>
            <a:r>
              <a:rPr lang="it-IT" b="1" dirty="0" smtClean="0">
                <a:solidFill>
                  <a:srgbClr val="0000FF"/>
                </a:solidFill>
              </a:rPr>
              <a:t>partecipazione</a:t>
            </a:r>
          </a:p>
          <a:p>
            <a:pPr algn="just">
              <a:buFont typeface="Wingdings" pitchFamily="2" charset="2"/>
              <a:buChar char="q"/>
            </a:pPr>
            <a:r>
              <a:rPr lang="it-IT" b="1" dirty="0" smtClean="0">
                <a:solidFill>
                  <a:srgbClr val="0000FF"/>
                </a:solidFill>
              </a:rPr>
              <a:t>Solo tavoli </a:t>
            </a:r>
            <a:r>
              <a:rPr lang="it-IT" b="1" smtClean="0">
                <a:solidFill>
                  <a:srgbClr val="0000FF"/>
                </a:solidFill>
              </a:rPr>
              <a:t>di confronto?</a:t>
            </a:r>
            <a:endParaRPr lang="it-IT" b="1" dirty="0">
              <a:solidFill>
                <a:srgbClr val="0000FF"/>
              </a:solidFill>
            </a:endParaRPr>
          </a:p>
          <a:p>
            <a:pPr algn="just">
              <a:buFont typeface="Wingdings" pitchFamily="2" charset="2"/>
              <a:buChar char="q"/>
            </a:pPr>
            <a:r>
              <a:rPr lang="it-IT" b="1" dirty="0" smtClean="0">
                <a:solidFill>
                  <a:srgbClr val="0000FF"/>
                </a:solidFill>
              </a:rPr>
              <a:t>Esperienze da consolidare o da abbandonare?</a:t>
            </a:r>
          </a:p>
          <a:p>
            <a:pPr marL="0" indent="0" algn="just">
              <a:buNone/>
            </a:pPr>
            <a:endParaRPr lang="it-IT" sz="2400" b="1" dirty="0">
              <a:solidFill>
                <a:srgbClr val="0070C0"/>
              </a:solidFill>
            </a:endParaRP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co-programmazione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26</a:t>
            </a:fld>
            <a:endParaRPr lang="it-IT"/>
          </a:p>
        </p:txBody>
      </p:sp>
    </p:spTree>
    <p:extLst>
      <p:ext uri="{BB962C8B-B14F-4D97-AF65-F5344CB8AC3E}">
        <p14:creationId xmlns:p14="http://schemas.microsoft.com/office/powerpoint/2010/main" val="1821987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Il possibile schema della procedura</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27</a:t>
            </a:fld>
            <a:endParaRPr lang="it-IT"/>
          </a:p>
        </p:txBody>
      </p:sp>
      <p:sp>
        <p:nvSpPr>
          <p:cNvPr id="8" name="Casella di testo 2"/>
          <p:cNvSpPr txBox="1">
            <a:spLocks noChangeArrowheads="1"/>
          </p:cNvSpPr>
          <p:nvPr/>
        </p:nvSpPr>
        <p:spPr bwMode="auto">
          <a:xfrm>
            <a:off x="179469" y="1553132"/>
            <a:ext cx="2393157" cy="871008"/>
          </a:xfrm>
          <a:prstGeom prst="rect">
            <a:avLst/>
          </a:prstGeom>
          <a:solidFill>
            <a:sysClr val="window" lastClr="FFFFFF"/>
          </a:solidFill>
          <a:ln w="25400" cap="flat" cmpd="sng" algn="ctr">
            <a:solidFill>
              <a:srgbClr val="9BBB59"/>
            </a:solidFill>
            <a:prstDash val="solid"/>
            <a:headEnd/>
            <a:tailEnd/>
          </a:ln>
          <a:effectLst/>
        </p:spPr>
        <p:txBody>
          <a:bodyPr rot="0" vert="horz" wrap="square" lIns="91440" tIns="45720" rIns="91440" bIns="45720" anchor="t" anchorCtr="0">
            <a:sp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2200" b="1" i="0" u="none" strike="noStrike" kern="0" cap="none" spc="0" normalizeH="0" baseline="0" noProof="0" dirty="0">
                <a:ln>
                  <a:noFill/>
                </a:ln>
                <a:solidFill>
                  <a:srgbClr val="002060"/>
                </a:solidFill>
                <a:effectLst/>
                <a:uLnTx/>
                <a:uFillTx/>
                <a:latin typeface="Palatino Linotype"/>
                <a:ea typeface="Calibri"/>
                <a:cs typeface="Times New Roman"/>
              </a:rPr>
              <a:t>eventuali atti presupposti</a:t>
            </a:r>
            <a:endParaRPr kumimoji="0" lang="it-IT" sz="22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9" name="Freccia a destra 8"/>
          <p:cNvSpPr/>
          <p:nvPr/>
        </p:nvSpPr>
        <p:spPr>
          <a:xfrm>
            <a:off x="2771800" y="1881862"/>
            <a:ext cx="900220" cy="3556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10" name="Casella di testo 2"/>
          <p:cNvSpPr txBox="1">
            <a:spLocks noChangeArrowheads="1"/>
          </p:cNvSpPr>
          <p:nvPr/>
        </p:nvSpPr>
        <p:spPr bwMode="auto">
          <a:xfrm>
            <a:off x="3825599" y="1598315"/>
            <a:ext cx="2114554" cy="871008"/>
          </a:xfrm>
          <a:prstGeom prst="rect">
            <a:avLst/>
          </a:prstGeom>
          <a:solidFill>
            <a:sysClr val="window" lastClr="FFFFFF"/>
          </a:solidFill>
          <a:ln w="25400" cap="flat" cmpd="sng" algn="ctr">
            <a:solidFill>
              <a:srgbClr val="9BBB59"/>
            </a:solidFill>
            <a:prstDash val="solid"/>
            <a:headEnd/>
            <a:tailEnd/>
          </a:ln>
          <a:effectLst/>
        </p:spPr>
        <p:txBody>
          <a:bodyPr rot="0" vert="horz" wrap="square" lIns="91440" tIns="45720" rIns="91440" bIns="45720" anchor="t" anchorCtr="0">
            <a:sp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2200" b="1" i="0" u="none" strike="noStrike" kern="0" cap="none" spc="0" normalizeH="0" baseline="0" noProof="0" dirty="0" smtClean="0">
                <a:ln>
                  <a:noFill/>
                </a:ln>
                <a:solidFill>
                  <a:srgbClr val="002060"/>
                </a:solidFill>
                <a:effectLst/>
                <a:uLnTx/>
                <a:uFillTx/>
                <a:latin typeface="Palatino Linotype"/>
                <a:ea typeface="Calibri"/>
                <a:cs typeface="Times New Roman"/>
              </a:rPr>
              <a:t>avvio del procedimento</a:t>
            </a:r>
            <a:endParaRPr kumimoji="0" lang="it-IT" sz="22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11" name="Freccia a destra 10"/>
          <p:cNvSpPr/>
          <p:nvPr/>
        </p:nvSpPr>
        <p:spPr>
          <a:xfrm rot="1678340">
            <a:off x="6274144" y="2003743"/>
            <a:ext cx="900220" cy="3556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12" name="Casella di testo 2"/>
          <p:cNvSpPr txBox="1">
            <a:spLocks noChangeArrowheads="1"/>
          </p:cNvSpPr>
          <p:nvPr/>
        </p:nvSpPr>
        <p:spPr bwMode="auto">
          <a:xfrm>
            <a:off x="6026816" y="2678029"/>
            <a:ext cx="2793655" cy="871008"/>
          </a:xfrm>
          <a:prstGeom prst="rect">
            <a:avLst/>
          </a:prstGeom>
          <a:solidFill>
            <a:sysClr val="window" lastClr="FFFFFF"/>
          </a:solidFill>
          <a:ln w="25400" cap="flat" cmpd="sng" algn="ctr">
            <a:solidFill>
              <a:srgbClr val="9BBB59"/>
            </a:solidFill>
            <a:prstDash val="solid"/>
            <a:headEnd/>
            <a:tailEnd/>
          </a:ln>
          <a:effectLst/>
        </p:spPr>
        <p:txBody>
          <a:bodyPr rot="0" vert="horz" wrap="square" lIns="91440" tIns="45720" rIns="91440" bIns="45720" anchor="t" anchorCtr="0">
            <a:sp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2200" b="1" i="0" u="none" strike="noStrike" kern="0" cap="none" spc="0" normalizeH="0" baseline="0" noProof="0" dirty="0" smtClean="0">
                <a:ln>
                  <a:noFill/>
                </a:ln>
                <a:solidFill>
                  <a:srgbClr val="002060"/>
                </a:solidFill>
                <a:effectLst/>
                <a:uLnTx/>
                <a:uFillTx/>
                <a:latin typeface="Palatino Linotype"/>
                <a:ea typeface="Calibri"/>
                <a:cs typeface="Times New Roman"/>
              </a:rPr>
              <a:t>pubblicazione Avviso + allegati</a:t>
            </a:r>
            <a:endParaRPr kumimoji="0" lang="it-IT" sz="22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13" name="Freccia a destra 12"/>
          <p:cNvSpPr/>
          <p:nvPr/>
        </p:nvSpPr>
        <p:spPr>
          <a:xfrm rot="5400000">
            <a:off x="6836186" y="4031970"/>
            <a:ext cx="900220" cy="3556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14" name="Casella di testo 2"/>
          <p:cNvSpPr txBox="1">
            <a:spLocks noChangeArrowheads="1"/>
          </p:cNvSpPr>
          <p:nvPr/>
        </p:nvSpPr>
        <p:spPr bwMode="auto">
          <a:xfrm>
            <a:off x="6061532" y="4744058"/>
            <a:ext cx="2758939" cy="871008"/>
          </a:xfrm>
          <a:prstGeom prst="rect">
            <a:avLst/>
          </a:prstGeom>
          <a:solidFill>
            <a:sysClr val="window" lastClr="FFFFFF"/>
          </a:solidFill>
          <a:ln w="25400" cap="flat" cmpd="sng" algn="ctr">
            <a:solidFill>
              <a:srgbClr val="9BBB59"/>
            </a:solidFill>
            <a:prstDash val="solid"/>
            <a:headEnd/>
            <a:tailEnd/>
          </a:ln>
          <a:effectLst/>
        </p:spPr>
        <p:txBody>
          <a:bodyPr rot="0" vert="horz" wrap="square" lIns="91440" tIns="45720" rIns="91440" bIns="45720" anchor="t" anchorCtr="0">
            <a:sp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2200" b="1" i="0" u="none" strike="noStrike" kern="0" cap="none" spc="0" normalizeH="0" baseline="0" noProof="0" dirty="0" smtClean="0">
                <a:ln>
                  <a:noFill/>
                </a:ln>
                <a:solidFill>
                  <a:srgbClr val="002060"/>
                </a:solidFill>
                <a:effectLst/>
                <a:uLnTx/>
                <a:uFillTx/>
                <a:latin typeface="Palatino Linotype"/>
                <a:ea typeface="Calibri"/>
                <a:cs typeface="Times New Roman"/>
              </a:rPr>
              <a:t>conclusione del procedimento</a:t>
            </a:r>
            <a:endParaRPr kumimoji="0" lang="it-IT" sz="22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15" name="Freccia a destra 14"/>
          <p:cNvSpPr/>
          <p:nvPr/>
        </p:nvSpPr>
        <p:spPr>
          <a:xfrm rot="10800000">
            <a:off x="4590062" y="5015481"/>
            <a:ext cx="900220" cy="3556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16" name="Casella di testo 2"/>
          <p:cNvSpPr txBox="1">
            <a:spLocks noChangeArrowheads="1"/>
          </p:cNvSpPr>
          <p:nvPr/>
        </p:nvSpPr>
        <p:spPr bwMode="auto">
          <a:xfrm>
            <a:off x="1257616" y="4869160"/>
            <a:ext cx="2999237" cy="897682"/>
          </a:xfrm>
          <a:prstGeom prst="rect">
            <a:avLst/>
          </a:prstGeom>
          <a:solidFill>
            <a:sysClr val="window" lastClr="FFFFFF"/>
          </a:solidFill>
          <a:ln w="25400" cap="flat" cmpd="sng" algn="ctr">
            <a:solidFill>
              <a:srgbClr val="9BBB59"/>
            </a:solidFill>
            <a:prstDash val="solid"/>
            <a:headEnd/>
            <a:tailEnd/>
          </a:ln>
          <a:effectLst/>
        </p:spPr>
        <p:txBody>
          <a:bodyPr rot="0" vert="horz" wrap="square" lIns="91440" tIns="45720" rIns="91440" bIns="45720" anchor="t" anchorCtr="0">
            <a:spAutoFit/>
          </a:bodyPr>
          <a:lstStyle/>
          <a:p>
            <a:pPr marL="0" marR="0" lvl="0" indent="0" algn="ctr" defTabSz="914400" eaLnBrk="1" fontAlgn="auto" latinLnBrk="0" hangingPunct="1">
              <a:spcBef>
                <a:spcPts val="0"/>
              </a:spcBef>
              <a:spcAft>
                <a:spcPts val="1000"/>
              </a:spcAft>
              <a:buClrTx/>
              <a:buSzTx/>
              <a:buFontTx/>
              <a:buNone/>
              <a:tabLst/>
              <a:defRPr/>
            </a:pPr>
            <a:r>
              <a:rPr kumimoji="0" lang="it-IT" sz="2200" b="1" i="0" u="none" strike="noStrike" kern="0" cap="none" spc="0" normalizeH="0" baseline="0" noProof="0" dirty="0" smtClean="0">
                <a:ln>
                  <a:noFill/>
                </a:ln>
                <a:solidFill>
                  <a:srgbClr val="002060"/>
                </a:solidFill>
                <a:effectLst/>
                <a:uLnTx/>
                <a:uFillTx/>
                <a:latin typeface="Palatino Linotype"/>
                <a:ea typeface="Calibri"/>
                <a:cs typeface="Times New Roman"/>
              </a:rPr>
              <a:t>Tavolo di</a:t>
            </a:r>
          </a:p>
          <a:p>
            <a:pPr marL="0" marR="0" lvl="0" indent="0" algn="ctr" defTabSz="914400" eaLnBrk="1" fontAlgn="auto" latinLnBrk="0" hangingPunct="1">
              <a:spcBef>
                <a:spcPts val="0"/>
              </a:spcBef>
              <a:spcAft>
                <a:spcPts val="1000"/>
              </a:spcAft>
              <a:buClrTx/>
              <a:buSzTx/>
              <a:buFontTx/>
              <a:buNone/>
              <a:tabLst/>
              <a:defRPr/>
            </a:pPr>
            <a:r>
              <a:rPr kumimoji="0" lang="it-IT" sz="2200" b="1" i="0" u="none" strike="noStrike" kern="0" cap="none" spc="0" normalizeH="0" baseline="0" noProof="0" dirty="0" smtClean="0">
                <a:ln>
                  <a:noFill/>
                </a:ln>
                <a:solidFill>
                  <a:srgbClr val="002060"/>
                </a:solidFill>
                <a:effectLst/>
                <a:uLnTx/>
                <a:uFillTx/>
                <a:latin typeface="Palatino Linotype"/>
                <a:ea typeface="Calibri"/>
                <a:cs typeface="Times New Roman"/>
              </a:rPr>
              <a:t> co-programmazione</a:t>
            </a:r>
            <a:endParaRPr kumimoji="0" lang="it-IT" sz="22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17" name="Freccia a destra 16"/>
          <p:cNvSpPr/>
          <p:nvPr/>
        </p:nvSpPr>
        <p:spPr>
          <a:xfrm rot="14540054">
            <a:off x="239883" y="4567957"/>
            <a:ext cx="900220" cy="3556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18" name="Casella di testo 2"/>
          <p:cNvSpPr txBox="1">
            <a:spLocks noChangeArrowheads="1"/>
          </p:cNvSpPr>
          <p:nvPr/>
        </p:nvSpPr>
        <p:spPr bwMode="auto">
          <a:xfrm>
            <a:off x="173157" y="3210522"/>
            <a:ext cx="2471719" cy="999248"/>
          </a:xfrm>
          <a:prstGeom prst="rect">
            <a:avLst/>
          </a:prstGeom>
          <a:solidFill>
            <a:sysClr val="window" lastClr="FFFFFF"/>
          </a:solidFill>
          <a:ln w="25400" cap="flat" cmpd="sng" algn="ctr">
            <a:solidFill>
              <a:srgbClr val="9BBB59"/>
            </a:solidFill>
            <a:prstDash val="solid"/>
            <a:headEnd/>
            <a:tailEnd/>
          </a:ln>
          <a:effectLst/>
        </p:spPr>
        <p:txBody>
          <a:bodyPr rot="0" vert="horz" wrap="square" lIns="91440" tIns="45720" rIns="91440" bIns="45720" anchor="t" anchorCtr="0">
            <a:sp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2200" b="1" i="0" u="none" strike="noStrike" kern="0" cap="none" spc="0" normalizeH="0" baseline="0" noProof="0" dirty="0" smtClean="0">
                <a:ln>
                  <a:noFill/>
                </a:ln>
                <a:solidFill>
                  <a:srgbClr val="002060"/>
                </a:solidFill>
                <a:effectLst/>
                <a:uLnTx/>
                <a:uFillTx/>
                <a:latin typeface="Palatino Linotype"/>
                <a:ea typeface="Calibri"/>
                <a:cs typeface="Times New Roman"/>
              </a:rPr>
              <a:t>provvedimento</a:t>
            </a:r>
            <a:r>
              <a:rPr kumimoji="0" lang="it-IT" sz="2200" b="1" i="0" u="none" strike="noStrike" kern="0" cap="none" spc="0" normalizeH="0" noProof="0" dirty="0" smtClean="0">
                <a:ln>
                  <a:noFill/>
                </a:ln>
                <a:solidFill>
                  <a:srgbClr val="002060"/>
                </a:solidFill>
                <a:effectLst/>
                <a:uLnTx/>
                <a:uFillTx/>
                <a:latin typeface="Palatino Linotype"/>
                <a:ea typeface="Calibri"/>
                <a:cs typeface="Times New Roman"/>
              </a:rPr>
              <a:t> </a:t>
            </a: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2200" b="1" i="0" u="none" strike="noStrike" kern="0" cap="none" spc="0" normalizeH="0" noProof="0" dirty="0" smtClean="0">
                <a:ln>
                  <a:noFill/>
                </a:ln>
                <a:solidFill>
                  <a:srgbClr val="002060"/>
                </a:solidFill>
                <a:effectLst/>
                <a:uLnTx/>
                <a:uFillTx/>
                <a:latin typeface="Palatino Linotype"/>
                <a:ea typeface="Calibri"/>
                <a:cs typeface="Times New Roman"/>
              </a:rPr>
              <a:t>finale</a:t>
            </a:r>
            <a:endParaRPr kumimoji="0" lang="it-IT" sz="22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Tree>
    <p:extLst>
      <p:ext uri="{BB962C8B-B14F-4D97-AF65-F5344CB8AC3E}">
        <p14:creationId xmlns:p14="http://schemas.microsoft.com/office/powerpoint/2010/main" val="4221182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4" name="CasellaDiTesto 3"/>
          <p:cNvSpPr txBox="1"/>
          <p:nvPr/>
        </p:nvSpPr>
        <p:spPr>
          <a:xfrm>
            <a:off x="2171945" y="3140968"/>
            <a:ext cx="4608512" cy="584775"/>
          </a:xfrm>
          <a:prstGeom prst="rect">
            <a:avLst/>
          </a:prstGeom>
          <a:noFill/>
          <a:ln>
            <a:solidFill>
              <a:srgbClr val="00B050"/>
            </a:solidFill>
          </a:ln>
        </p:spPr>
        <p:txBody>
          <a:bodyPr wrap="square" rtlCol="0">
            <a:spAutoFit/>
          </a:bodyPr>
          <a:lstStyle/>
          <a:p>
            <a:pPr algn="ctr"/>
            <a:r>
              <a:rPr lang="it-IT" sz="3200" b="1" dirty="0" smtClean="0">
                <a:solidFill>
                  <a:srgbClr val="FF0000"/>
                </a:solidFill>
              </a:rPr>
              <a:t>Analisi di casi</a:t>
            </a:r>
            <a:endParaRPr lang="it-IT" sz="32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28</a:t>
            </a:fld>
            <a:endParaRPr lang="it-IT"/>
          </a:p>
        </p:txBody>
      </p:sp>
    </p:spTree>
    <p:extLst>
      <p:ext uri="{BB962C8B-B14F-4D97-AF65-F5344CB8AC3E}">
        <p14:creationId xmlns:p14="http://schemas.microsoft.com/office/powerpoint/2010/main" val="447877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4" name="CasellaDiTesto 3"/>
          <p:cNvSpPr txBox="1"/>
          <p:nvPr/>
        </p:nvSpPr>
        <p:spPr>
          <a:xfrm>
            <a:off x="2171945" y="3140968"/>
            <a:ext cx="4608512" cy="584775"/>
          </a:xfrm>
          <a:prstGeom prst="rect">
            <a:avLst/>
          </a:prstGeom>
          <a:noFill/>
          <a:ln>
            <a:solidFill>
              <a:srgbClr val="00B050"/>
            </a:solidFill>
          </a:ln>
        </p:spPr>
        <p:txBody>
          <a:bodyPr wrap="square" rtlCol="0">
            <a:spAutoFit/>
          </a:bodyPr>
          <a:lstStyle/>
          <a:p>
            <a:pPr algn="ctr"/>
            <a:r>
              <a:rPr lang="it-IT" sz="3200" b="1" dirty="0" smtClean="0">
                <a:solidFill>
                  <a:srgbClr val="FF0000"/>
                </a:solidFill>
              </a:rPr>
              <a:t>Dibattito</a:t>
            </a:r>
            <a:endParaRPr lang="it-IT" sz="32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29</a:t>
            </a:fld>
            <a:endParaRPr lang="it-IT"/>
          </a:p>
        </p:txBody>
      </p:sp>
    </p:spTree>
    <p:extLst>
      <p:ext uri="{BB962C8B-B14F-4D97-AF65-F5344CB8AC3E}">
        <p14:creationId xmlns:p14="http://schemas.microsoft.com/office/powerpoint/2010/main" val="3235375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fontScale="85000" lnSpcReduction="20000"/>
          </a:bodyPr>
          <a:lstStyle/>
          <a:p>
            <a:pPr marL="0" indent="0" algn="just">
              <a:buNone/>
            </a:pPr>
            <a:r>
              <a:rPr lang="it-IT" sz="2800" b="1" dirty="0">
                <a:solidFill>
                  <a:srgbClr val="0070C0"/>
                </a:solidFill>
              </a:rPr>
              <a:t>La Riforma NON è “isolata”, ma si aggiunge ad altri interventi normativi. In questo, si tratta di un fenomeno CICLICO.</a:t>
            </a:r>
          </a:p>
          <a:p>
            <a:pPr marL="0" indent="0" algn="just">
              <a:buNone/>
            </a:pPr>
            <a:endParaRPr lang="it-IT" sz="2800" b="1" dirty="0">
              <a:solidFill>
                <a:srgbClr val="0070C0"/>
              </a:solidFill>
            </a:endParaRPr>
          </a:p>
          <a:p>
            <a:pPr marL="0" indent="0" algn="just">
              <a:buNone/>
            </a:pPr>
            <a:r>
              <a:rPr lang="it-IT" sz="2800" b="1" u="sng" dirty="0">
                <a:solidFill>
                  <a:srgbClr val="FF0000"/>
                </a:solidFill>
              </a:rPr>
              <a:t>Anni 90</a:t>
            </a:r>
          </a:p>
          <a:p>
            <a:pPr algn="just">
              <a:buFont typeface="Wingdings" charset="2"/>
              <a:buChar char="ü"/>
            </a:pPr>
            <a:r>
              <a:rPr lang="it-IT" sz="2800" b="1" dirty="0">
                <a:solidFill>
                  <a:srgbClr val="0070C0"/>
                </a:solidFill>
              </a:rPr>
              <a:t>legge </a:t>
            </a:r>
            <a:r>
              <a:rPr lang="it-IT" sz="2800" b="1" dirty="0">
                <a:solidFill>
                  <a:srgbClr val="FF0000"/>
                </a:solidFill>
              </a:rPr>
              <a:t>241</a:t>
            </a:r>
            <a:r>
              <a:rPr lang="it-IT" sz="2800" b="1" dirty="0">
                <a:solidFill>
                  <a:srgbClr val="0070C0"/>
                </a:solidFill>
              </a:rPr>
              <a:t>/</a:t>
            </a:r>
            <a:r>
              <a:rPr lang="it-IT" sz="2800" b="1" dirty="0">
                <a:solidFill>
                  <a:srgbClr val="FF0000"/>
                </a:solidFill>
              </a:rPr>
              <a:t>1990</a:t>
            </a:r>
            <a:r>
              <a:rPr lang="it-IT" sz="2800" b="1" dirty="0">
                <a:solidFill>
                  <a:srgbClr val="0070C0"/>
                </a:solidFill>
              </a:rPr>
              <a:t> sul </a:t>
            </a:r>
            <a:r>
              <a:rPr lang="it-IT" sz="2800" b="1" dirty="0">
                <a:solidFill>
                  <a:srgbClr val="26D11F"/>
                </a:solidFill>
              </a:rPr>
              <a:t>procedimento amministrativo</a:t>
            </a:r>
            <a:r>
              <a:rPr lang="it-IT" sz="2800" b="1" dirty="0">
                <a:solidFill>
                  <a:srgbClr val="0070C0"/>
                </a:solidFill>
              </a:rPr>
              <a:t>;</a:t>
            </a:r>
          </a:p>
          <a:p>
            <a:pPr algn="just">
              <a:buFont typeface="Wingdings" charset="2"/>
              <a:buChar char="ü"/>
            </a:pPr>
            <a:r>
              <a:rPr lang="it-IT" sz="2800" b="1" dirty="0">
                <a:solidFill>
                  <a:srgbClr val="0070C0"/>
                </a:solidFill>
              </a:rPr>
              <a:t>legge </a:t>
            </a:r>
            <a:r>
              <a:rPr lang="it-IT" sz="2800" b="1" dirty="0">
                <a:solidFill>
                  <a:srgbClr val="FF0000"/>
                </a:solidFill>
              </a:rPr>
              <a:t>142</a:t>
            </a:r>
            <a:r>
              <a:rPr lang="it-IT" sz="2800" b="1" dirty="0">
                <a:solidFill>
                  <a:srgbClr val="0070C0"/>
                </a:solidFill>
              </a:rPr>
              <a:t>/</a:t>
            </a:r>
            <a:r>
              <a:rPr lang="it-IT" sz="2800" b="1" dirty="0">
                <a:solidFill>
                  <a:srgbClr val="FF0000"/>
                </a:solidFill>
              </a:rPr>
              <a:t>1990</a:t>
            </a:r>
            <a:r>
              <a:rPr lang="it-IT" sz="2800" b="1" dirty="0">
                <a:solidFill>
                  <a:srgbClr val="0070C0"/>
                </a:solidFill>
              </a:rPr>
              <a:t> sulle </a:t>
            </a:r>
            <a:r>
              <a:rPr lang="it-IT" sz="2800" b="1" dirty="0">
                <a:solidFill>
                  <a:srgbClr val="26D11F"/>
                </a:solidFill>
              </a:rPr>
              <a:t>autonomie locali</a:t>
            </a:r>
            <a:r>
              <a:rPr lang="it-IT" sz="2800" b="1" dirty="0">
                <a:solidFill>
                  <a:srgbClr val="0070C0"/>
                </a:solidFill>
              </a:rPr>
              <a:t>;</a:t>
            </a:r>
          </a:p>
          <a:p>
            <a:pPr algn="just">
              <a:buFont typeface="Wingdings" charset="2"/>
              <a:buChar char="ü"/>
            </a:pPr>
            <a:r>
              <a:rPr lang="it-IT" sz="2800" b="1" dirty="0">
                <a:solidFill>
                  <a:srgbClr val="0070C0"/>
                </a:solidFill>
              </a:rPr>
              <a:t>legge </a:t>
            </a:r>
            <a:r>
              <a:rPr lang="it-IT" sz="2800" b="1" dirty="0">
                <a:solidFill>
                  <a:srgbClr val="FF0000"/>
                </a:solidFill>
              </a:rPr>
              <a:t>381</a:t>
            </a:r>
            <a:r>
              <a:rPr lang="it-IT" sz="2800" b="1" dirty="0">
                <a:solidFill>
                  <a:srgbClr val="0070C0"/>
                </a:solidFill>
              </a:rPr>
              <a:t>/</a:t>
            </a:r>
            <a:r>
              <a:rPr lang="it-IT" sz="2800" b="1" dirty="0">
                <a:solidFill>
                  <a:srgbClr val="FF0000"/>
                </a:solidFill>
              </a:rPr>
              <a:t>1991</a:t>
            </a:r>
            <a:r>
              <a:rPr lang="it-IT" sz="2800" b="1" dirty="0">
                <a:solidFill>
                  <a:srgbClr val="0070C0"/>
                </a:solidFill>
              </a:rPr>
              <a:t> sulla </a:t>
            </a:r>
            <a:r>
              <a:rPr lang="it-IT" sz="2800" b="1" dirty="0">
                <a:solidFill>
                  <a:srgbClr val="26D11F"/>
                </a:solidFill>
              </a:rPr>
              <a:t>cooperazione sociale</a:t>
            </a:r>
            <a:r>
              <a:rPr lang="it-IT" sz="2800" b="1" dirty="0">
                <a:solidFill>
                  <a:srgbClr val="0070C0"/>
                </a:solidFill>
              </a:rPr>
              <a:t>;</a:t>
            </a:r>
          </a:p>
          <a:p>
            <a:pPr algn="just">
              <a:buFont typeface="Wingdings" charset="2"/>
              <a:buChar char="ü"/>
            </a:pPr>
            <a:r>
              <a:rPr lang="it-IT" sz="2800" b="1" dirty="0">
                <a:solidFill>
                  <a:srgbClr val="0070C0"/>
                </a:solidFill>
              </a:rPr>
              <a:t>legge </a:t>
            </a:r>
            <a:r>
              <a:rPr lang="it-IT" sz="2800" b="1" dirty="0">
                <a:solidFill>
                  <a:srgbClr val="FF0000"/>
                </a:solidFill>
              </a:rPr>
              <a:t>266</a:t>
            </a:r>
            <a:r>
              <a:rPr lang="it-IT" sz="2800" b="1" dirty="0">
                <a:solidFill>
                  <a:srgbClr val="0070C0"/>
                </a:solidFill>
              </a:rPr>
              <a:t>/</a:t>
            </a:r>
            <a:r>
              <a:rPr lang="it-IT" sz="2800" b="1" dirty="0">
                <a:solidFill>
                  <a:srgbClr val="FF0000"/>
                </a:solidFill>
              </a:rPr>
              <a:t>1991</a:t>
            </a:r>
            <a:r>
              <a:rPr lang="it-IT" sz="2800" b="1" dirty="0">
                <a:solidFill>
                  <a:srgbClr val="0070C0"/>
                </a:solidFill>
              </a:rPr>
              <a:t> sul </a:t>
            </a:r>
            <a:r>
              <a:rPr lang="it-IT" sz="2800" b="1" dirty="0">
                <a:solidFill>
                  <a:srgbClr val="26D11F"/>
                </a:solidFill>
              </a:rPr>
              <a:t>volontariato</a:t>
            </a:r>
            <a:r>
              <a:rPr lang="it-IT" sz="2800" b="1" dirty="0">
                <a:solidFill>
                  <a:srgbClr val="0070C0"/>
                </a:solidFill>
              </a:rPr>
              <a:t>.</a:t>
            </a:r>
          </a:p>
          <a:p>
            <a:pPr marL="0" indent="0" algn="just">
              <a:buNone/>
            </a:pPr>
            <a:endParaRPr lang="it-IT" sz="2800" b="1" dirty="0">
              <a:solidFill>
                <a:srgbClr val="0070C0"/>
              </a:solidFill>
            </a:endParaRPr>
          </a:p>
          <a:p>
            <a:pPr marL="0" indent="0" algn="just">
              <a:buNone/>
            </a:pPr>
            <a:r>
              <a:rPr lang="it-IT" sz="2800" b="1" u="sng" dirty="0">
                <a:solidFill>
                  <a:srgbClr val="FF0000"/>
                </a:solidFill>
              </a:rPr>
              <a:t>Anni 2000</a:t>
            </a:r>
          </a:p>
          <a:p>
            <a:pPr algn="just">
              <a:buFont typeface="Wingdings" charset="2"/>
              <a:buChar char="ü"/>
            </a:pPr>
            <a:r>
              <a:rPr lang="it-IT" sz="2800" b="1" dirty="0">
                <a:solidFill>
                  <a:srgbClr val="0070C0"/>
                </a:solidFill>
              </a:rPr>
              <a:t>legge </a:t>
            </a:r>
            <a:r>
              <a:rPr lang="it-IT" sz="2800" b="1" dirty="0">
                <a:solidFill>
                  <a:srgbClr val="FF0000"/>
                </a:solidFill>
              </a:rPr>
              <a:t>328</a:t>
            </a:r>
            <a:r>
              <a:rPr lang="it-IT" sz="2800" b="1" dirty="0">
                <a:solidFill>
                  <a:srgbClr val="0070C0"/>
                </a:solidFill>
              </a:rPr>
              <a:t>/</a:t>
            </a:r>
            <a:r>
              <a:rPr lang="it-IT" sz="2800" b="1" dirty="0">
                <a:solidFill>
                  <a:srgbClr val="FF0000"/>
                </a:solidFill>
              </a:rPr>
              <a:t>2000</a:t>
            </a:r>
            <a:r>
              <a:rPr lang="it-IT" sz="2800" b="1" dirty="0">
                <a:solidFill>
                  <a:srgbClr val="0070C0"/>
                </a:solidFill>
              </a:rPr>
              <a:t> sui </a:t>
            </a:r>
            <a:r>
              <a:rPr lang="it-IT" sz="2800" b="1" dirty="0">
                <a:solidFill>
                  <a:srgbClr val="26D11F"/>
                </a:solidFill>
              </a:rPr>
              <a:t>servizi sociali</a:t>
            </a:r>
            <a:r>
              <a:rPr lang="it-IT" sz="2800" b="1" dirty="0">
                <a:solidFill>
                  <a:srgbClr val="0070C0"/>
                </a:solidFill>
              </a:rPr>
              <a:t>;</a:t>
            </a:r>
          </a:p>
          <a:p>
            <a:pPr algn="just">
              <a:buFont typeface="Wingdings" charset="2"/>
              <a:buChar char="ü"/>
            </a:pPr>
            <a:r>
              <a:rPr lang="it-IT" sz="2800" b="1" dirty="0">
                <a:solidFill>
                  <a:srgbClr val="0070C0"/>
                </a:solidFill>
              </a:rPr>
              <a:t>d. </a:t>
            </a:r>
            <a:r>
              <a:rPr lang="it-IT" sz="2800" b="1" dirty="0" err="1">
                <a:solidFill>
                  <a:srgbClr val="0070C0"/>
                </a:solidFill>
              </a:rPr>
              <a:t>lgs</a:t>
            </a:r>
            <a:r>
              <a:rPr lang="it-IT" sz="2800" b="1" dirty="0">
                <a:solidFill>
                  <a:srgbClr val="0070C0"/>
                </a:solidFill>
              </a:rPr>
              <a:t>. </a:t>
            </a:r>
            <a:r>
              <a:rPr lang="it-IT" sz="2800" b="1" dirty="0">
                <a:solidFill>
                  <a:srgbClr val="FF0000"/>
                </a:solidFill>
              </a:rPr>
              <a:t>267</a:t>
            </a:r>
            <a:r>
              <a:rPr lang="it-IT" sz="2800" b="1" dirty="0">
                <a:solidFill>
                  <a:srgbClr val="0070C0"/>
                </a:solidFill>
              </a:rPr>
              <a:t>/</a:t>
            </a:r>
            <a:r>
              <a:rPr lang="it-IT" sz="2800" b="1" dirty="0">
                <a:solidFill>
                  <a:srgbClr val="FF0000"/>
                </a:solidFill>
              </a:rPr>
              <a:t>2000</a:t>
            </a:r>
            <a:r>
              <a:rPr lang="it-IT" sz="2800" b="1" dirty="0">
                <a:solidFill>
                  <a:srgbClr val="0070C0"/>
                </a:solidFill>
              </a:rPr>
              <a:t> (</a:t>
            </a:r>
            <a:r>
              <a:rPr lang="it-IT" sz="2800" b="1" dirty="0">
                <a:solidFill>
                  <a:srgbClr val="26D11F"/>
                </a:solidFill>
              </a:rPr>
              <a:t>TUEL</a:t>
            </a:r>
            <a:r>
              <a:rPr lang="it-IT" sz="2800" b="1" dirty="0">
                <a:solidFill>
                  <a:srgbClr val="0070C0"/>
                </a:solidFill>
              </a:rPr>
              <a:t>);</a:t>
            </a:r>
          </a:p>
          <a:p>
            <a:pPr algn="just">
              <a:buFont typeface="Wingdings" charset="2"/>
              <a:buChar char="ü"/>
            </a:pPr>
            <a:r>
              <a:rPr lang="it-IT" sz="2800" b="1" dirty="0">
                <a:solidFill>
                  <a:srgbClr val="0070C0"/>
                </a:solidFill>
              </a:rPr>
              <a:t>legge n. </a:t>
            </a:r>
            <a:r>
              <a:rPr lang="it-IT" sz="2800" b="1" dirty="0">
                <a:solidFill>
                  <a:srgbClr val="FF0000"/>
                </a:solidFill>
              </a:rPr>
              <a:t>383</a:t>
            </a:r>
            <a:r>
              <a:rPr lang="it-IT" sz="2800" b="1" dirty="0">
                <a:solidFill>
                  <a:srgbClr val="0070C0"/>
                </a:solidFill>
              </a:rPr>
              <a:t>/</a:t>
            </a:r>
            <a:r>
              <a:rPr lang="it-IT" sz="2800" b="1" dirty="0">
                <a:solidFill>
                  <a:srgbClr val="FF0000"/>
                </a:solidFill>
              </a:rPr>
              <a:t>2000</a:t>
            </a:r>
            <a:r>
              <a:rPr lang="it-IT" sz="2800" b="1" dirty="0">
                <a:solidFill>
                  <a:srgbClr val="0070C0"/>
                </a:solidFill>
              </a:rPr>
              <a:t> sulle </a:t>
            </a:r>
            <a:r>
              <a:rPr lang="it-IT" sz="2800" b="1" dirty="0">
                <a:solidFill>
                  <a:srgbClr val="26D11F"/>
                </a:solidFill>
              </a:rPr>
              <a:t>APS</a:t>
            </a:r>
            <a:r>
              <a:rPr lang="it-IT" sz="2800" b="1" dirty="0">
                <a:solidFill>
                  <a:srgbClr val="0070C0"/>
                </a:solidFill>
              </a:rPr>
              <a:t>;</a:t>
            </a:r>
          </a:p>
          <a:p>
            <a:pPr algn="just">
              <a:buFont typeface="Wingdings" charset="2"/>
              <a:buChar char="ü"/>
            </a:pPr>
            <a:r>
              <a:rPr lang="it-IT" sz="2800" b="1" dirty="0">
                <a:solidFill>
                  <a:srgbClr val="0070C0"/>
                </a:solidFill>
              </a:rPr>
              <a:t>legge costituzionale n. </a:t>
            </a:r>
            <a:r>
              <a:rPr lang="it-IT" sz="2800" b="1" dirty="0">
                <a:solidFill>
                  <a:srgbClr val="FF0000"/>
                </a:solidFill>
              </a:rPr>
              <a:t>3</a:t>
            </a:r>
            <a:r>
              <a:rPr lang="it-IT" sz="2800" b="1" dirty="0">
                <a:solidFill>
                  <a:srgbClr val="0070C0"/>
                </a:solidFill>
              </a:rPr>
              <a:t>/</a:t>
            </a:r>
            <a:r>
              <a:rPr lang="it-IT" sz="2800" b="1" dirty="0">
                <a:solidFill>
                  <a:srgbClr val="FF0000"/>
                </a:solidFill>
              </a:rPr>
              <a:t>2001</a:t>
            </a:r>
            <a:r>
              <a:rPr lang="it-IT" sz="2800" b="1" dirty="0">
                <a:solidFill>
                  <a:srgbClr val="0070C0"/>
                </a:solidFill>
              </a:rPr>
              <a:t>.</a:t>
            </a:r>
          </a:p>
          <a:p>
            <a:pPr marL="0" indent="0" algn="just">
              <a:buNone/>
            </a:pPr>
            <a:endParaRPr lang="it-IT" sz="28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riforma del TS</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3</a:t>
            </a:fld>
            <a:endParaRPr lang="it-IT"/>
          </a:p>
        </p:txBody>
      </p:sp>
    </p:spTree>
    <p:extLst>
      <p:ext uri="{BB962C8B-B14F-4D97-AF65-F5344CB8AC3E}">
        <p14:creationId xmlns:p14="http://schemas.microsoft.com/office/powerpoint/2010/main" val="19499207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4" name="CasellaDiTesto 3"/>
          <p:cNvSpPr txBox="1"/>
          <p:nvPr/>
        </p:nvSpPr>
        <p:spPr>
          <a:xfrm>
            <a:off x="2203895" y="2204864"/>
            <a:ext cx="4608512" cy="2554545"/>
          </a:xfrm>
          <a:prstGeom prst="rect">
            <a:avLst/>
          </a:prstGeom>
          <a:noFill/>
          <a:ln>
            <a:solidFill>
              <a:srgbClr val="00B050"/>
            </a:solidFill>
          </a:ln>
        </p:spPr>
        <p:txBody>
          <a:bodyPr wrap="square" rtlCol="0">
            <a:spAutoFit/>
          </a:bodyPr>
          <a:lstStyle/>
          <a:p>
            <a:pPr algn="ctr"/>
            <a:r>
              <a:rPr lang="it-IT" sz="3200" b="1" i="1" dirty="0" smtClean="0">
                <a:solidFill>
                  <a:srgbClr val="FF0000"/>
                </a:solidFill>
              </a:rPr>
              <a:t>Vi ringraziamo per la gentile attenzione</a:t>
            </a:r>
          </a:p>
          <a:p>
            <a:pPr algn="ctr"/>
            <a:endParaRPr lang="it-IT" sz="3200" b="1" dirty="0">
              <a:solidFill>
                <a:srgbClr val="FF0000"/>
              </a:solidFill>
            </a:endParaRPr>
          </a:p>
          <a:p>
            <a:pPr algn="ctr"/>
            <a:r>
              <a:rPr lang="it-IT" sz="3200" b="1" dirty="0">
                <a:solidFill>
                  <a:srgbClr val="00B050"/>
                </a:solidFill>
              </a:rPr>
              <a:t>Luciano Gallo</a:t>
            </a:r>
          </a:p>
          <a:p>
            <a:pPr algn="ctr"/>
            <a:r>
              <a:rPr lang="it-IT" sz="3200" b="1" dirty="0" smtClean="0">
                <a:solidFill>
                  <a:srgbClr val="0070C0"/>
                </a:solidFill>
              </a:rPr>
              <a:t>Ettore Uccellini</a:t>
            </a: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30</a:t>
            </a:fld>
            <a:endParaRPr lang="it-IT"/>
          </a:p>
        </p:txBody>
      </p:sp>
    </p:spTree>
    <p:extLst>
      <p:ext uri="{BB962C8B-B14F-4D97-AF65-F5344CB8AC3E}">
        <p14:creationId xmlns:p14="http://schemas.microsoft.com/office/powerpoint/2010/main" val="4196816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a:bodyPr>
          <a:lstStyle/>
          <a:p>
            <a:pPr marL="0" indent="0" algn="just">
              <a:buNone/>
            </a:pPr>
            <a:r>
              <a:rPr lang="it-IT" sz="2400" b="1" dirty="0">
                <a:solidFill>
                  <a:srgbClr val="0070C0"/>
                </a:solidFill>
              </a:rPr>
              <a:t>Non si può non cogliere l’ampiezza delle Riforme avviate negli ultimi anni:</a:t>
            </a:r>
          </a:p>
          <a:p>
            <a:pPr algn="just">
              <a:buFont typeface="Wingdings" panose="05000000000000000000" pitchFamily="2" charset="2"/>
              <a:buChar char="ü"/>
            </a:pPr>
            <a:r>
              <a:rPr lang="it-IT" sz="2400" b="1" dirty="0" smtClean="0">
                <a:solidFill>
                  <a:srgbClr val="008000"/>
                </a:solidFill>
              </a:rPr>
              <a:t>Codice</a:t>
            </a:r>
            <a:r>
              <a:rPr lang="it-IT" sz="2400" b="1" dirty="0" smtClean="0">
                <a:solidFill>
                  <a:srgbClr val="0070C0"/>
                </a:solidFill>
              </a:rPr>
              <a:t> </a:t>
            </a:r>
            <a:r>
              <a:rPr lang="it-IT" sz="2400" b="1" dirty="0">
                <a:solidFill>
                  <a:srgbClr val="0070C0"/>
                </a:solidFill>
              </a:rPr>
              <a:t>dei </a:t>
            </a:r>
            <a:r>
              <a:rPr lang="it-IT" sz="2400" b="1" dirty="0">
                <a:solidFill>
                  <a:srgbClr val="008000"/>
                </a:solidFill>
              </a:rPr>
              <a:t>contratti pubblici</a:t>
            </a:r>
            <a:r>
              <a:rPr lang="it-IT" sz="2400" b="1" dirty="0">
                <a:solidFill>
                  <a:srgbClr val="0070C0"/>
                </a:solidFill>
              </a:rPr>
              <a:t> (D. </a:t>
            </a:r>
            <a:r>
              <a:rPr lang="it-IT" sz="2400" b="1" dirty="0" err="1">
                <a:solidFill>
                  <a:srgbClr val="0070C0"/>
                </a:solidFill>
              </a:rPr>
              <a:t>Lgs</a:t>
            </a:r>
            <a:r>
              <a:rPr lang="it-IT" sz="2400" b="1" dirty="0">
                <a:solidFill>
                  <a:srgbClr val="0070C0"/>
                </a:solidFill>
              </a:rPr>
              <a:t>. n. </a:t>
            </a:r>
            <a:r>
              <a:rPr lang="it-IT" sz="2400" b="1" dirty="0">
                <a:solidFill>
                  <a:srgbClr val="FF0000"/>
                </a:solidFill>
              </a:rPr>
              <a:t>50</a:t>
            </a:r>
            <a:r>
              <a:rPr lang="it-IT" sz="2400" b="1" dirty="0">
                <a:solidFill>
                  <a:srgbClr val="0070C0"/>
                </a:solidFill>
              </a:rPr>
              <a:t>/</a:t>
            </a:r>
            <a:r>
              <a:rPr lang="it-IT" sz="2400" b="1" dirty="0">
                <a:solidFill>
                  <a:srgbClr val="FF0000"/>
                </a:solidFill>
              </a:rPr>
              <a:t>2016</a:t>
            </a:r>
            <a:r>
              <a:rPr lang="it-IT" sz="2400" b="1" dirty="0">
                <a:solidFill>
                  <a:srgbClr val="0070C0"/>
                </a:solidFill>
              </a:rPr>
              <a:t> e ss. mm.);</a:t>
            </a:r>
          </a:p>
          <a:p>
            <a:pPr algn="just">
              <a:buFont typeface="Wingdings" panose="05000000000000000000" pitchFamily="2" charset="2"/>
              <a:buChar char="ü"/>
            </a:pPr>
            <a:r>
              <a:rPr lang="it-IT" sz="2400" b="1" dirty="0">
                <a:solidFill>
                  <a:srgbClr val="0070C0"/>
                </a:solidFill>
              </a:rPr>
              <a:t>legge per la </a:t>
            </a:r>
            <a:r>
              <a:rPr lang="it-IT" sz="2400" b="1" dirty="0">
                <a:solidFill>
                  <a:srgbClr val="008000"/>
                </a:solidFill>
              </a:rPr>
              <a:t>riforma</a:t>
            </a:r>
            <a:r>
              <a:rPr lang="it-IT" sz="2400" b="1" dirty="0">
                <a:solidFill>
                  <a:srgbClr val="0070C0"/>
                </a:solidFill>
              </a:rPr>
              <a:t> della </a:t>
            </a:r>
            <a:r>
              <a:rPr lang="it-IT" sz="2400" b="1" dirty="0">
                <a:solidFill>
                  <a:srgbClr val="008000"/>
                </a:solidFill>
              </a:rPr>
              <a:t>P.A.</a:t>
            </a:r>
            <a:r>
              <a:rPr lang="it-IT" sz="2400" b="1" dirty="0">
                <a:solidFill>
                  <a:srgbClr val="0070C0"/>
                </a:solidFill>
              </a:rPr>
              <a:t> (n. </a:t>
            </a:r>
            <a:r>
              <a:rPr lang="it-IT" sz="2400" b="1" dirty="0">
                <a:solidFill>
                  <a:srgbClr val="FF0000"/>
                </a:solidFill>
              </a:rPr>
              <a:t>124</a:t>
            </a:r>
            <a:r>
              <a:rPr lang="it-IT" sz="2400" b="1" dirty="0">
                <a:solidFill>
                  <a:srgbClr val="0070C0"/>
                </a:solidFill>
              </a:rPr>
              <a:t>/</a:t>
            </a:r>
            <a:r>
              <a:rPr lang="it-IT" sz="2400" b="1" dirty="0">
                <a:solidFill>
                  <a:srgbClr val="FF0000"/>
                </a:solidFill>
              </a:rPr>
              <a:t>2015</a:t>
            </a:r>
            <a:r>
              <a:rPr lang="it-IT" sz="2400" b="1" dirty="0">
                <a:solidFill>
                  <a:srgbClr val="0070C0"/>
                </a:solidFill>
              </a:rPr>
              <a:t>);</a:t>
            </a:r>
          </a:p>
          <a:p>
            <a:pPr algn="just">
              <a:buFont typeface="Wingdings" panose="05000000000000000000" pitchFamily="2" charset="2"/>
              <a:buChar char="ü"/>
            </a:pPr>
            <a:r>
              <a:rPr lang="it-IT" sz="2400" b="1" dirty="0">
                <a:solidFill>
                  <a:srgbClr val="0070C0"/>
                </a:solidFill>
              </a:rPr>
              <a:t>disciplina sulla </a:t>
            </a:r>
            <a:r>
              <a:rPr lang="it-IT" sz="2400" b="1" dirty="0">
                <a:solidFill>
                  <a:srgbClr val="008000"/>
                </a:solidFill>
              </a:rPr>
              <a:t>TRASPARENZA</a:t>
            </a:r>
            <a:r>
              <a:rPr lang="it-IT" sz="2400" b="1" dirty="0">
                <a:solidFill>
                  <a:srgbClr val="0070C0"/>
                </a:solidFill>
              </a:rPr>
              <a:t> (D. </a:t>
            </a:r>
            <a:r>
              <a:rPr lang="it-IT" sz="2400" b="1" dirty="0" err="1">
                <a:solidFill>
                  <a:srgbClr val="0070C0"/>
                </a:solidFill>
              </a:rPr>
              <a:t>Lgs</a:t>
            </a:r>
            <a:r>
              <a:rPr lang="it-IT" sz="2400" b="1" dirty="0">
                <a:solidFill>
                  <a:srgbClr val="0070C0"/>
                </a:solidFill>
              </a:rPr>
              <a:t>. n. </a:t>
            </a:r>
            <a:r>
              <a:rPr lang="it-IT" sz="2400" b="1" dirty="0">
                <a:solidFill>
                  <a:srgbClr val="FF0000"/>
                </a:solidFill>
              </a:rPr>
              <a:t>97</a:t>
            </a:r>
            <a:r>
              <a:rPr lang="it-IT" sz="2400" b="1" dirty="0">
                <a:solidFill>
                  <a:srgbClr val="0070C0"/>
                </a:solidFill>
              </a:rPr>
              <a:t>/</a:t>
            </a:r>
            <a:r>
              <a:rPr lang="it-IT" sz="2400" b="1" dirty="0">
                <a:solidFill>
                  <a:srgbClr val="FF0000"/>
                </a:solidFill>
              </a:rPr>
              <a:t>2016</a:t>
            </a:r>
            <a:r>
              <a:rPr lang="it-IT" sz="2400" b="1" dirty="0">
                <a:solidFill>
                  <a:srgbClr val="0070C0"/>
                </a:solidFill>
              </a:rPr>
              <a:t>);</a:t>
            </a:r>
          </a:p>
          <a:p>
            <a:pPr algn="just">
              <a:buFont typeface="Wingdings" panose="05000000000000000000" pitchFamily="2" charset="2"/>
              <a:buChar char="ü"/>
            </a:pPr>
            <a:r>
              <a:rPr lang="it-IT" sz="2400" b="1" dirty="0">
                <a:solidFill>
                  <a:srgbClr val="008000"/>
                </a:solidFill>
              </a:rPr>
              <a:t>TU</a:t>
            </a:r>
            <a:r>
              <a:rPr lang="it-IT" sz="2400" b="1" dirty="0">
                <a:solidFill>
                  <a:srgbClr val="0070C0"/>
                </a:solidFill>
              </a:rPr>
              <a:t> sulle </a:t>
            </a:r>
            <a:r>
              <a:rPr lang="it-IT" sz="2400" b="1" dirty="0">
                <a:solidFill>
                  <a:srgbClr val="008000"/>
                </a:solidFill>
              </a:rPr>
              <a:t>PARTECIPATE</a:t>
            </a:r>
            <a:r>
              <a:rPr lang="it-IT" sz="2400" b="1" dirty="0">
                <a:solidFill>
                  <a:srgbClr val="0070C0"/>
                </a:solidFill>
              </a:rPr>
              <a:t> (D. LGS. n. </a:t>
            </a:r>
            <a:r>
              <a:rPr lang="it-IT" sz="2400" b="1" dirty="0">
                <a:solidFill>
                  <a:srgbClr val="FF0000"/>
                </a:solidFill>
              </a:rPr>
              <a:t>175</a:t>
            </a:r>
            <a:r>
              <a:rPr lang="it-IT" sz="2400" b="1" dirty="0">
                <a:solidFill>
                  <a:srgbClr val="0070C0"/>
                </a:solidFill>
              </a:rPr>
              <a:t>/</a:t>
            </a:r>
            <a:r>
              <a:rPr lang="it-IT" sz="2400" b="1" dirty="0">
                <a:solidFill>
                  <a:srgbClr val="FF0000"/>
                </a:solidFill>
              </a:rPr>
              <a:t>2016</a:t>
            </a:r>
            <a:r>
              <a:rPr lang="it-IT" sz="2400" b="1" dirty="0">
                <a:solidFill>
                  <a:srgbClr val="0070C0"/>
                </a:solidFill>
              </a:rPr>
              <a:t> e ss. mm.);</a:t>
            </a:r>
          </a:p>
          <a:p>
            <a:pPr algn="just">
              <a:buFont typeface="Wingdings" panose="05000000000000000000" pitchFamily="2" charset="2"/>
              <a:buChar char="ü"/>
            </a:pPr>
            <a:r>
              <a:rPr lang="it-IT" sz="2400" b="1" dirty="0">
                <a:solidFill>
                  <a:srgbClr val="0070C0"/>
                </a:solidFill>
              </a:rPr>
              <a:t>legge </a:t>
            </a:r>
            <a:r>
              <a:rPr lang="it-IT" sz="2400" b="1" dirty="0">
                <a:solidFill>
                  <a:srgbClr val="FF0000"/>
                </a:solidFill>
              </a:rPr>
              <a:t>delega</a:t>
            </a:r>
            <a:r>
              <a:rPr lang="it-IT" sz="2400" b="1" dirty="0">
                <a:solidFill>
                  <a:srgbClr val="0070C0"/>
                </a:solidFill>
              </a:rPr>
              <a:t> per la </a:t>
            </a:r>
            <a:r>
              <a:rPr lang="it-IT" sz="2400" b="1" dirty="0">
                <a:solidFill>
                  <a:srgbClr val="008000"/>
                </a:solidFill>
              </a:rPr>
              <a:t>RIFORMA</a:t>
            </a:r>
            <a:r>
              <a:rPr lang="it-IT" sz="2400" b="1" dirty="0">
                <a:solidFill>
                  <a:srgbClr val="0070C0"/>
                </a:solidFill>
              </a:rPr>
              <a:t> del </a:t>
            </a:r>
            <a:r>
              <a:rPr lang="it-IT" sz="2400" b="1" dirty="0">
                <a:solidFill>
                  <a:srgbClr val="008000"/>
                </a:solidFill>
              </a:rPr>
              <a:t>TS</a:t>
            </a:r>
            <a:r>
              <a:rPr lang="it-IT" sz="2400" b="1" dirty="0">
                <a:solidFill>
                  <a:srgbClr val="0070C0"/>
                </a:solidFill>
              </a:rPr>
              <a:t> (n. </a:t>
            </a:r>
            <a:r>
              <a:rPr lang="it-IT" sz="2400" b="1" dirty="0">
                <a:solidFill>
                  <a:srgbClr val="FF0000"/>
                </a:solidFill>
              </a:rPr>
              <a:t>106</a:t>
            </a:r>
            <a:r>
              <a:rPr lang="it-IT" sz="2400" b="1" dirty="0">
                <a:solidFill>
                  <a:srgbClr val="0070C0"/>
                </a:solidFill>
              </a:rPr>
              <a:t>/</a:t>
            </a:r>
            <a:r>
              <a:rPr lang="it-IT" sz="2400" b="1" dirty="0">
                <a:solidFill>
                  <a:srgbClr val="FF0000"/>
                </a:solidFill>
              </a:rPr>
              <a:t>2016</a:t>
            </a:r>
            <a:r>
              <a:rPr lang="it-IT" sz="2400" b="1" dirty="0">
                <a:solidFill>
                  <a:srgbClr val="0070C0"/>
                </a:solidFill>
              </a:rPr>
              <a:t>) e relativi decreti delegati:</a:t>
            </a:r>
          </a:p>
          <a:p>
            <a:pPr algn="just">
              <a:buFont typeface="Wingdings" panose="05000000000000000000" pitchFamily="2" charset="2"/>
              <a:buChar char="§"/>
            </a:pPr>
            <a:r>
              <a:rPr lang="it-IT" sz="2400" b="1" dirty="0" smtClean="0">
                <a:solidFill>
                  <a:srgbClr val="0070C0"/>
                </a:solidFill>
              </a:rPr>
              <a:t>d</a:t>
            </a:r>
            <a:r>
              <a:rPr lang="it-IT" sz="2400" b="1" dirty="0">
                <a:solidFill>
                  <a:srgbClr val="0070C0"/>
                </a:solidFill>
              </a:rPr>
              <a:t>. </a:t>
            </a:r>
            <a:r>
              <a:rPr lang="it-IT" sz="2400" b="1" dirty="0" err="1">
                <a:solidFill>
                  <a:srgbClr val="0070C0"/>
                </a:solidFill>
              </a:rPr>
              <a:t>lgs</a:t>
            </a:r>
            <a:r>
              <a:rPr lang="it-IT" sz="2400" b="1" dirty="0">
                <a:solidFill>
                  <a:srgbClr val="0070C0"/>
                </a:solidFill>
              </a:rPr>
              <a:t>. n. </a:t>
            </a:r>
            <a:r>
              <a:rPr lang="it-IT" sz="2400" b="1" dirty="0">
                <a:solidFill>
                  <a:srgbClr val="FF0000"/>
                </a:solidFill>
              </a:rPr>
              <a:t>111</a:t>
            </a:r>
            <a:r>
              <a:rPr lang="it-IT" sz="2400" b="1" dirty="0">
                <a:solidFill>
                  <a:srgbClr val="0070C0"/>
                </a:solidFill>
              </a:rPr>
              <a:t>/</a:t>
            </a:r>
            <a:r>
              <a:rPr lang="it-IT" sz="2400" b="1" dirty="0">
                <a:solidFill>
                  <a:srgbClr val="FF0000"/>
                </a:solidFill>
              </a:rPr>
              <a:t>2017</a:t>
            </a:r>
            <a:r>
              <a:rPr lang="it-IT" sz="2400" b="1" dirty="0">
                <a:solidFill>
                  <a:srgbClr val="0070C0"/>
                </a:solidFill>
              </a:rPr>
              <a:t> sul </a:t>
            </a:r>
            <a:r>
              <a:rPr lang="it-IT" sz="2400" b="1" dirty="0">
                <a:solidFill>
                  <a:srgbClr val="008000"/>
                </a:solidFill>
              </a:rPr>
              <a:t>5 x 1000</a:t>
            </a:r>
            <a:r>
              <a:rPr lang="it-IT" sz="2400" b="1" dirty="0">
                <a:solidFill>
                  <a:srgbClr val="0070C0"/>
                </a:solidFill>
              </a:rPr>
              <a:t>;</a:t>
            </a:r>
          </a:p>
          <a:p>
            <a:pPr algn="just">
              <a:buFont typeface="Wingdings" panose="05000000000000000000" pitchFamily="2" charset="2"/>
              <a:buChar char="§"/>
            </a:pPr>
            <a:r>
              <a:rPr lang="it-IT" sz="2400" b="1" dirty="0">
                <a:solidFill>
                  <a:srgbClr val="0070C0"/>
                </a:solidFill>
              </a:rPr>
              <a:t>d. </a:t>
            </a:r>
            <a:r>
              <a:rPr lang="it-IT" sz="2400" b="1" dirty="0" err="1">
                <a:solidFill>
                  <a:srgbClr val="0070C0"/>
                </a:solidFill>
              </a:rPr>
              <a:t>lgs</a:t>
            </a:r>
            <a:r>
              <a:rPr lang="it-IT" sz="2400" b="1" dirty="0">
                <a:solidFill>
                  <a:srgbClr val="0070C0"/>
                </a:solidFill>
              </a:rPr>
              <a:t>. n. </a:t>
            </a:r>
            <a:r>
              <a:rPr lang="it-IT" sz="2400" b="1" dirty="0">
                <a:solidFill>
                  <a:srgbClr val="FF0000"/>
                </a:solidFill>
              </a:rPr>
              <a:t>112</a:t>
            </a:r>
            <a:r>
              <a:rPr lang="it-IT" sz="2400" b="1" dirty="0">
                <a:solidFill>
                  <a:srgbClr val="0070C0"/>
                </a:solidFill>
              </a:rPr>
              <a:t>/</a:t>
            </a:r>
            <a:r>
              <a:rPr lang="it-IT" sz="2400" b="1" dirty="0">
                <a:solidFill>
                  <a:srgbClr val="FF0000"/>
                </a:solidFill>
              </a:rPr>
              <a:t>2017</a:t>
            </a:r>
            <a:r>
              <a:rPr lang="it-IT" sz="2400" b="1" dirty="0">
                <a:solidFill>
                  <a:srgbClr val="0070C0"/>
                </a:solidFill>
              </a:rPr>
              <a:t> sull’</a:t>
            </a:r>
            <a:r>
              <a:rPr lang="it-IT" sz="2400" b="1" dirty="0">
                <a:solidFill>
                  <a:srgbClr val="008000"/>
                </a:solidFill>
              </a:rPr>
              <a:t>impresa sociale</a:t>
            </a:r>
            <a:r>
              <a:rPr lang="it-IT" sz="2400" b="1" dirty="0">
                <a:solidFill>
                  <a:srgbClr val="0070C0"/>
                </a:solidFill>
              </a:rPr>
              <a:t>;</a:t>
            </a:r>
          </a:p>
          <a:p>
            <a:pPr algn="just">
              <a:buFont typeface="Wingdings" panose="05000000000000000000" pitchFamily="2" charset="2"/>
              <a:buChar char="§"/>
            </a:pPr>
            <a:r>
              <a:rPr lang="it-IT" sz="2400" b="1" dirty="0">
                <a:solidFill>
                  <a:srgbClr val="0070C0"/>
                </a:solidFill>
              </a:rPr>
              <a:t>d. </a:t>
            </a:r>
            <a:r>
              <a:rPr lang="it-IT" sz="2400" b="1" dirty="0" err="1">
                <a:solidFill>
                  <a:srgbClr val="0070C0"/>
                </a:solidFill>
              </a:rPr>
              <a:t>lgs</a:t>
            </a:r>
            <a:r>
              <a:rPr lang="it-IT" sz="2400" b="1" dirty="0">
                <a:solidFill>
                  <a:srgbClr val="0070C0"/>
                </a:solidFill>
              </a:rPr>
              <a:t>. n. </a:t>
            </a:r>
            <a:r>
              <a:rPr lang="it-IT" sz="2400" b="1" dirty="0">
                <a:solidFill>
                  <a:srgbClr val="FF0000"/>
                </a:solidFill>
              </a:rPr>
              <a:t>117</a:t>
            </a:r>
            <a:r>
              <a:rPr lang="it-IT" sz="2400" b="1" dirty="0">
                <a:solidFill>
                  <a:srgbClr val="0070C0"/>
                </a:solidFill>
              </a:rPr>
              <a:t>/</a:t>
            </a:r>
            <a:r>
              <a:rPr lang="it-IT" sz="2400" b="1" dirty="0">
                <a:solidFill>
                  <a:srgbClr val="FF0000"/>
                </a:solidFill>
              </a:rPr>
              <a:t>2017</a:t>
            </a:r>
            <a:r>
              <a:rPr lang="it-IT" sz="2400" b="1" dirty="0">
                <a:solidFill>
                  <a:srgbClr val="0070C0"/>
                </a:solidFill>
              </a:rPr>
              <a:t> </a:t>
            </a:r>
            <a:r>
              <a:rPr lang="it-IT" sz="2400" b="1" dirty="0" smtClean="0">
                <a:solidFill>
                  <a:srgbClr val="008000"/>
                </a:solidFill>
              </a:rPr>
              <a:t>CTS</a:t>
            </a:r>
            <a:r>
              <a:rPr lang="it-IT" sz="2400" b="1" dirty="0" smtClean="0">
                <a:solidFill>
                  <a:srgbClr val="0070C0"/>
                </a:solidFill>
              </a:rPr>
              <a:t> (Codice </a:t>
            </a:r>
            <a:r>
              <a:rPr lang="it-IT" sz="2400" b="1" dirty="0">
                <a:solidFill>
                  <a:srgbClr val="0070C0"/>
                </a:solidFill>
              </a:rPr>
              <a:t>del Terzo </a:t>
            </a:r>
            <a:r>
              <a:rPr lang="it-IT" sz="2400" b="1" dirty="0" smtClean="0">
                <a:solidFill>
                  <a:srgbClr val="0070C0"/>
                </a:solidFill>
              </a:rPr>
              <a:t>Settore)</a:t>
            </a:r>
            <a:endParaRPr lang="it-IT" sz="2400" b="1" dirty="0">
              <a:solidFill>
                <a:srgbClr val="0070C0"/>
              </a:solidFill>
            </a:endParaRPr>
          </a:p>
          <a:p>
            <a:pPr marL="0" indent="0" algn="just">
              <a:buNone/>
            </a:pPr>
            <a:endParaRPr lang="it-IT" sz="2400" b="1" dirty="0" smtClean="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riforma del TS</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4</a:t>
            </a:fld>
            <a:endParaRPr lang="it-IT"/>
          </a:p>
        </p:txBody>
      </p:sp>
    </p:spTree>
    <p:extLst>
      <p:ext uri="{BB962C8B-B14F-4D97-AF65-F5344CB8AC3E}">
        <p14:creationId xmlns:p14="http://schemas.microsoft.com/office/powerpoint/2010/main" val="2681455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167873"/>
          </a:xfrm>
        </p:spPr>
        <p:txBody>
          <a:bodyPr>
            <a:normAutofit/>
          </a:bodyPr>
          <a:lstStyle/>
          <a:p>
            <a:pPr marL="0" indent="0" algn="just">
              <a:buNone/>
            </a:pPr>
            <a:r>
              <a:rPr lang="it-IT" sz="2400" b="1" dirty="0" smtClean="0">
                <a:solidFill>
                  <a:srgbClr val="0070C0"/>
                </a:solidFill>
              </a:rPr>
              <a:t>Il CTS chiarisce l’</a:t>
            </a:r>
            <a:r>
              <a:rPr lang="it-IT" sz="2400" b="1" dirty="0" smtClean="0">
                <a:solidFill>
                  <a:srgbClr val="FF0000"/>
                </a:solidFill>
              </a:rPr>
              <a:t>ambito</a:t>
            </a:r>
            <a:r>
              <a:rPr lang="it-IT" sz="2400" b="1" dirty="0" smtClean="0">
                <a:solidFill>
                  <a:srgbClr val="0070C0"/>
                </a:solidFill>
              </a:rPr>
              <a:t> di </a:t>
            </a:r>
            <a:r>
              <a:rPr lang="it-IT" sz="2400" b="1" dirty="0" smtClean="0">
                <a:solidFill>
                  <a:srgbClr val="FF0000"/>
                </a:solidFill>
              </a:rPr>
              <a:t>applicazione</a:t>
            </a:r>
            <a:r>
              <a:rPr lang="it-IT" sz="2400" b="1" dirty="0" smtClean="0">
                <a:solidFill>
                  <a:srgbClr val="0070C0"/>
                </a:solidFill>
              </a:rPr>
              <a:t> della nuova disciplina (art. </a:t>
            </a:r>
            <a:r>
              <a:rPr lang="it-IT" sz="2400" b="1" dirty="0">
                <a:solidFill>
                  <a:srgbClr val="FF0000"/>
                </a:solidFill>
              </a:rPr>
              <a:t>3</a:t>
            </a:r>
            <a:r>
              <a:rPr lang="it-IT" sz="2400" b="1" dirty="0" smtClean="0">
                <a:solidFill>
                  <a:srgbClr val="0070C0"/>
                </a:solidFill>
              </a:rPr>
              <a:t>):</a:t>
            </a:r>
          </a:p>
          <a:p>
            <a:pPr marL="0" indent="0" algn="just">
              <a:buNone/>
            </a:pPr>
            <a:r>
              <a:rPr lang="it-IT" sz="2400" b="1" dirty="0" smtClean="0">
                <a:solidFill>
                  <a:srgbClr val="0070C0"/>
                </a:solidFill>
              </a:rPr>
              <a:t>«</a:t>
            </a:r>
            <a:r>
              <a:rPr lang="it-IT" sz="2400" b="1" i="1" dirty="0" smtClean="0">
                <a:solidFill>
                  <a:srgbClr val="00B050"/>
                </a:solidFill>
              </a:rPr>
              <a:t>1</a:t>
            </a:r>
            <a:r>
              <a:rPr lang="it-IT" sz="2400" b="1" i="1" dirty="0">
                <a:solidFill>
                  <a:srgbClr val="00B050"/>
                </a:solidFill>
              </a:rPr>
              <a:t>. Le disposizioni  del  presente  Codice  si  applicano,  ove  </a:t>
            </a:r>
            <a:r>
              <a:rPr lang="it-IT" sz="2400" b="1" i="1" dirty="0" smtClean="0">
                <a:solidFill>
                  <a:srgbClr val="00B050"/>
                </a:solidFill>
              </a:rPr>
              <a:t>non derogate </a:t>
            </a:r>
            <a:r>
              <a:rPr lang="it-IT" sz="2400" b="1" i="1" dirty="0">
                <a:solidFill>
                  <a:srgbClr val="00B050"/>
                </a:solidFill>
              </a:rPr>
              <a:t>ed in quanto compatibili, anche alle categorie di  enti  del</a:t>
            </a:r>
          </a:p>
          <a:p>
            <a:pPr marL="0" indent="0" algn="just">
              <a:buNone/>
            </a:pPr>
            <a:r>
              <a:rPr lang="it-IT" sz="2400" b="1" i="1" dirty="0">
                <a:solidFill>
                  <a:srgbClr val="00B050"/>
                </a:solidFill>
              </a:rPr>
              <a:t>Terzo settore che hanno una disciplina particolare. </a:t>
            </a:r>
          </a:p>
          <a:p>
            <a:pPr marL="0" indent="0" algn="just">
              <a:buNone/>
            </a:pPr>
            <a:r>
              <a:rPr lang="it-IT" sz="2400" b="1" i="1" dirty="0" smtClean="0">
                <a:solidFill>
                  <a:srgbClr val="00B050"/>
                </a:solidFill>
              </a:rPr>
              <a:t>2</a:t>
            </a:r>
            <a:r>
              <a:rPr lang="it-IT" sz="2400" b="1" i="1" dirty="0">
                <a:solidFill>
                  <a:srgbClr val="00B050"/>
                </a:solidFill>
              </a:rPr>
              <a:t>. Per quanto non previsto dal presente Codice, agli enti del </a:t>
            </a:r>
            <a:r>
              <a:rPr lang="it-IT" sz="2400" b="1" i="1" dirty="0" smtClean="0">
                <a:solidFill>
                  <a:srgbClr val="00B050"/>
                </a:solidFill>
              </a:rPr>
              <a:t>Terzo settore </a:t>
            </a:r>
            <a:r>
              <a:rPr lang="it-IT" sz="2400" b="1" i="1" dirty="0">
                <a:solidFill>
                  <a:srgbClr val="00B050"/>
                </a:solidFill>
              </a:rPr>
              <a:t>si applicano, in quanto  compatibili,  le  norme  del  </a:t>
            </a:r>
            <a:r>
              <a:rPr lang="it-IT" sz="2400" b="1" i="1" dirty="0" smtClean="0">
                <a:solidFill>
                  <a:srgbClr val="00B050"/>
                </a:solidFill>
              </a:rPr>
              <a:t>Codice civile </a:t>
            </a:r>
            <a:r>
              <a:rPr lang="it-IT" sz="2400" b="1" i="1" dirty="0">
                <a:solidFill>
                  <a:srgbClr val="00B050"/>
                </a:solidFill>
              </a:rPr>
              <a:t>e le relative disposizioni di attuazione. </a:t>
            </a:r>
          </a:p>
          <a:p>
            <a:pPr marL="0" indent="0" algn="just">
              <a:buNone/>
            </a:pPr>
            <a:r>
              <a:rPr lang="it-IT" sz="2400" b="1" i="1" dirty="0" smtClean="0">
                <a:solidFill>
                  <a:srgbClr val="00B050"/>
                </a:solidFill>
              </a:rPr>
              <a:t>3</a:t>
            </a:r>
            <a:r>
              <a:rPr lang="it-IT" sz="2400" b="1" i="1" dirty="0">
                <a:solidFill>
                  <a:srgbClr val="00B050"/>
                </a:solidFill>
              </a:rPr>
              <a:t>. </a:t>
            </a:r>
            <a:r>
              <a:rPr lang="it-IT" sz="2400" b="1" i="1" dirty="0" smtClean="0">
                <a:solidFill>
                  <a:srgbClr val="00B050"/>
                </a:solidFill>
              </a:rPr>
              <a:t>Salvo quanto previsto dal Capo II del Titolo VIII</a:t>
            </a:r>
            <a:r>
              <a:rPr lang="it-IT" sz="2400" b="1" i="1" dirty="0">
                <a:solidFill>
                  <a:srgbClr val="00B050"/>
                </a:solidFill>
              </a:rPr>
              <a:t>, </a:t>
            </a:r>
            <a:r>
              <a:rPr lang="it-IT" sz="2400" b="1" i="1" dirty="0" smtClean="0">
                <a:solidFill>
                  <a:srgbClr val="00B050"/>
                </a:solidFill>
              </a:rPr>
              <a:t>le disposizioni </a:t>
            </a:r>
            <a:r>
              <a:rPr lang="it-IT" sz="2400" b="1" i="1" dirty="0">
                <a:solidFill>
                  <a:srgbClr val="00B050"/>
                </a:solidFill>
              </a:rPr>
              <a:t>del presente Codice non si applicano agli enti di cui </a:t>
            </a:r>
            <a:r>
              <a:rPr lang="it-IT" sz="2400" b="1" i="1" dirty="0" smtClean="0">
                <a:solidFill>
                  <a:srgbClr val="00B050"/>
                </a:solidFill>
              </a:rPr>
              <a:t>al decreto </a:t>
            </a:r>
            <a:r>
              <a:rPr lang="it-IT" sz="2400" b="1" i="1" dirty="0">
                <a:solidFill>
                  <a:srgbClr val="00B050"/>
                </a:solidFill>
              </a:rPr>
              <a:t>legislativo 17 maggio 1999, n. </a:t>
            </a:r>
            <a:r>
              <a:rPr lang="it-IT" sz="2400" b="1" i="1" dirty="0" smtClean="0">
                <a:solidFill>
                  <a:srgbClr val="00B050"/>
                </a:solidFill>
              </a:rPr>
              <a:t>153»</a:t>
            </a:r>
            <a:r>
              <a:rPr lang="it-IT" sz="2400" b="1" dirty="0" smtClean="0">
                <a:solidFill>
                  <a:srgbClr val="0070C0"/>
                </a:solidFill>
              </a:rPr>
              <a:t>.</a:t>
            </a: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riforma del TS</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5</a:t>
            </a:fld>
            <a:endParaRPr lang="it-IT"/>
          </a:p>
        </p:txBody>
      </p:sp>
    </p:spTree>
    <p:extLst>
      <p:ext uri="{BB962C8B-B14F-4D97-AF65-F5344CB8AC3E}">
        <p14:creationId xmlns:p14="http://schemas.microsoft.com/office/powerpoint/2010/main" val="3971229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436013"/>
          </a:xfrm>
        </p:spPr>
        <p:txBody>
          <a:bodyPr>
            <a:normAutofit/>
          </a:bodyPr>
          <a:lstStyle/>
          <a:p>
            <a:pPr marL="0" indent="0" algn="just">
              <a:buNone/>
            </a:pPr>
            <a:r>
              <a:rPr lang="it-IT" sz="2400" b="1" dirty="0" smtClean="0">
                <a:solidFill>
                  <a:srgbClr val="0070C0"/>
                </a:solidFill>
              </a:rPr>
              <a:t>Il CTS per la prima volta in Italia introduce una </a:t>
            </a:r>
            <a:r>
              <a:rPr lang="it-IT" sz="2400" b="1" dirty="0" smtClean="0">
                <a:solidFill>
                  <a:srgbClr val="FF0000"/>
                </a:solidFill>
              </a:rPr>
              <a:t>definizione</a:t>
            </a:r>
            <a:r>
              <a:rPr lang="it-IT" sz="2400" b="1" dirty="0" smtClean="0">
                <a:solidFill>
                  <a:srgbClr val="0070C0"/>
                </a:solidFill>
              </a:rPr>
              <a:t> di </a:t>
            </a:r>
            <a:r>
              <a:rPr lang="it-IT" sz="2400" b="1" dirty="0" smtClean="0">
                <a:solidFill>
                  <a:srgbClr val="FF0000"/>
                </a:solidFill>
              </a:rPr>
              <a:t>ETS</a:t>
            </a:r>
            <a:r>
              <a:rPr lang="it-IT" sz="2400" b="1" dirty="0" smtClean="0">
                <a:solidFill>
                  <a:srgbClr val="0070C0"/>
                </a:solidFill>
              </a:rPr>
              <a:t> (art. </a:t>
            </a:r>
            <a:r>
              <a:rPr lang="it-IT" sz="2400" b="1" dirty="0" smtClean="0">
                <a:solidFill>
                  <a:srgbClr val="FF0000"/>
                </a:solidFill>
              </a:rPr>
              <a:t>4</a:t>
            </a:r>
            <a:r>
              <a:rPr lang="it-IT" sz="2400" b="1" dirty="0">
                <a:solidFill>
                  <a:srgbClr val="0070C0"/>
                </a:solidFill>
              </a:rPr>
              <a:t>): «</a:t>
            </a:r>
            <a:r>
              <a:rPr lang="it-IT" sz="2400" b="1" i="1" dirty="0">
                <a:solidFill>
                  <a:srgbClr val="00B050"/>
                </a:solidFill>
              </a:rPr>
              <a:t>1. Sono enti del Terzo settore le organizzazioni </a:t>
            </a:r>
            <a:r>
              <a:rPr lang="it-IT" sz="2400" b="1" i="1" dirty="0" smtClean="0">
                <a:solidFill>
                  <a:srgbClr val="00B050"/>
                </a:solidFill>
              </a:rPr>
              <a:t>di  volontariato, le </a:t>
            </a:r>
            <a:r>
              <a:rPr lang="it-IT" sz="2400" b="1" i="1" dirty="0">
                <a:solidFill>
                  <a:srgbClr val="00B050"/>
                </a:solidFill>
              </a:rPr>
              <a:t>associazioni di promozione </a:t>
            </a:r>
            <a:r>
              <a:rPr lang="it-IT" sz="2400" b="1" i="1" dirty="0" smtClean="0">
                <a:solidFill>
                  <a:srgbClr val="00B050"/>
                </a:solidFill>
              </a:rPr>
              <a:t>sociale</a:t>
            </a:r>
            <a:r>
              <a:rPr lang="it-IT" sz="2400" b="1" i="1" dirty="0">
                <a:solidFill>
                  <a:srgbClr val="00B050"/>
                </a:solidFill>
              </a:rPr>
              <a:t>, </a:t>
            </a:r>
            <a:r>
              <a:rPr lang="it-IT" sz="2400" b="1" i="1" dirty="0" smtClean="0">
                <a:solidFill>
                  <a:srgbClr val="00B050"/>
                </a:solidFill>
              </a:rPr>
              <a:t>gli enti  </a:t>
            </a:r>
            <a:r>
              <a:rPr lang="it-IT" sz="2400" b="1" i="1" dirty="0">
                <a:solidFill>
                  <a:srgbClr val="00B050"/>
                </a:solidFill>
              </a:rPr>
              <a:t>filantropici, </a:t>
            </a:r>
            <a:r>
              <a:rPr lang="it-IT" sz="2400" b="1" i="1" dirty="0" smtClean="0">
                <a:solidFill>
                  <a:srgbClr val="00B050"/>
                </a:solidFill>
              </a:rPr>
              <a:t>le imprese </a:t>
            </a:r>
            <a:r>
              <a:rPr lang="it-IT" sz="2400" b="1" i="1" dirty="0">
                <a:solidFill>
                  <a:srgbClr val="00B050"/>
                </a:solidFill>
              </a:rPr>
              <a:t>sociali, incluse le cooperative sociali, le reti associative</a:t>
            </a:r>
            <a:r>
              <a:rPr lang="it-IT" sz="2400" b="1" i="1" dirty="0" smtClean="0">
                <a:solidFill>
                  <a:srgbClr val="00B050"/>
                </a:solidFill>
              </a:rPr>
              <a:t>, le </a:t>
            </a:r>
            <a:r>
              <a:rPr lang="it-IT" sz="2400" b="1" i="1" dirty="0" err="1">
                <a:solidFill>
                  <a:srgbClr val="00B050"/>
                </a:solidFill>
              </a:rPr>
              <a:t>societa'</a:t>
            </a:r>
            <a:r>
              <a:rPr lang="it-IT" sz="2400" b="1" i="1" dirty="0">
                <a:solidFill>
                  <a:srgbClr val="00B050"/>
                </a:solidFill>
              </a:rPr>
              <a:t> di mutuo soccorso, le associazioni,  riconosciute </a:t>
            </a:r>
            <a:r>
              <a:rPr lang="it-IT" sz="2400" b="1" i="1" dirty="0" smtClean="0">
                <a:solidFill>
                  <a:srgbClr val="00B050"/>
                </a:solidFill>
              </a:rPr>
              <a:t>o non riconosciute</a:t>
            </a:r>
            <a:r>
              <a:rPr lang="it-IT" sz="2400" b="1" i="1" dirty="0">
                <a:solidFill>
                  <a:srgbClr val="00B050"/>
                </a:solidFill>
              </a:rPr>
              <a:t>, le fondazioni e gli altri </a:t>
            </a:r>
            <a:r>
              <a:rPr lang="it-IT" sz="2400" b="1" i="1" dirty="0" smtClean="0">
                <a:solidFill>
                  <a:srgbClr val="00B050"/>
                </a:solidFill>
              </a:rPr>
              <a:t>enti  di  </a:t>
            </a:r>
            <a:r>
              <a:rPr lang="it-IT" sz="2400" b="1" i="1" dirty="0">
                <a:solidFill>
                  <a:srgbClr val="00B050"/>
                </a:solidFill>
              </a:rPr>
              <a:t>carattere </a:t>
            </a:r>
            <a:r>
              <a:rPr lang="it-IT" sz="2400" b="1" i="1" dirty="0" smtClean="0">
                <a:solidFill>
                  <a:srgbClr val="00B050"/>
                </a:solidFill>
              </a:rPr>
              <a:t>privato diversi </a:t>
            </a:r>
            <a:r>
              <a:rPr lang="it-IT" sz="2400" b="1" i="1" dirty="0">
                <a:solidFill>
                  <a:srgbClr val="00B050"/>
                </a:solidFill>
              </a:rPr>
              <a:t>dalle </a:t>
            </a:r>
            <a:r>
              <a:rPr lang="it-IT" sz="2400" b="1" i="1" dirty="0" err="1">
                <a:solidFill>
                  <a:srgbClr val="00B050"/>
                </a:solidFill>
              </a:rPr>
              <a:t>societa'</a:t>
            </a:r>
            <a:r>
              <a:rPr lang="it-IT" sz="2400" b="1" i="1" dirty="0">
                <a:solidFill>
                  <a:srgbClr val="00B050"/>
                </a:solidFill>
              </a:rPr>
              <a:t> costituiti per il perseguimento, </a:t>
            </a:r>
            <a:r>
              <a:rPr lang="it-IT" sz="2400" b="1" i="1" dirty="0" smtClean="0">
                <a:solidFill>
                  <a:srgbClr val="00B050"/>
                </a:solidFill>
              </a:rPr>
              <a:t>senza scopo di </a:t>
            </a:r>
            <a:r>
              <a:rPr lang="it-IT" sz="2400" b="1" i="1" dirty="0">
                <a:solidFill>
                  <a:srgbClr val="00B050"/>
                </a:solidFill>
              </a:rPr>
              <a:t>lucro, di </a:t>
            </a:r>
            <a:r>
              <a:rPr lang="it-IT" sz="2400" b="1" i="1" dirty="0" err="1">
                <a:solidFill>
                  <a:srgbClr val="00B050"/>
                </a:solidFill>
              </a:rPr>
              <a:t>finalita'</a:t>
            </a:r>
            <a:r>
              <a:rPr lang="it-IT" sz="2400" b="1" i="1" dirty="0">
                <a:solidFill>
                  <a:srgbClr val="00B050"/>
                </a:solidFill>
              </a:rPr>
              <a:t> civiche, solidaristiche e di </a:t>
            </a:r>
            <a:r>
              <a:rPr lang="it-IT" sz="2400" b="1" i="1" dirty="0" err="1">
                <a:solidFill>
                  <a:srgbClr val="00B050"/>
                </a:solidFill>
              </a:rPr>
              <a:t>utilita'</a:t>
            </a:r>
            <a:r>
              <a:rPr lang="it-IT" sz="2400" b="1" i="1" dirty="0">
                <a:solidFill>
                  <a:srgbClr val="00B050"/>
                </a:solidFill>
              </a:rPr>
              <a:t> </a:t>
            </a:r>
            <a:r>
              <a:rPr lang="it-IT" sz="2400" b="1" i="1" dirty="0" smtClean="0">
                <a:solidFill>
                  <a:srgbClr val="00B050"/>
                </a:solidFill>
              </a:rPr>
              <a:t>sociale mediante </a:t>
            </a:r>
            <a:r>
              <a:rPr lang="it-IT" sz="2400" b="1" i="1" dirty="0">
                <a:solidFill>
                  <a:srgbClr val="00B050"/>
                </a:solidFill>
              </a:rPr>
              <a:t>lo svolgimento, in via esclusiva o principale, di una o </a:t>
            </a:r>
            <a:r>
              <a:rPr lang="it-IT" sz="2400" b="1" i="1" dirty="0" err="1" smtClean="0">
                <a:solidFill>
                  <a:srgbClr val="00B050"/>
                </a:solidFill>
              </a:rPr>
              <a:t>piu‘</a:t>
            </a:r>
            <a:r>
              <a:rPr lang="it-IT" sz="2400" b="1" i="1" dirty="0" smtClean="0">
                <a:solidFill>
                  <a:srgbClr val="00B050"/>
                </a:solidFill>
              </a:rPr>
              <a:t> </a:t>
            </a:r>
            <a:r>
              <a:rPr lang="it-IT" sz="2400" b="1" i="1" dirty="0" err="1" smtClean="0">
                <a:solidFill>
                  <a:srgbClr val="00B050"/>
                </a:solidFill>
              </a:rPr>
              <a:t>attivita</a:t>
            </a:r>
            <a:r>
              <a:rPr lang="it-IT" sz="2400" b="1" i="1" dirty="0" err="1">
                <a:solidFill>
                  <a:srgbClr val="00B050"/>
                </a:solidFill>
              </a:rPr>
              <a:t>'</a:t>
            </a:r>
            <a:r>
              <a:rPr lang="it-IT" sz="2400" b="1" i="1" dirty="0">
                <a:solidFill>
                  <a:srgbClr val="00B050"/>
                </a:solidFill>
              </a:rPr>
              <a:t> di interesse generale in forma di azione </a:t>
            </a:r>
            <a:r>
              <a:rPr lang="it-IT" sz="2400" b="1" i="1" dirty="0" smtClean="0">
                <a:solidFill>
                  <a:srgbClr val="00B050"/>
                </a:solidFill>
              </a:rPr>
              <a:t>volontaria o di erogazione </a:t>
            </a:r>
            <a:r>
              <a:rPr lang="it-IT" sz="2400" b="1" i="1" dirty="0">
                <a:solidFill>
                  <a:srgbClr val="00B050"/>
                </a:solidFill>
              </a:rPr>
              <a:t>gratuita di denaro, beni o servizi, o di </a:t>
            </a:r>
            <a:r>
              <a:rPr lang="it-IT" sz="2400" b="1" i="1" dirty="0" err="1">
                <a:solidFill>
                  <a:srgbClr val="00B050"/>
                </a:solidFill>
              </a:rPr>
              <a:t>mutualita'</a:t>
            </a:r>
            <a:r>
              <a:rPr lang="it-IT" sz="2400" b="1" i="1" dirty="0">
                <a:solidFill>
                  <a:srgbClr val="00B050"/>
                </a:solidFill>
              </a:rPr>
              <a:t> </a:t>
            </a:r>
            <a:r>
              <a:rPr lang="it-IT" sz="2400" b="1" i="1" dirty="0" smtClean="0">
                <a:solidFill>
                  <a:srgbClr val="00B050"/>
                </a:solidFill>
              </a:rPr>
              <a:t>o di produzione </a:t>
            </a:r>
            <a:r>
              <a:rPr lang="it-IT" sz="2400" b="1" i="1" dirty="0">
                <a:solidFill>
                  <a:srgbClr val="00B050"/>
                </a:solidFill>
              </a:rPr>
              <a:t>o scambio di beni o  servizi,  ed  iscritti  nel  </a:t>
            </a:r>
            <a:r>
              <a:rPr lang="it-IT" sz="2400" b="1" i="1" dirty="0" smtClean="0">
                <a:solidFill>
                  <a:srgbClr val="00B050"/>
                </a:solidFill>
              </a:rPr>
              <a:t>registro unico </a:t>
            </a:r>
            <a:r>
              <a:rPr lang="it-IT" sz="2400" b="1" i="1" dirty="0">
                <a:solidFill>
                  <a:srgbClr val="00B050"/>
                </a:solidFill>
              </a:rPr>
              <a:t>nazionale </a:t>
            </a:r>
            <a:r>
              <a:rPr lang="it-IT" sz="2400" b="1" i="1" dirty="0" smtClean="0">
                <a:solidFill>
                  <a:srgbClr val="00B050"/>
                </a:solidFill>
              </a:rPr>
              <a:t>del </a:t>
            </a:r>
            <a:r>
              <a:rPr lang="it-IT" sz="2400" b="1" i="1" dirty="0">
                <a:solidFill>
                  <a:srgbClr val="00B050"/>
                </a:solidFill>
              </a:rPr>
              <a:t>Terzo </a:t>
            </a:r>
            <a:endParaRPr lang="it-IT" sz="2400" b="1" i="1" dirty="0" smtClean="0">
              <a:solidFill>
                <a:srgbClr val="00B050"/>
              </a:solidFill>
            </a:endParaRPr>
          </a:p>
          <a:p>
            <a:pPr marL="0" indent="0" algn="just">
              <a:buNone/>
            </a:pPr>
            <a:r>
              <a:rPr lang="it-IT" sz="2400" b="1" i="1" dirty="0" smtClean="0">
                <a:solidFill>
                  <a:srgbClr val="00B050"/>
                </a:solidFill>
              </a:rPr>
              <a:t>settore</a:t>
            </a:r>
            <a:r>
              <a:rPr lang="it-IT" sz="2400" b="1" dirty="0" smtClean="0">
                <a:solidFill>
                  <a:srgbClr val="0070C0"/>
                </a:solidFill>
              </a:rPr>
              <a:t>».</a:t>
            </a: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definizione di ETS</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6</a:t>
            </a:fld>
            <a:endParaRPr lang="it-IT"/>
          </a:p>
        </p:txBody>
      </p:sp>
    </p:spTree>
    <p:extLst>
      <p:ext uri="{BB962C8B-B14F-4D97-AF65-F5344CB8AC3E}">
        <p14:creationId xmlns:p14="http://schemas.microsoft.com/office/powerpoint/2010/main" val="1699821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436013"/>
          </a:xfrm>
        </p:spPr>
        <p:txBody>
          <a:bodyPr>
            <a:normAutofit/>
          </a:bodyPr>
          <a:lstStyle/>
          <a:p>
            <a:pPr marL="0" indent="0" algn="just">
              <a:buNone/>
            </a:pPr>
            <a:r>
              <a:rPr lang="it-IT" sz="2400" b="1" dirty="0" smtClean="0">
                <a:solidFill>
                  <a:srgbClr val="0070C0"/>
                </a:solidFill>
              </a:rPr>
              <a:t>La stessa disposizione chiarisce il regime delle «</a:t>
            </a:r>
            <a:r>
              <a:rPr lang="it-IT" sz="2400" b="1" dirty="0" smtClean="0">
                <a:solidFill>
                  <a:srgbClr val="FF0000"/>
                </a:solidFill>
              </a:rPr>
              <a:t>esclusioni</a:t>
            </a:r>
            <a:r>
              <a:rPr lang="it-IT" sz="2400" b="1" dirty="0" smtClean="0">
                <a:solidFill>
                  <a:srgbClr val="0070C0"/>
                </a:solidFill>
              </a:rPr>
              <a:t>». </a:t>
            </a:r>
            <a:r>
              <a:rPr lang="it-IT" sz="2400" b="1" dirty="0" smtClean="0">
                <a:solidFill>
                  <a:srgbClr val="008000"/>
                </a:solidFill>
              </a:rPr>
              <a:t>NON sono ETS</a:t>
            </a:r>
            <a:r>
              <a:rPr lang="it-IT" sz="2400" b="1" dirty="0" smtClean="0">
                <a:solidFill>
                  <a:srgbClr val="0070C0"/>
                </a:solidFill>
              </a:rPr>
              <a:t> (art. </a:t>
            </a:r>
            <a:r>
              <a:rPr lang="it-IT" sz="2400" b="1" dirty="0" smtClean="0">
                <a:solidFill>
                  <a:srgbClr val="FF0000"/>
                </a:solidFill>
              </a:rPr>
              <a:t>4</a:t>
            </a:r>
            <a:r>
              <a:rPr lang="it-IT" sz="2400" b="1" dirty="0" smtClean="0">
                <a:solidFill>
                  <a:srgbClr val="0070C0"/>
                </a:solidFill>
              </a:rPr>
              <a:t>, c. </a:t>
            </a:r>
            <a:r>
              <a:rPr lang="it-IT" sz="2400" b="1" dirty="0" smtClean="0">
                <a:solidFill>
                  <a:srgbClr val="FF0000"/>
                </a:solidFill>
              </a:rPr>
              <a:t>2</a:t>
            </a:r>
            <a:r>
              <a:rPr lang="it-IT" sz="2400" b="1" dirty="0" smtClean="0">
                <a:solidFill>
                  <a:srgbClr val="0070C0"/>
                </a:solidFill>
              </a:rPr>
              <a:t>):</a:t>
            </a:r>
          </a:p>
          <a:p>
            <a:pPr marL="457200" indent="-457200" algn="just">
              <a:buFont typeface="+mj-lt"/>
              <a:buAutoNum type="arabicParenR"/>
            </a:pPr>
            <a:r>
              <a:rPr lang="it-IT" sz="2400" b="1" dirty="0" smtClean="0">
                <a:solidFill>
                  <a:srgbClr val="0070C0"/>
                </a:solidFill>
              </a:rPr>
              <a:t>le </a:t>
            </a:r>
            <a:r>
              <a:rPr lang="it-IT" sz="2400" b="1" dirty="0" smtClean="0">
                <a:solidFill>
                  <a:srgbClr val="FF0000"/>
                </a:solidFill>
              </a:rPr>
              <a:t>P.A.</a:t>
            </a:r>
            <a:r>
              <a:rPr lang="it-IT" sz="2400" b="1" dirty="0" smtClean="0">
                <a:solidFill>
                  <a:srgbClr val="0070C0"/>
                </a:solidFill>
              </a:rPr>
              <a:t>;</a:t>
            </a:r>
          </a:p>
          <a:p>
            <a:pPr marL="457200" indent="-457200" algn="just">
              <a:buFont typeface="+mj-lt"/>
              <a:buAutoNum type="arabicParenR"/>
            </a:pPr>
            <a:r>
              <a:rPr lang="it-IT" sz="2400" b="1" dirty="0" smtClean="0">
                <a:solidFill>
                  <a:schemeClr val="tx1">
                    <a:lumMod val="75000"/>
                    <a:lumOff val="25000"/>
                  </a:schemeClr>
                </a:solidFill>
              </a:rPr>
              <a:t>partiti politici, sindacati, associazione di categoria</a:t>
            </a:r>
            <a:r>
              <a:rPr lang="it-IT" sz="2400" b="1" dirty="0" smtClean="0">
                <a:solidFill>
                  <a:srgbClr val="0070C0"/>
                </a:solidFill>
              </a:rPr>
              <a:t>;</a:t>
            </a:r>
          </a:p>
          <a:p>
            <a:pPr marL="457200" indent="-457200" algn="just">
              <a:buFont typeface="+mj-lt"/>
              <a:buAutoNum type="arabicParenR"/>
            </a:pPr>
            <a:r>
              <a:rPr lang="it-IT" sz="2400" b="1" dirty="0" smtClean="0">
                <a:solidFill>
                  <a:schemeClr val="accent2">
                    <a:lumMod val="75000"/>
                  </a:schemeClr>
                </a:solidFill>
              </a:rPr>
              <a:t>enti sotto direzione, coordinamento e controllo</a:t>
            </a:r>
            <a:r>
              <a:rPr lang="it-IT" sz="2400" b="1" dirty="0" smtClean="0">
                <a:solidFill>
                  <a:srgbClr val="0070C0"/>
                </a:solidFill>
              </a:rPr>
              <a:t> sub 1) e 2);</a:t>
            </a:r>
          </a:p>
          <a:p>
            <a:pPr marL="457200" indent="-457200" algn="just">
              <a:buFont typeface="+mj-lt"/>
              <a:buAutoNum type="arabicParenR"/>
            </a:pPr>
            <a:r>
              <a:rPr lang="it-IT" sz="2400" b="1" dirty="0" smtClean="0">
                <a:solidFill>
                  <a:srgbClr val="800000"/>
                </a:solidFill>
              </a:rPr>
              <a:t>corpo vigili del fuoco</a:t>
            </a:r>
            <a:r>
              <a:rPr lang="it-IT" sz="2400" b="1" dirty="0" smtClean="0">
                <a:solidFill>
                  <a:srgbClr val="0070C0"/>
                </a:solidFill>
              </a:rPr>
              <a:t>;</a:t>
            </a:r>
          </a:p>
          <a:p>
            <a:pPr marL="457200" indent="-457200" algn="just">
              <a:buFont typeface="+mj-lt"/>
              <a:buAutoNum type="arabicParenR"/>
            </a:pPr>
            <a:r>
              <a:rPr lang="it-IT" sz="2400" b="1" dirty="0" smtClean="0">
                <a:solidFill>
                  <a:srgbClr val="0000FF"/>
                </a:solidFill>
              </a:rPr>
              <a:t>associazioni e fondazioni di diritto privato derivanti dalla trasformazione</a:t>
            </a:r>
            <a:r>
              <a:rPr lang="it-IT" sz="2400" b="1" dirty="0" smtClean="0">
                <a:solidFill>
                  <a:srgbClr val="0070C0"/>
                </a:solidFill>
              </a:rPr>
              <a:t> delle </a:t>
            </a:r>
            <a:r>
              <a:rPr lang="it-IT" sz="2400" b="1" dirty="0" smtClean="0">
                <a:solidFill>
                  <a:srgbClr val="0000FF"/>
                </a:solidFill>
              </a:rPr>
              <a:t>IPAB</a:t>
            </a:r>
            <a:r>
              <a:rPr lang="it-IT" sz="2400" b="1" dirty="0" smtClean="0">
                <a:solidFill>
                  <a:srgbClr val="0070C0"/>
                </a:solidFill>
              </a:rPr>
              <a:t> (</a:t>
            </a:r>
            <a:r>
              <a:rPr lang="it-IT" sz="2400" b="1" dirty="0" err="1" smtClean="0">
                <a:solidFill>
                  <a:srgbClr val="0070C0"/>
                </a:solidFill>
              </a:rPr>
              <a:t>n.b.</a:t>
            </a:r>
            <a:r>
              <a:rPr lang="it-IT" sz="2400" b="1" dirty="0" smtClean="0">
                <a:solidFill>
                  <a:srgbClr val="0070C0"/>
                </a:solidFill>
              </a:rPr>
              <a:t> LIMITI);</a:t>
            </a:r>
          </a:p>
          <a:p>
            <a:pPr marL="457200" indent="-457200" algn="just">
              <a:buFont typeface="+mj-lt"/>
              <a:buAutoNum type="arabicParenR"/>
            </a:pPr>
            <a:r>
              <a:rPr lang="it-IT" sz="2400" b="1" dirty="0" smtClean="0">
                <a:solidFill>
                  <a:schemeClr val="accent6"/>
                </a:solidFill>
              </a:rPr>
              <a:t>enti religiosi civilmente riconosciuti</a:t>
            </a:r>
            <a:r>
              <a:rPr lang="it-IT" sz="2400" b="1" dirty="0" smtClean="0">
                <a:solidFill>
                  <a:srgbClr val="0070C0"/>
                </a:solidFill>
              </a:rPr>
              <a:t> (c.3) [</a:t>
            </a:r>
            <a:r>
              <a:rPr lang="it-IT" sz="2400" b="1" dirty="0" err="1" smtClean="0">
                <a:solidFill>
                  <a:srgbClr val="0070C0"/>
                </a:solidFill>
              </a:rPr>
              <a:t>n.b.</a:t>
            </a:r>
            <a:r>
              <a:rPr lang="it-IT" sz="2400" b="1" dirty="0" smtClean="0">
                <a:solidFill>
                  <a:srgbClr val="0070C0"/>
                </a:solidFill>
              </a:rPr>
              <a:t> LIMITI].</a:t>
            </a: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La definizione di ETS</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7</a:t>
            </a:fld>
            <a:endParaRPr lang="it-IT"/>
          </a:p>
        </p:txBody>
      </p:sp>
    </p:spTree>
    <p:extLst>
      <p:ext uri="{BB962C8B-B14F-4D97-AF65-F5344CB8AC3E}">
        <p14:creationId xmlns:p14="http://schemas.microsoft.com/office/powerpoint/2010/main" val="3684158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5436013"/>
          </a:xfrm>
        </p:spPr>
        <p:txBody>
          <a:bodyPr>
            <a:normAutofit/>
          </a:bodyPr>
          <a:lstStyle/>
          <a:p>
            <a:pPr marL="0" indent="0" algn="just">
              <a:buNone/>
            </a:pPr>
            <a:r>
              <a:rPr lang="it-IT" sz="2400" b="1" dirty="0" smtClean="0">
                <a:solidFill>
                  <a:srgbClr val="0070C0"/>
                </a:solidFill>
              </a:rPr>
              <a:t>Il CTS individua espressamente le c.d. </a:t>
            </a:r>
            <a:r>
              <a:rPr lang="it-IT" sz="2400" b="1" dirty="0" smtClean="0">
                <a:solidFill>
                  <a:srgbClr val="FF0000"/>
                </a:solidFill>
              </a:rPr>
              <a:t>attività</a:t>
            </a:r>
            <a:r>
              <a:rPr lang="it-IT" sz="2400" b="1" dirty="0" smtClean="0">
                <a:solidFill>
                  <a:srgbClr val="0070C0"/>
                </a:solidFill>
              </a:rPr>
              <a:t> di </a:t>
            </a:r>
            <a:r>
              <a:rPr lang="it-IT" sz="2400" b="1" dirty="0" smtClean="0">
                <a:solidFill>
                  <a:srgbClr val="FF0000"/>
                </a:solidFill>
              </a:rPr>
              <a:t>interesse generale </a:t>
            </a:r>
            <a:r>
              <a:rPr lang="it-IT" sz="2400" b="1" dirty="0" smtClean="0">
                <a:solidFill>
                  <a:srgbClr val="0070C0"/>
                </a:solidFill>
              </a:rPr>
              <a:t>(art. </a:t>
            </a:r>
            <a:r>
              <a:rPr lang="it-IT" sz="2400" b="1" dirty="0" smtClean="0">
                <a:solidFill>
                  <a:srgbClr val="FF0000"/>
                </a:solidFill>
              </a:rPr>
              <a:t>5</a:t>
            </a:r>
            <a:r>
              <a:rPr lang="it-IT" sz="2400" b="1" dirty="0" smtClean="0">
                <a:solidFill>
                  <a:srgbClr val="0070C0"/>
                </a:solidFill>
              </a:rPr>
              <a:t>)</a:t>
            </a:r>
          </a:p>
          <a:p>
            <a:pPr marL="0" indent="0" algn="just">
              <a:buNone/>
            </a:pPr>
            <a:r>
              <a:rPr lang="it-IT" sz="2400" b="1" dirty="0">
                <a:solidFill>
                  <a:srgbClr val="0070C0"/>
                </a:solidFill>
              </a:rPr>
              <a:t>«</a:t>
            </a:r>
            <a:r>
              <a:rPr lang="it-IT" sz="2400" b="1" i="1" dirty="0">
                <a:solidFill>
                  <a:srgbClr val="00B050"/>
                </a:solidFill>
              </a:rPr>
              <a:t>Gli enti  del  Terzo  settore,  diversi  dalle  imprese  sociali incluse  le  cooperative  sociali,  esercitano  in  via  esclusiva  o principale  una  o  </a:t>
            </a:r>
            <a:r>
              <a:rPr lang="it-IT" sz="2400" b="1" i="1" dirty="0" err="1">
                <a:solidFill>
                  <a:srgbClr val="00B050"/>
                </a:solidFill>
              </a:rPr>
              <a:t>piu'</a:t>
            </a:r>
            <a:r>
              <a:rPr lang="it-IT" sz="2400" b="1" i="1" dirty="0">
                <a:solidFill>
                  <a:srgbClr val="00B050"/>
                </a:solidFill>
              </a:rPr>
              <a:t>  </a:t>
            </a:r>
            <a:r>
              <a:rPr lang="it-IT" sz="2400" b="1" i="1" dirty="0" err="1">
                <a:solidFill>
                  <a:srgbClr val="00B050"/>
                </a:solidFill>
              </a:rPr>
              <a:t>attivita'</a:t>
            </a:r>
            <a:r>
              <a:rPr lang="it-IT" sz="2400" b="1" i="1" dirty="0">
                <a:solidFill>
                  <a:srgbClr val="00B050"/>
                </a:solidFill>
              </a:rPr>
              <a:t>  di  interesse  generale  per  il </a:t>
            </a:r>
            <a:r>
              <a:rPr lang="it-IT" sz="2400" b="1" i="1" u="sng" dirty="0">
                <a:solidFill>
                  <a:srgbClr val="00B050"/>
                </a:solidFill>
                <a:effectLst>
                  <a:outerShdw blurRad="38100" dist="38100" dir="2700000" algn="tl">
                    <a:srgbClr val="000000">
                      <a:alpha val="43137"/>
                    </a:srgbClr>
                  </a:outerShdw>
                </a:effectLst>
              </a:rPr>
              <a:t>perseguimento,  senza  scopo  di   lucro,   di   </a:t>
            </a:r>
            <a:r>
              <a:rPr lang="it-IT" sz="2400" b="1" i="1" u="sng" dirty="0" err="1">
                <a:solidFill>
                  <a:srgbClr val="00B050"/>
                </a:solidFill>
                <a:effectLst>
                  <a:outerShdw blurRad="38100" dist="38100" dir="2700000" algn="tl">
                    <a:srgbClr val="000000">
                      <a:alpha val="43137"/>
                    </a:srgbClr>
                  </a:outerShdw>
                </a:effectLst>
              </a:rPr>
              <a:t>finalita'</a:t>
            </a:r>
            <a:r>
              <a:rPr lang="it-IT" sz="2400" b="1" i="1" u="sng" dirty="0">
                <a:solidFill>
                  <a:srgbClr val="00B050"/>
                </a:solidFill>
                <a:effectLst>
                  <a:outerShdw blurRad="38100" dist="38100" dir="2700000" algn="tl">
                    <a:srgbClr val="000000">
                      <a:alpha val="43137"/>
                    </a:srgbClr>
                  </a:outerShdw>
                </a:effectLst>
              </a:rPr>
              <a:t>   civiche, solidaristiche e di </a:t>
            </a:r>
            <a:r>
              <a:rPr lang="it-IT" sz="2400" b="1" i="1" u="sng" dirty="0" err="1">
                <a:solidFill>
                  <a:srgbClr val="00B050"/>
                </a:solidFill>
                <a:effectLst>
                  <a:outerShdw blurRad="38100" dist="38100" dir="2700000" algn="tl">
                    <a:srgbClr val="000000">
                      <a:alpha val="43137"/>
                    </a:srgbClr>
                  </a:outerShdw>
                </a:effectLst>
              </a:rPr>
              <a:t>utilita'</a:t>
            </a:r>
            <a:r>
              <a:rPr lang="it-IT" sz="2400" b="1" i="1" u="sng" dirty="0">
                <a:solidFill>
                  <a:srgbClr val="00B050"/>
                </a:solidFill>
                <a:effectLst>
                  <a:outerShdw blurRad="38100" dist="38100" dir="2700000" algn="tl">
                    <a:srgbClr val="000000">
                      <a:alpha val="43137"/>
                    </a:srgbClr>
                  </a:outerShdw>
                </a:effectLst>
              </a:rPr>
              <a:t> sociale</a:t>
            </a:r>
            <a:r>
              <a:rPr lang="it-IT" sz="2400" b="1" i="1" dirty="0">
                <a:solidFill>
                  <a:srgbClr val="00B050"/>
                </a:solidFill>
              </a:rPr>
              <a:t> </a:t>
            </a:r>
            <a:r>
              <a:rPr lang="it-IT" sz="2400" b="1" i="1" dirty="0" smtClean="0">
                <a:solidFill>
                  <a:srgbClr val="00B050"/>
                </a:solidFill>
              </a:rPr>
              <a:t>(…)</a:t>
            </a:r>
            <a:r>
              <a:rPr lang="it-IT" sz="2400" b="1" dirty="0" smtClean="0">
                <a:solidFill>
                  <a:srgbClr val="0070C0"/>
                </a:solidFill>
              </a:rPr>
              <a:t>».</a:t>
            </a:r>
          </a:p>
          <a:p>
            <a:pPr marL="0" indent="0" algn="just">
              <a:buNone/>
            </a:pPr>
            <a:endParaRPr lang="it-IT" sz="2400" b="1" dirty="0">
              <a:solidFill>
                <a:srgbClr val="0070C0"/>
              </a:solidFill>
            </a:endParaRPr>
          </a:p>
          <a:p>
            <a:pPr marL="0" indent="0" algn="just">
              <a:buNone/>
            </a:pPr>
            <a:r>
              <a:rPr lang="it-IT" sz="2400" b="1" dirty="0" smtClean="0">
                <a:solidFill>
                  <a:srgbClr val="0070C0"/>
                </a:solidFill>
              </a:rPr>
              <a:t>Il CTS prevede una sorta di </a:t>
            </a:r>
            <a:r>
              <a:rPr lang="it-IT" sz="2400" b="1" dirty="0" smtClean="0">
                <a:solidFill>
                  <a:srgbClr val="FF0000"/>
                </a:solidFill>
              </a:rPr>
              <a:t>clausola</a:t>
            </a:r>
            <a:r>
              <a:rPr lang="it-IT" sz="2400" b="1" dirty="0" smtClean="0">
                <a:solidFill>
                  <a:srgbClr val="0070C0"/>
                </a:solidFill>
              </a:rPr>
              <a:t> di </a:t>
            </a:r>
            <a:r>
              <a:rPr lang="it-IT" sz="2400" b="1" dirty="0" smtClean="0">
                <a:solidFill>
                  <a:srgbClr val="FF0000"/>
                </a:solidFill>
              </a:rPr>
              <a:t>revisione</a:t>
            </a:r>
            <a:r>
              <a:rPr lang="it-IT" sz="2400" b="1" dirty="0" smtClean="0">
                <a:solidFill>
                  <a:srgbClr val="0070C0"/>
                </a:solidFill>
              </a:rPr>
              <a:t> (c. </a:t>
            </a:r>
            <a:r>
              <a:rPr lang="it-IT" sz="2400" b="1" dirty="0" smtClean="0">
                <a:solidFill>
                  <a:srgbClr val="FF0000"/>
                </a:solidFill>
              </a:rPr>
              <a:t>2</a:t>
            </a:r>
            <a:r>
              <a:rPr lang="it-IT" sz="2400" b="1" dirty="0" smtClean="0">
                <a:solidFill>
                  <a:srgbClr val="0070C0"/>
                </a:solidFill>
              </a:rPr>
              <a:t>), in relazione alle eventuali nuove sopravvenute attività di interesse generale.</a:t>
            </a: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Le attività di interesse generale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8</a:t>
            </a:fld>
            <a:endParaRPr lang="it-IT"/>
          </a:p>
        </p:txBody>
      </p:sp>
    </p:spTree>
    <p:extLst>
      <p:ext uri="{BB962C8B-B14F-4D97-AF65-F5344CB8AC3E}">
        <p14:creationId xmlns:p14="http://schemas.microsoft.com/office/powerpoint/2010/main" val="1207367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07504" y="1170463"/>
            <a:ext cx="8928992" cy="5551013"/>
          </a:xfrm>
        </p:spPr>
        <p:txBody>
          <a:bodyPr>
            <a:normAutofit fontScale="70000" lnSpcReduction="20000"/>
          </a:bodyPr>
          <a:lstStyle/>
          <a:p>
            <a:pPr marL="0" indent="0" algn="just">
              <a:buNone/>
            </a:pPr>
            <a:r>
              <a:rPr lang="it-IT" sz="2400" b="1" dirty="0" smtClean="0">
                <a:solidFill>
                  <a:srgbClr val="0070C0"/>
                </a:solidFill>
              </a:rPr>
              <a:t>Il CTS individua espressamente le c.d. </a:t>
            </a:r>
            <a:r>
              <a:rPr lang="it-IT" sz="2400" b="1" dirty="0" smtClean="0">
                <a:solidFill>
                  <a:srgbClr val="FF0000"/>
                </a:solidFill>
              </a:rPr>
              <a:t>attività</a:t>
            </a:r>
            <a:r>
              <a:rPr lang="it-IT" sz="2400" b="1" dirty="0" smtClean="0">
                <a:solidFill>
                  <a:srgbClr val="0070C0"/>
                </a:solidFill>
              </a:rPr>
              <a:t> di </a:t>
            </a:r>
            <a:r>
              <a:rPr lang="it-IT" sz="2400" b="1" dirty="0" smtClean="0">
                <a:solidFill>
                  <a:srgbClr val="FF0000"/>
                </a:solidFill>
              </a:rPr>
              <a:t>interesse generale </a:t>
            </a:r>
            <a:r>
              <a:rPr lang="it-IT" sz="2400" b="1" dirty="0" smtClean="0">
                <a:solidFill>
                  <a:srgbClr val="0070C0"/>
                </a:solidFill>
              </a:rPr>
              <a:t>(art. </a:t>
            </a:r>
            <a:r>
              <a:rPr lang="it-IT" sz="2400" b="1" dirty="0" smtClean="0">
                <a:solidFill>
                  <a:srgbClr val="FF0000"/>
                </a:solidFill>
              </a:rPr>
              <a:t>5</a:t>
            </a:r>
            <a:r>
              <a:rPr lang="it-IT" sz="2400" b="1" dirty="0" smtClean="0">
                <a:solidFill>
                  <a:srgbClr val="0070C0"/>
                </a:solidFill>
              </a:rPr>
              <a:t>)</a:t>
            </a:r>
          </a:p>
          <a:p>
            <a:pPr marL="0" indent="0" algn="just">
              <a:buNone/>
            </a:pPr>
            <a:r>
              <a:rPr lang="it-IT" sz="2400" b="1" dirty="0" smtClean="0">
                <a:solidFill>
                  <a:srgbClr val="0070C0"/>
                </a:solidFill>
              </a:rPr>
              <a:t>«</a:t>
            </a:r>
            <a:r>
              <a:rPr lang="it-IT" sz="2400" b="1" i="1" dirty="0">
                <a:solidFill>
                  <a:srgbClr val="00B050"/>
                </a:solidFill>
              </a:rPr>
              <a:t>a) interventi e servizi sociali </a:t>
            </a:r>
            <a:r>
              <a:rPr lang="it-IT" sz="2400" b="1" i="1" dirty="0" smtClean="0">
                <a:solidFill>
                  <a:srgbClr val="00B050"/>
                </a:solidFill>
              </a:rPr>
              <a:t>;</a:t>
            </a:r>
          </a:p>
          <a:p>
            <a:pPr marL="0" indent="0" algn="just">
              <a:buNone/>
            </a:pPr>
            <a:r>
              <a:rPr lang="it-IT" sz="2400" b="1" i="1" dirty="0">
                <a:solidFill>
                  <a:srgbClr val="00B050"/>
                </a:solidFill>
              </a:rPr>
              <a:t>b) interventi e prestazioni sanitarie; </a:t>
            </a:r>
          </a:p>
          <a:p>
            <a:pPr marL="0" indent="0" algn="just">
              <a:buNone/>
            </a:pPr>
            <a:r>
              <a:rPr lang="it-IT" sz="2400" b="1" i="1" dirty="0" smtClean="0">
                <a:solidFill>
                  <a:srgbClr val="00B050"/>
                </a:solidFill>
              </a:rPr>
              <a:t>c</a:t>
            </a:r>
            <a:r>
              <a:rPr lang="it-IT" sz="2400" b="1" i="1" dirty="0">
                <a:solidFill>
                  <a:srgbClr val="00B050"/>
                </a:solidFill>
              </a:rPr>
              <a:t>) prestazioni </a:t>
            </a:r>
            <a:r>
              <a:rPr lang="it-IT" sz="2400" b="1" i="1" dirty="0" smtClean="0">
                <a:solidFill>
                  <a:srgbClr val="00B050"/>
                </a:solidFill>
              </a:rPr>
              <a:t>socio-sanitarie;</a:t>
            </a:r>
          </a:p>
          <a:p>
            <a:pPr marL="0" indent="0" algn="just">
              <a:buNone/>
            </a:pPr>
            <a:r>
              <a:rPr lang="it-IT" sz="2400" b="1" i="1" dirty="0">
                <a:solidFill>
                  <a:srgbClr val="00B050"/>
                </a:solidFill>
              </a:rPr>
              <a:t>d) educazione, istruzione e formazione  professionale (…), </a:t>
            </a:r>
            <a:r>
              <a:rPr lang="it-IT" sz="2400" b="1" i="1" dirty="0" err="1" smtClean="0">
                <a:solidFill>
                  <a:srgbClr val="00B050"/>
                </a:solidFill>
              </a:rPr>
              <a:t>nonche</a:t>
            </a:r>
            <a:r>
              <a:rPr lang="it-IT" sz="2400" b="1" i="1" dirty="0" smtClean="0">
                <a:solidFill>
                  <a:srgbClr val="00B050"/>
                </a:solidFill>
              </a:rPr>
              <a:t>‘ le </a:t>
            </a:r>
            <a:r>
              <a:rPr lang="it-IT" sz="2400" b="1" i="1" dirty="0" err="1">
                <a:solidFill>
                  <a:srgbClr val="00B050"/>
                </a:solidFill>
              </a:rPr>
              <a:t>attivita'</a:t>
            </a:r>
            <a:r>
              <a:rPr lang="it-IT" sz="2400" b="1" i="1" dirty="0">
                <a:solidFill>
                  <a:srgbClr val="00B050"/>
                </a:solidFill>
              </a:rPr>
              <a:t> culturali di interesse sociale con </a:t>
            </a:r>
            <a:r>
              <a:rPr lang="it-IT" sz="2400" b="1" i="1" dirty="0" err="1">
                <a:solidFill>
                  <a:srgbClr val="00B050"/>
                </a:solidFill>
              </a:rPr>
              <a:t>finalita'</a:t>
            </a:r>
            <a:r>
              <a:rPr lang="it-IT" sz="2400" b="1" i="1" dirty="0">
                <a:solidFill>
                  <a:srgbClr val="00B050"/>
                </a:solidFill>
              </a:rPr>
              <a:t> educativa; </a:t>
            </a:r>
          </a:p>
          <a:p>
            <a:pPr marL="0" indent="0" algn="just">
              <a:buNone/>
            </a:pPr>
            <a:r>
              <a:rPr lang="it-IT" sz="2400" b="1" i="1" dirty="0" smtClean="0">
                <a:solidFill>
                  <a:srgbClr val="00B050"/>
                </a:solidFill>
              </a:rPr>
              <a:t>e</a:t>
            </a:r>
            <a:r>
              <a:rPr lang="it-IT" sz="2400" b="1" i="1" dirty="0">
                <a:solidFill>
                  <a:srgbClr val="00B050"/>
                </a:solidFill>
              </a:rPr>
              <a:t>) interventi </a:t>
            </a:r>
            <a:r>
              <a:rPr lang="it-IT" sz="2400" b="1" i="1" dirty="0" smtClean="0">
                <a:solidFill>
                  <a:srgbClr val="00B050"/>
                </a:solidFill>
              </a:rPr>
              <a:t>e servizi finalizzati alla salvaguardia e al miglioramento delle condizioni dell'ambiente e all'utilizzazione accorta e razionale delle   </a:t>
            </a:r>
            <a:r>
              <a:rPr lang="it-IT" sz="2400" b="1" i="1" dirty="0">
                <a:solidFill>
                  <a:srgbClr val="00B050"/>
                </a:solidFill>
              </a:rPr>
              <a:t>risorse </a:t>
            </a:r>
            <a:r>
              <a:rPr lang="it-IT" sz="2400" b="1" i="1" dirty="0" smtClean="0">
                <a:solidFill>
                  <a:srgbClr val="00B050"/>
                </a:solidFill>
              </a:rPr>
              <a:t>naturali; </a:t>
            </a:r>
            <a:endParaRPr lang="it-IT" sz="2400" b="1" i="1" dirty="0">
              <a:solidFill>
                <a:srgbClr val="00B050"/>
              </a:solidFill>
            </a:endParaRPr>
          </a:p>
          <a:p>
            <a:pPr marL="0" indent="0" algn="just">
              <a:buNone/>
            </a:pPr>
            <a:r>
              <a:rPr lang="it-IT" sz="2400" b="1" i="1" dirty="0" smtClean="0">
                <a:solidFill>
                  <a:srgbClr val="00B050"/>
                </a:solidFill>
              </a:rPr>
              <a:t>f</a:t>
            </a:r>
            <a:r>
              <a:rPr lang="it-IT" sz="2400" b="1" i="1" dirty="0">
                <a:solidFill>
                  <a:srgbClr val="00B050"/>
                </a:solidFill>
              </a:rPr>
              <a:t>) interventi di tutela e valorizzazione del patrimonio </a:t>
            </a:r>
            <a:r>
              <a:rPr lang="it-IT" sz="2400" b="1" i="1" dirty="0" smtClean="0">
                <a:solidFill>
                  <a:srgbClr val="00B050"/>
                </a:solidFill>
              </a:rPr>
              <a:t>culturale e </a:t>
            </a:r>
            <a:r>
              <a:rPr lang="it-IT" sz="2400" b="1" i="1" dirty="0">
                <a:solidFill>
                  <a:srgbClr val="00B050"/>
                </a:solidFill>
              </a:rPr>
              <a:t>del </a:t>
            </a:r>
            <a:r>
              <a:rPr lang="it-IT" sz="2400" b="1" i="1" dirty="0" smtClean="0">
                <a:solidFill>
                  <a:srgbClr val="00B050"/>
                </a:solidFill>
              </a:rPr>
              <a:t>paesaggio;</a:t>
            </a:r>
          </a:p>
          <a:p>
            <a:pPr marL="0" indent="0" algn="just">
              <a:buNone/>
            </a:pPr>
            <a:r>
              <a:rPr lang="it-IT" sz="2400" b="1" i="1" dirty="0">
                <a:solidFill>
                  <a:srgbClr val="00B050"/>
                </a:solidFill>
              </a:rPr>
              <a:t>i) organizzazione e gestione di </a:t>
            </a:r>
            <a:r>
              <a:rPr lang="it-IT" sz="2400" b="1" i="1" dirty="0" err="1">
                <a:solidFill>
                  <a:srgbClr val="00B050"/>
                </a:solidFill>
              </a:rPr>
              <a:t>attivita'</a:t>
            </a:r>
            <a:r>
              <a:rPr lang="it-IT" sz="2400" b="1" i="1" dirty="0">
                <a:solidFill>
                  <a:srgbClr val="00B050"/>
                </a:solidFill>
              </a:rPr>
              <a:t> culturali, artistiche </a:t>
            </a:r>
            <a:r>
              <a:rPr lang="it-IT" sz="2400" b="1" i="1" dirty="0" smtClean="0">
                <a:solidFill>
                  <a:srgbClr val="00B050"/>
                </a:solidFill>
              </a:rPr>
              <a:t>o ricreative </a:t>
            </a:r>
            <a:r>
              <a:rPr lang="it-IT" sz="2400" b="1" i="1" dirty="0">
                <a:solidFill>
                  <a:srgbClr val="00B050"/>
                </a:solidFill>
              </a:rPr>
              <a:t>di interesse </a:t>
            </a:r>
            <a:r>
              <a:rPr lang="it-IT" sz="2400" b="1" i="1" dirty="0" smtClean="0">
                <a:solidFill>
                  <a:srgbClr val="00B050"/>
                </a:solidFill>
              </a:rPr>
              <a:t>sociale;</a:t>
            </a:r>
          </a:p>
          <a:p>
            <a:pPr marL="0" indent="0" algn="just">
              <a:buNone/>
            </a:pPr>
            <a:r>
              <a:rPr lang="it-IT" sz="2400" b="1" i="1" dirty="0" smtClean="0">
                <a:solidFill>
                  <a:srgbClr val="00B050"/>
                </a:solidFill>
              </a:rPr>
              <a:t>k</a:t>
            </a:r>
            <a:r>
              <a:rPr lang="it-IT" sz="2400" b="1" i="1" dirty="0">
                <a:solidFill>
                  <a:srgbClr val="00B050"/>
                </a:solidFill>
              </a:rPr>
              <a:t>) organizzazione e gestione di </a:t>
            </a:r>
            <a:r>
              <a:rPr lang="it-IT" sz="2400" b="1" i="1" dirty="0" err="1">
                <a:solidFill>
                  <a:srgbClr val="00B050"/>
                </a:solidFill>
              </a:rPr>
              <a:t>attivita'</a:t>
            </a:r>
            <a:r>
              <a:rPr lang="it-IT" sz="2400" b="1" i="1" dirty="0">
                <a:solidFill>
                  <a:srgbClr val="00B050"/>
                </a:solidFill>
              </a:rPr>
              <a:t> turistiche di </a:t>
            </a:r>
            <a:r>
              <a:rPr lang="it-IT" sz="2400" b="1" i="1" dirty="0" smtClean="0">
                <a:solidFill>
                  <a:srgbClr val="00B050"/>
                </a:solidFill>
              </a:rPr>
              <a:t>interesse sociale</a:t>
            </a:r>
            <a:r>
              <a:rPr lang="it-IT" sz="2400" b="1" i="1" dirty="0">
                <a:solidFill>
                  <a:srgbClr val="00B050"/>
                </a:solidFill>
              </a:rPr>
              <a:t>, culturale o religioso; </a:t>
            </a:r>
            <a:endParaRPr lang="it-IT" sz="2400" b="1" i="1" dirty="0" smtClean="0">
              <a:solidFill>
                <a:srgbClr val="00B050"/>
              </a:solidFill>
            </a:endParaRPr>
          </a:p>
          <a:p>
            <a:pPr marL="0" indent="0" algn="just">
              <a:buNone/>
            </a:pPr>
            <a:r>
              <a:rPr lang="it-IT" sz="2400" b="1" i="1" dirty="0">
                <a:solidFill>
                  <a:srgbClr val="00B050"/>
                </a:solidFill>
              </a:rPr>
              <a:t>p) servizi finalizzati all'inserimento </a:t>
            </a:r>
            <a:r>
              <a:rPr lang="it-IT" sz="2400" b="1" i="1" dirty="0" smtClean="0">
                <a:solidFill>
                  <a:srgbClr val="00B050"/>
                </a:solidFill>
              </a:rPr>
              <a:t>o al  </a:t>
            </a:r>
            <a:r>
              <a:rPr lang="it-IT" sz="2400" b="1" i="1" dirty="0">
                <a:solidFill>
                  <a:srgbClr val="00B050"/>
                </a:solidFill>
              </a:rPr>
              <a:t>reinserimento  </a:t>
            </a:r>
            <a:r>
              <a:rPr lang="it-IT" sz="2400" b="1" i="1" dirty="0" smtClean="0">
                <a:solidFill>
                  <a:srgbClr val="00B050"/>
                </a:solidFill>
              </a:rPr>
              <a:t>nel mercato </a:t>
            </a:r>
            <a:r>
              <a:rPr lang="it-IT" sz="2400" b="1" i="1" dirty="0">
                <a:solidFill>
                  <a:srgbClr val="00B050"/>
                </a:solidFill>
              </a:rPr>
              <a:t>del </a:t>
            </a:r>
            <a:r>
              <a:rPr lang="it-IT" sz="2400" b="1" i="1" dirty="0" smtClean="0">
                <a:solidFill>
                  <a:srgbClr val="00B050"/>
                </a:solidFill>
              </a:rPr>
              <a:t>lavoro;</a:t>
            </a:r>
          </a:p>
          <a:p>
            <a:pPr marL="0" indent="0" algn="just">
              <a:buNone/>
            </a:pPr>
            <a:r>
              <a:rPr lang="it-IT" sz="2400" b="1" i="1" dirty="0" smtClean="0">
                <a:solidFill>
                  <a:srgbClr val="00B050"/>
                </a:solidFill>
              </a:rPr>
              <a:t>q</a:t>
            </a:r>
            <a:r>
              <a:rPr lang="it-IT" sz="2400" b="1" i="1" dirty="0">
                <a:solidFill>
                  <a:srgbClr val="00B050"/>
                </a:solidFill>
              </a:rPr>
              <a:t>) alloggio </a:t>
            </a:r>
            <a:r>
              <a:rPr lang="it-IT" sz="2400" b="1" i="1" dirty="0" smtClean="0">
                <a:solidFill>
                  <a:srgbClr val="00B050"/>
                </a:solidFill>
              </a:rPr>
              <a:t>sociale;</a:t>
            </a:r>
          </a:p>
          <a:p>
            <a:pPr marL="0" indent="0" algn="just">
              <a:buNone/>
            </a:pPr>
            <a:r>
              <a:rPr lang="it-IT" sz="2400" b="1" i="1" dirty="0">
                <a:solidFill>
                  <a:srgbClr val="00B050"/>
                </a:solidFill>
              </a:rPr>
              <a:t>r) accoglienza umanitaria ed integrazione sociale dei migranti; </a:t>
            </a:r>
            <a:endParaRPr lang="it-IT" sz="2400" b="1" i="1" dirty="0" smtClean="0">
              <a:solidFill>
                <a:srgbClr val="00B050"/>
              </a:solidFill>
            </a:endParaRPr>
          </a:p>
          <a:p>
            <a:pPr marL="0" indent="0" algn="just">
              <a:buNone/>
            </a:pPr>
            <a:r>
              <a:rPr lang="it-IT" sz="2400" b="1" i="1" dirty="0">
                <a:solidFill>
                  <a:srgbClr val="00B050"/>
                </a:solidFill>
              </a:rPr>
              <a:t>s) agricoltura </a:t>
            </a:r>
            <a:r>
              <a:rPr lang="it-IT" sz="2400" b="1" i="1" dirty="0" smtClean="0">
                <a:solidFill>
                  <a:srgbClr val="00B050"/>
                </a:solidFill>
              </a:rPr>
              <a:t>sociale;</a:t>
            </a:r>
          </a:p>
          <a:p>
            <a:pPr marL="0" indent="0" algn="just">
              <a:buNone/>
            </a:pPr>
            <a:r>
              <a:rPr lang="it-IT" sz="2400" b="1" i="1" dirty="0">
                <a:solidFill>
                  <a:srgbClr val="00B050"/>
                </a:solidFill>
              </a:rPr>
              <a:t>t)   organizzazione </a:t>
            </a:r>
            <a:r>
              <a:rPr lang="it-IT" sz="2400" b="1" i="1" dirty="0" smtClean="0">
                <a:solidFill>
                  <a:srgbClr val="00B050"/>
                </a:solidFill>
              </a:rPr>
              <a:t>e  </a:t>
            </a:r>
            <a:r>
              <a:rPr lang="it-IT" sz="2400" b="1" i="1" dirty="0">
                <a:solidFill>
                  <a:srgbClr val="00B050"/>
                </a:solidFill>
              </a:rPr>
              <a:t>gestione </a:t>
            </a:r>
            <a:r>
              <a:rPr lang="it-IT" sz="2400" b="1" i="1" dirty="0" smtClean="0">
                <a:solidFill>
                  <a:srgbClr val="00B050"/>
                </a:solidFill>
              </a:rPr>
              <a:t>di  </a:t>
            </a:r>
            <a:r>
              <a:rPr lang="it-IT" sz="2400" b="1" i="1" dirty="0" err="1" smtClean="0">
                <a:solidFill>
                  <a:srgbClr val="00B050"/>
                </a:solidFill>
              </a:rPr>
              <a:t>attivita</a:t>
            </a:r>
            <a:r>
              <a:rPr lang="it-IT" sz="2400" b="1" i="1" dirty="0" err="1">
                <a:solidFill>
                  <a:srgbClr val="00B050"/>
                </a:solidFill>
              </a:rPr>
              <a:t>'</a:t>
            </a:r>
            <a:r>
              <a:rPr lang="it-IT" sz="2400" b="1" i="1" dirty="0">
                <a:solidFill>
                  <a:srgbClr val="00B050"/>
                </a:solidFill>
              </a:rPr>
              <a:t>  </a:t>
            </a:r>
            <a:r>
              <a:rPr lang="it-IT" sz="2400" b="1" i="1" dirty="0" smtClean="0">
                <a:solidFill>
                  <a:srgbClr val="00B050"/>
                </a:solidFill>
              </a:rPr>
              <a:t>sportive dilettantistiche</a:t>
            </a:r>
            <a:r>
              <a:rPr lang="it-IT" sz="2400" b="1" i="1" dirty="0">
                <a:solidFill>
                  <a:srgbClr val="00B050"/>
                </a:solidFill>
              </a:rPr>
              <a:t>; </a:t>
            </a:r>
          </a:p>
          <a:p>
            <a:pPr marL="0" indent="0" algn="just">
              <a:buNone/>
            </a:pPr>
            <a:r>
              <a:rPr lang="it-IT" sz="2400" b="1" i="1" dirty="0" smtClean="0">
                <a:solidFill>
                  <a:srgbClr val="00B050"/>
                </a:solidFill>
              </a:rPr>
              <a:t>u</a:t>
            </a:r>
            <a:r>
              <a:rPr lang="it-IT" sz="2400" b="1" i="1" dirty="0">
                <a:solidFill>
                  <a:srgbClr val="00B050"/>
                </a:solidFill>
              </a:rPr>
              <a:t>)  beneficenza,  sostegno  a  </a:t>
            </a:r>
            <a:r>
              <a:rPr lang="it-IT" sz="2400" b="1" i="1" dirty="0" smtClean="0">
                <a:solidFill>
                  <a:srgbClr val="00B050"/>
                </a:solidFill>
              </a:rPr>
              <a:t>distanza (…);</a:t>
            </a:r>
          </a:p>
          <a:p>
            <a:pPr marL="0" indent="0" algn="just">
              <a:buNone/>
            </a:pPr>
            <a:r>
              <a:rPr lang="it-IT" sz="2400" b="1" i="1" dirty="0">
                <a:solidFill>
                  <a:srgbClr val="00B050"/>
                </a:solidFill>
              </a:rPr>
              <a:t>z) riqualificazione di  beni  pubblici  inutilizzati  o  di  </a:t>
            </a:r>
            <a:r>
              <a:rPr lang="it-IT" sz="2400" b="1" i="1" dirty="0" smtClean="0">
                <a:solidFill>
                  <a:srgbClr val="00B050"/>
                </a:solidFill>
              </a:rPr>
              <a:t>beni confiscati </a:t>
            </a:r>
            <a:r>
              <a:rPr lang="it-IT" sz="2400" b="1" i="1" dirty="0">
                <a:solidFill>
                  <a:srgbClr val="00B050"/>
                </a:solidFill>
              </a:rPr>
              <a:t>alla </a:t>
            </a:r>
            <a:r>
              <a:rPr lang="it-IT" sz="2400" b="1" i="1" dirty="0" err="1">
                <a:solidFill>
                  <a:srgbClr val="00B050"/>
                </a:solidFill>
              </a:rPr>
              <a:t>criminalita'</a:t>
            </a:r>
            <a:r>
              <a:rPr lang="it-IT" sz="2400" b="1" i="1" dirty="0">
                <a:solidFill>
                  <a:srgbClr val="00B050"/>
                </a:solidFill>
              </a:rPr>
              <a:t> </a:t>
            </a:r>
            <a:r>
              <a:rPr lang="it-IT" sz="2400" b="1" i="1" dirty="0" smtClean="0">
                <a:solidFill>
                  <a:srgbClr val="00B050"/>
                </a:solidFill>
              </a:rPr>
              <a:t>organizzata</a:t>
            </a:r>
            <a:r>
              <a:rPr lang="it-IT" sz="2400" b="1" dirty="0" smtClean="0">
                <a:solidFill>
                  <a:srgbClr val="0070C0"/>
                </a:solidFill>
              </a:rPr>
              <a:t>».</a:t>
            </a:r>
          </a:p>
          <a:p>
            <a:pPr marL="0" indent="0" algn="just">
              <a:buNone/>
            </a:pPr>
            <a:endParaRPr lang="it-IT" sz="2400" b="1" dirty="0">
              <a:solidFill>
                <a:srgbClr val="0070C0"/>
              </a:solidFill>
            </a:endParaRP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Le attività di interesse generale</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9</a:t>
            </a:fld>
            <a:endParaRPr lang="it-IT"/>
          </a:p>
        </p:txBody>
      </p:sp>
    </p:spTree>
    <p:extLst>
      <p:ext uri="{BB962C8B-B14F-4D97-AF65-F5344CB8AC3E}">
        <p14:creationId xmlns:p14="http://schemas.microsoft.com/office/powerpoint/2010/main" val="2482739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TotalTime>
  <Words>3117</Words>
  <Application>Microsoft Office PowerPoint</Application>
  <PresentationFormat>Presentazione su schermo (4:3)</PresentationFormat>
  <Paragraphs>279</Paragraphs>
  <Slides>30</Slides>
  <Notes>0</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Tema di Office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PMB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PMB 03</dc:creator>
  <cp:lastModifiedBy>Ettore</cp:lastModifiedBy>
  <cp:revision>111</cp:revision>
  <dcterms:created xsi:type="dcterms:W3CDTF">2016-05-20T09:23:58Z</dcterms:created>
  <dcterms:modified xsi:type="dcterms:W3CDTF">2019-10-08T13:56:05Z</dcterms:modified>
</cp:coreProperties>
</file>