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6" r:id="rId2"/>
    <p:sldId id="298" r:id="rId3"/>
    <p:sldId id="297" r:id="rId4"/>
    <p:sldId id="295" r:id="rId5"/>
    <p:sldId id="291" r:id="rId6"/>
    <p:sldId id="294" r:id="rId7"/>
    <p:sldId id="292" r:id="rId8"/>
    <p:sldId id="289" r:id="rId9"/>
    <p:sldId id="300" r:id="rId10"/>
    <p:sldId id="260" r:id="rId11"/>
    <p:sldId id="261" r:id="rId12"/>
    <p:sldId id="262" r:id="rId13"/>
    <p:sldId id="267" r:id="rId14"/>
    <p:sldId id="299" r:id="rId15"/>
    <p:sldId id="276" r:id="rId16"/>
    <p:sldId id="268" r:id="rId17"/>
    <p:sldId id="301" r:id="rId18"/>
    <p:sldId id="302" r:id="rId19"/>
    <p:sldId id="303" r:id="rId20"/>
    <p:sldId id="304" r:id="rId21"/>
    <p:sldId id="305" r:id="rId22"/>
  </p:sldIdLst>
  <p:sldSz cx="9144000" cy="6858000" type="screen4x3"/>
  <p:notesSz cx="6805613" cy="99441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9D27"/>
    <a:srgbClr val="2DB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snapToObjects="1">
      <p:cViewPr>
        <p:scale>
          <a:sx n="90" d="100"/>
          <a:sy n="90" d="100"/>
        </p:scale>
        <p:origin x="-1920"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06375"/>
            <a:ext cx="2057400" cy="4387851"/>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06375"/>
            <a:ext cx="6019800" cy="4387851"/>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1"/>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49"/>
            <a:ext cx="3008313" cy="1162051"/>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9"/>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5D755C79-8DCC-3D45-960E-6A5E187E0A53}" type="datetimeFigureOut">
              <a:rPr lang="it-IT" smtClean="0"/>
              <a:pPr/>
              <a:t>20/10/2019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ECFDDA-B4B3-9D42-8DAB-CCA18A4F5A0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55C79-8DCC-3D45-960E-6A5E187E0A53}" type="datetimeFigureOut">
              <a:rPr lang="it-IT" smtClean="0"/>
              <a:pPr/>
              <a:t>20/10/2019</a:t>
            </a:fld>
            <a:endParaRPr lang="it-IT"/>
          </a:p>
        </p:txBody>
      </p:sp>
      <p:sp>
        <p:nvSpPr>
          <p:cNvPr id="5" name="Segnaposto piè di pagin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CFDDA-B4B3-9D42-8DAB-CCA18A4F5A0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457200" y="1268760"/>
            <a:ext cx="8229600" cy="4857405"/>
          </a:xfrm>
        </p:spPr>
        <p:txBody>
          <a:bodyPr>
            <a:normAutofit fontScale="92500" lnSpcReduction="20000"/>
          </a:bodyPr>
          <a:lstStyle/>
          <a:p>
            <a:pPr algn="ctr">
              <a:buNone/>
            </a:pPr>
            <a:endParaRPr lang="it-IT" sz="2800" b="1" dirty="0" smtClean="0">
              <a:solidFill>
                <a:srgbClr val="0070C0"/>
              </a:solidFill>
            </a:endParaRPr>
          </a:p>
          <a:p>
            <a:pPr algn="ctr">
              <a:buNone/>
            </a:pPr>
            <a:r>
              <a:rPr lang="it-IT" b="1" dirty="0" smtClean="0">
                <a:solidFill>
                  <a:srgbClr val="0070C0"/>
                </a:solidFill>
              </a:rPr>
              <a:t>Le </a:t>
            </a:r>
            <a:r>
              <a:rPr lang="it-IT" b="1" dirty="0">
                <a:solidFill>
                  <a:srgbClr val="0070C0"/>
                </a:solidFill>
              </a:rPr>
              <a:t>forme di collaborazione </a:t>
            </a:r>
            <a:endParaRPr lang="it-IT" b="1" dirty="0" smtClean="0">
              <a:solidFill>
                <a:srgbClr val="0070C0"/>
              </a:solidFill>
            </a:endParaRPr>
          </a:p>
          <a:p>
            <a:pPr algn="ctr">
              <a:buNone/>
            </a:pPr>
            <a:r>
              <a:rPr lang="it-IT" b="1" dirty="0" smtClean="0">
                <a:solidFill>
                  <a:srgbClr val="0070C0"/>
                </a:solidFill>
              </a:rPr>
              <a:t>fra </a:t>
            </a:r>
            <a:r>
              <a:rPr lang="it-IT" b="1" dirty="0">
                <a:solidFill>
                  <a:srgbClr val="0070C0"/>
                </a:solidFill>
              </a:rPr>
              <a:t>enti pubblici ed ETS </a:t>
            </a:r>
            <a:r>
              <a:rPr lang="it-IT" b="1" dirty="0" smtClean="0">
                <a:solidFill>
                  <a:srgbClr val="0070C0"/>
                </a:solidFill>
              </a:rPr>
              <a:t>nel </a:t>
            </a:r>
            <a:r>
              <a:rPr lang="it-IT" b="1" dirty="0">
                <a:solidFill>
                  <a:srgbClr val="0070C0"/>
                </a:solidFill>
              </a:rPr>
              <a:t>Codice del Terzo Settore. </a:t>
            </a:r>
          </a:p>
          <a:p>
            <a:pPr algn="ctr">
              <a:buNone/>
            </a:pPr>
            <a:endParaRPr lang="it-IT" sz="2800" b="1" dirty="0" smtClean="0">
              <a:solidFill>
                <a:srgbClr val="0070C0"/>
              </a:solidFill>
            </a:endParaRPr>
          </a:p>
          <a:p>
            <a:pPr algn="ctr">
              <a:buNone/>
            </a:pPr>
            <a:r>
              <a:rPr lang="it-IT" sz="2800" b="1" dirty="0" smtClean="0">
                <a:solidFill>
                  <a:srgbClr val="0070C0"/>
                </a:solidFill>
              </a:rPr>
              <a:t>La </a:t>
            </a:r>
            <a:r>
              <a:rPr lang="it-IT" sz="2800" b="1" i="1" dirty="0" smtClean="0">
                <a:solidFill>
                  <a:srgbClr val="0070C0"/>
                </a:solidFill>
              </a:rPr>
              <a:t>co-progettazione </a:t>
            </a:r>
          </a:p>
          <a:p>
            <a:pPr algn="ctr">
              <a:buNone/>
            </a:pPr>
            <a:r>
              <a:rPr lang="it-IT" sz="2800" b="1" i="1" dirty="0" smtClean="0">
                <a:solidFill>
                  <a:srgbClr val="0070C0"/>
                </a:solidFill>
              </a:rPr>
              <a:t>e la valorizzazione dei beni pubblici</a:t>
            </a:r>
            <a:endParaRPr lang="it-IT" sz="2800" b="1" i="1" dirty="0">
              <a:solidFill>
                <a:srgbClr val="0070C0"/>
              </a:solidFill>
            </a:endParaRPr>
          </a:p>
          <a:p>
            <a:pPr algn="ctr">
              <a:buNone/>
            </a:pPr>
            <a:endParaRPr lang="it-IT" sz="2800" i="1" dirty="0" smtClean="0">
              <a:solidFill>
                <a:srgbClr val="0070C0"/>
              </a:solidFill>
            </a:endParaRPr>
          </a:p>
          <a:p>
            <a:pPr algn="ctr">
              <a:buNone/>
            </a:pPr>
            <a:endParaRPr lang="it-IT" sz="2800" i="1" dirty="0">
              <a:solidFill>
                <a:srgbClr val="0070C0"/>
              </a:solidFill>
            </a:endParaRPr>
          </a:p>
          <a:p>
            <a:pPr algn="ctr">
              <a:buNone/>
            </a:pPr>
            <a:r>
              <a:rPr lang="it-IT" sz="2400" b="1" dirty="0" smtClean="0">
                <a:solidFill>
                  <a:srgbClr val="FF0000"/>
                </a:solidFill>
              </a:rPr>
              <a:t>Milano, 21 ottobre 2019</a:t>
            </a:r>
          </a:p>
          <a:p>
            <a:pPr algn="ctr">
              <a:buNone/>
            </a:pPr>
            <a:endParaRPr lang="it-IT" sz="2800" b="1" dirty="0" smtClean="0">
              <a:solidFill>
                <a:srgbClr val="00B050"/>
              </a:solidFill>
            </a:endParaRPr>
          </a:p>
          <a:p>
            <a:pPr algn="ctr">
              <a:buNone/>
            </a:pPr>
            <a:r>
              <a:rPr lang="it-IT" sz="2600" b="1" dirty="0" smtClean="0">
                <a:solidFill>
                  <a:srgbClr val="00B050"/>
                </a:solidFill>
              </a:rPr>
              <a:t>Luciano Gallo - Ettore </a:t>
            </a:r>
            <a:r>
              <a:rPr lang="it-IT" sz="2600" i="1" dirty="0" smtClean="0">
                <a:solidFill>
                  <a:srgbClr val="0070C0"/>
                </a:solidFill>
              </a:rPr>
              <a:t> </a:t>
            </a:r>
            <a:r>
              <a:rPr lang="it-IT" sz="2600" b="1" dirty="0" smtClean="0">
                <a:solidFill>
                  <a:srgbClr val="00B050"/>
                </a:solidFill>
              </a:rPr>
              <a:t>Uccellini</a:t>
            </a:r>
            <a:endParaRPr lang="it-IT" sz="2600" b="1" dirty="0">
              <a:solidFill>
                <a:srgbClr val="00B050"/>
              </a:solidFill>
            </a:endParaRPr>
          </a:p>
          <a:p>
            <a:pPr algn="ctr">
              <a:buNone/>
            </a:pPr>
            <a:endParaRPr lang="it-IT" sz="2800" i="1" dirty="0">
              <a:solidFill>
                <a:srgbClr val="0070C0"/>
              </a:solidFill>
            </a:endParaRPr>
          </a:p>
        </p:txBody>
      </p:sp>
      <p:sp>
        <p:nvSpPr>
          <p:cNvPr id="4" name="Segnaposto numero diapositiva 3"/>
          <p:cNvSpPr>
            <a:spLocks noGrp="1"/>
          </p:cNvSpPr>
          <p:nvPr>
            <p:ph type="sldNum" sz="quarter" idx="12"/>
          </p:nvPr>
        </p:nvSpPr>
        <p:spPr/>
        <p:txBody>
          <a:bodyPr/>
          <a:lstStyle/>
          <a:p>
            <a:fld id="{BFECFDDA-B4B3-9D42-8DAB-CCA18A4F5A0C}" type="slidenum">
              <a:rPr lang="it-IT" smtClean="0"/>
              <a:pPr/>
              <a:t>1</a:t>
            </a:fld>
            <a:endParaRPr lang="it-IT"/>
          </a:p>
        </p:txBody>
      </p:sp>
    </p:spTree>
    <p:extLst>
      <p:ext uri="{BB962C8B-B14F-4D97-AF65-F5344CB8AC3E}">
        <p14:creationId xmlns:p14="http://schemas.microsoft.com/office/powerpoint/2010/main" val="2311333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Delibera ANAC n</a:t>
            </a:r>
            <a:r>
              <a:rPr lang="it-IT" sz="3200" b="1" dirty="0">
                <a:solidFill>
                  <a:srgbClr val="FF0000"/>
                </a:solidFill>
              </a:rPr>
              <a:t>. 32 del 20 gennaio 2016 </a:t>
            </a:r>
            <a:endParaRPr lang="it-IT" sz="3200" dirty="0">
              <a:solidFill>
                <a:srgbClr val="FF0000"/>
              </a:solidFill>
            </a:endParaRPr>
          </a:p>
        </p:txBody>
      </p:sp>
      <p:sp>
        <p:nvSpPr>
          <p:cNvPr id="3" name="Segnaposto contenuto 2"/>
          <p:cNvSpPr>
            <a:spLocks noGrp="1"/>
          </p:cNvSpPr>
          <p:nvPr>
            <p:ph idx="1"/>
          </p:nvPr>
        </p:nvSpPr>
        <p:spPr>
          <a:xfrm>
            <a:off x="179512" y="1268761"/>
            <a:ext cx="8784976" cy="4857404"/>
          </a:xfrm>
        </p:spPr>
        <p:txBody>
          <a:bodyPr>
            <a:noAutofit/>
          </a:bodyPr>
          <a:lstStyle/>
          <a:p>
            <a:pPr marL="0" indent="0" algn="just">
              <a:buNone/>
            </a:pPr>
            <a:r>
              <a:rPr lang="it-IT" sz="2000" b="1" dirty="0"/>
              <a:t>«</a:t>
            </a:r>
            <a:r>
              <a:rPr lang="it-IT" sz="2000" b="1" i="1" dirty="0">
                <a:solidFill>
                  <a:srgbClr val="279D27"/>
                </a:solidFill>
              </a:rPr>
              <a:t>Linee guida per l’affidamento di servizi a enti del terzo settore e alle cooperative sociali</a:t>
            </a:r>
            <a:r>
              <a:rPr lang="it-IT" sz="2000" b="1" dirty="0"/>
              <a:t>» </a:t>
            </a:r>
            <a:endParaRPr lang="it-IT" sz="2000" i="1" dirty="0" smtClean="0">
              <a:solidFill>
                <a:srgbClr val="0070C0"/>
              </a:solidFill>
            </a:endParaRPr>
          </a:p>
          <a:p>
            <a:pPr algn="just">
              <a:buFont typeface="Wingdings" pitchFamily="2" charset="2"/>
              <a:buChar char="q"/>
            </a:pPr>
            <a:r>
              <a:rPr lang="it-IT" sz="2000" dirty="0" smtClean="0">
                <a:solidFill>
                  <a:srgbClr val="0070C0"/>
                </a:solidFill>
              </a:rPr>
              <a:t>La </a:t>
            </a:r>
            <a:r>
              <a:rPr lang="it-IT" sz="2000" dirty="0">
                <a:solidFill>
                  <a:srgbClr val="0070C0"/>
                </a:solidFill>
              </a:rPr>
              <a:t>co-progettazione si sostanzia in un accordo procedimentale di collaborazione che ha per oggetto la definizione di progetti innovativi e sperimentali di servizi, interventi e attività complesse da realizzare in termini di partenariato tra amministrazioni e privato sociale e che trova il proprio fondamento nei principi di sussidiarietà, trasparenza, partecipazione e sostegno dell’impegno privato nella funzione sociale. </a:t>
            </a:r>
            <a:endParaRPr lang="it-IT" sz="2000" dirty="0" smtClean="0">
              <a:solidFill>
                <a:srgbClr val="0070C0"/>
              </a:solidFill>
            </a:endParaRPr>
          </a:p>
          <a:p>
            <a:pPr algn="just">
              <a:buFont typeface="Wingdings" pitchFamily="2" charset="2"/>
              <a:buChar char="q"/>
            </a:pPr>
            <a:r>
              <a:rPr lang="it-IT" sz="2000" dirty="0" smtClean="0">
                <a:solidFill>
                  <a:srgbClr val="0070C0"/>
                </a:solidFill>
              </a:rPr>
              <a:t>Conseguentemente</a:t>
            </a:r>
            <a:r>
              <a:rPr lang="it-IT" sz="2000" dirty="0">
                <a:solidFill>
                  <a:srgbClr val="0070C0"/>
                </a:solidFill>
              </a:rPr>
              <a:t>, tale strumento può essere utilizzato per promuovere la realizzazione degli interventi previsti nei piani di zona attraverso la concertazione, con i soggetti del terzo settore, di forme e modalità di: </a:t>
            </a:r>
            <a:endParaRPr lang="it-IT" sz="2000" dirty="0" smtClean="0">
              <a:solidFill>
                <a:srgbClr val="0070C0"/>
              </a:solidFill>
            </a:endParaRPr>
          </a:p>
          <a:p>
            <a:pPr algn="just">
              <a:buFont typeface="Wingdings" pitchFamily="2" charset="2"/>
              <a:buChar char="v"/>
            </a:pPr>
            <a:r>
              <a:rPr lang="it-IT" sz="2000" dirty="0" smtClean="0">
                <a:solidFill>
                  <a:srgbClr val="0070C0"/>
                </a:solidFill>
              </a:rPr>
              <a:t>inclusione </a:t>
            </a:r>
            <a:r>
              <a:rPr lang="it-IT" sz="2000" dirty="0">
                <a:solidFill>
                  <a:srgbClr val="0070C0"/>
                </a:solidFill>
              </a:rPr>
              <a:t>degli stessi nella rete integrata dei servizi sociali; </a:t>
            </a:r>
            <a:endParaRPr lang="it-IT" sz="2000" dirty="0" smtClean="0">
              <a:solidFill>
                <a:srgbClr val="0070C0"/>
              </a:solidFill>
            </a:endParaRPr>
          </a:p>
          <a:p>
            <a:pPr algn="just">
              <a:buFont typeface="Wingdings" pitchFamily="2" charset="2"/>
              <a:buChar char="v"/>
            </a:pPr>
            <a:r>
              <a:rPr lang="it-IT" sz="2000" dirty="0" smtClean="0">
                <a:solidFill>
                  <a:srgbClr val="0070C0"/>
                </a:solidFill>
              </a:rPr>
              <a:t>collaborazione </a:t>
            </a:r>
            <a:r>
              <a:rPr lang="it-IT" sz="2000" dirty="0">
                <a:solidFill>
                  <a:srgbClr val="0070C0"/>
                </a:solidFill>
              </a:rPr>
              <a:t>fra P.A. e soggetti del terzo settore; </a:t>
            </a:r>
            <a:endParaRPr lang="it-IT" sz="2000" dirty="0" smtClean="0">
              <a:solidFill>
                <a:srgbClr val="0070C0"/>
              </a:solidFill>
            </a:endParaRPr>
          </a:p>
          <a:p>
            <a:pPr algn="just">
              <a:buFont typeface="Wingdings" pitchFamily="2" charset="2"/>
              <a:buChar char="v"/>
            </a:pPr>
            <a:r>
              <a:rPr lang="it-IT" sz="2000" dirty="0" smtClean="0">
                <a:solidFill>
                  <a:srgbClr val="0070C0"/>
                </a:solidFill>
              </a:rPr>
              <a:t>messa </a:t>
            </a:r>
            <a:r>
              <a:rPr lang="it-IT" sz="2000" dirty="0">
                <a:solidFill>
                  <a:srgbClr val="0070C0"/>
                </a:solidFill>
              </a:rPr>
              <a:t>in comune di risorse per l’attuazione di progetti e obiettivi condivisi</a:t>
            </a:r>
          </a:p>
        </p:txBody>
      </p:sp>
    </p:spTree>
    <p:extLst>
      <p:ext uri="{BB962C8B-B14F-4D97-AF65-F5344CB8AC3E}">
        <p14:creationId xmlns:p14="http://schemas.microsoft.com/office/powerpoint/2010/main" val="1281912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9"/>
            <a:ext cx="8435280" cy="1143000"/>
          </a:xfrm>
        </p:spPr>
        <p:txBody>
          <a:bodyPr>
            <a:normAutofit/>
          </a:bodyPr>
          <a:lstStyle/>
          <a:p>
            <a:r>
              <a:rPr lang="it-IT" sz="3200" b="1" dirty="0" smtClean="0">
                <a:solidFill>
                  <a:srgbClr val="FF0000"/>
                </a:solidFill>
              </a:rPr>
              <a:t>Il ruolo della P.A. nella co-progettazione</a:t>
            </a:r>
            <a:endParaRPr lang="it-IT" sz="3200" b="1" dirty="0">
              <a:solidFill>
                <a:srgbClr val="FF0000"/>
              </a:solidFill>
            </a:endParaRPr>
          </a:p>
        </p:txBody>
      </p:sp>
      <p:sp>
        <p:nvSpPr>
          <p:cNvPr id="3" name="Segnaposto contenuto 2"/>
          <p:cNvSpPr>
            <a:spLocks noGrp="1"/>
          </p:cNvSpPr>
          <p:nvPr>
            <p:ph idx="1"/>
          </p:nvPr>
        </p:nvSpPr>
        <p:spPr>
          <a:xfrm>
            <a:off x="179512" y="1417639"/>
            <a:ext cx="8856984" cy="4708525"/>
          </a:xfrm>
        </p:spPr>
        <p:txBody>
          <a:bodyPr>
            <a:normAutofit/>
          </a:bodyPr>
          <a:lstStyle/>
          <a:p>
            <a:pPr algn="just">
              <a:buFont typeface="Wingdings" pitchFamily="2" charset="2"/>
              <a:buChar char="q"/>
            </a:pPr>
            <a:r>
              <a:rPr lang="it-IT" sz="2500" dirty="0" smtClean="0">
                <a:solidFill>
                  <a:srgbClr val="0070C0"/>
                </a:solidFill>
              </a:rPr>
              <a:t>La P.A., </a:t>
            </a:r>
            <a:r>
              <a:rPr lang="it-IT" sz="2500" dirty="0">
                <a:solidFill>
                  <a:srgbClr val="0070C0"/>
                </a:solidFill>
              </a:rPr>
              <a:t>nel favorire la massima partecipazione dei soggetti privati alle procedure di </a:t>
            </a:r>
            <a:r>
              <a:rPr lang="it-IT" sz="2500" dirty="0" smtClean="0">
                <a:solidFill>
                  <a:srgbClr val="0070C0"/>
                </a:solidFill>
              </a:rPr>
              <a:t>co-progettazione</a:t>
            </a:r>
          </a:p>
          <a:p>
            <a:pPr algn="just">
              <a:buFont typeface="Wingdings" pitchFamily="2" charset="2"/>
              <a:buChar char="ü"/>
            </a:pPr>
            <a:r>
              <a:rPr lang="it-IT" sz="2500" dirty="0" smtClean="0">
                <a:solidFill>
                  <a:srgbClr val="0070C0"/>
                </a:solidFill>
              </a:rPr>
              <a:t>deve </a:t>
            </a:r>
            <a:r>
              <a:rPr lang="it-IT" sz="2500" dirty="0">
                <a:solidFill>
                  <a:srgbClr val="0070C0"/>
                </a:solidFill>
              </a:rPr>
              <a:t>mantenere in capo a </a:t>
            </a:r>
            <a:r>
              <a:rPr lang="it-IT" sz="2500" dirty="0" smtClean="0">
                <a:solidFill>
                  <a:srgbClr val="0070C0"/>
                </a:solidFill>
              </a:rPr>
              <a:t>sé stessa </a:t>
            </a:r>
            <a:r>
              <a:rPr lang="it-IT" sz="2500" dirty="0">
                <a:solidFill>
                  <a:srgbClr val="0070C0"/>
                </a:solidFill>
              </a:rPr>
              <a:t>la titolarità delle </a:t>
            </a:r>
            <a:r>
              <a:rPr lang="it-IT" sz="2500" dirty="0" smtClean="0">
                <a:solidFill>
                  <a:srgbClr val="0070C0"/>
                </a:solidFill>
              </a:rPr>
              <a:t>scelte</a:t>
            </a:r>
          </a:p>
          <a:p>
            <a:pPr algn="just">
              <a:buFont typeface="Wingdings" pitchFamily="2" charset="2"/>
              <a:buChar char="ü"/>
            </a:pPr>
            <a:r>
              <a:rPr lang="it-IT" sz="2500" dirty="0" smtClean="0">
                <a:solidFill>
                  <a:srgbClr val="0070C0"/>
                </a:solidFill>
              </a:rPr>
              <a:t>deve </a:t>
            </a:r>
            <a:r>
              <a:rPr lang="it-IT" sz="2500" dirty="0">
                <a:solidFill>
                  <a:srgbClr val="0070C0"/>
                </a:solidFill>
              </a:rPr>
              <a:t>predeterminare gli obiettivi generali e specifici degli </a:t>
            </a:r>
            <a:r>
              <a:rPr lang="it-IT" sz="2500" dirty="0" smtClean="0">
                <a:solidFill>
                  <a:srgbClr val="0070C0"/>
                </a:solidFill>
              </a:rPr>
              <a:t>interventi</a:t>
            </a:r>
          </a:p>
          <a:p>
            <a:pPr algn="just">
              <a:buFont typeface="Wingdings" pitchFamily="2" charset="2"/>
              <a:buChar char="ü"/>
            </a:pPr>
            <a:r>
              <a:rPr lang="it-IT" sz="2500" dirty="0" smtClean="0">
                <a:solidFill>
                  <a:srgbClr val="0070C0"/>
                </a:solidFill>
              </a:rPr>
              <a:t>definire </a:t>
            </a:r>
            <a:r>
              <a:rPr lang="it-IT" sz="2500" dirty="0">
                <a:solidFill>
                  <a:srgbClr val="0070C0"/>
                </a:solidFill>
              </a:rPr>
              <a:t>le aree di </a:t>
            </a:r>
            <a:r>
              <a:rPr lang="it-IT" sz="2500" dirty="0" smtClean="0">
                <a:solidFill>
                  <a:srgbClr val="0070C0"/>
                </a:solidFill>
              </a:rPr>
              <a:t>intervento</a:t>
            </a:r>
          </a:p>
          <a:p>
            <a:pPr algn="just">
              <a:buFont typeface="Wingdings" pitchFamily="2" charset="2"/>
              <a:buChar char="ü"/>
            </a:pPr>
            <a:r>
              <a:rPr lang="it-IT" sz="2500" dirty="0" smtClean="0">
                <a:solidFill>
                  <a:srgbClr val="0070C0"/>
                </a:solidFill>
              </a:rPr>
              <a:t>stabilire </a:t>
            </a:r>
            <a:r>
              <a:rPr lang="it-IT" sz="2500" dirty="0">
                <a:solidFill>
                  <a:srgbClr val="0070C0"/>
                </a:solidFill>
              </a:rPr>
              <a:t>la durata del progetto e individuarne le caratteristiche essenziali, redigendo un progetto di massima che serve anche a orientare i concorrenti nella predisposizione della proposta progettuale</a:t>
            </a:r>
          </a:p>
        </p:txBody>
      </p:sp>
    </p:spTree>
    <p:extLst>
      <p:ext uri="{BB962C8B-B14F-4D97-AF65-F5344CB8AC3E}">
        <p14:creationId xmlns:p14="http://schemas.microsoft.com/office/powerpoint/2010/main" val="4234300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268760"/>
            <a:ext cx="8830757" cy="5323729"/>
          </a:xfrm>
        </p:spPr>
        <p:txBody>
          <a:bodyPr>
            <a:noAutofit/>
          </a:bodyPr>
          <a:lstStyle/>
          <a:p>
            <a:pPr marL="514350" indent="-514350" algn="just">
              <a:buAutoNum type="alphaLcParenR"/>
            </a:pPr>
            <a:r>
              <a:rPr lang="it-IT" sz="2100" dirty="0" smtClean="0">
                <a:solidFill>
                  <a:srgbClr val="0070C0"/>
                </a:solidFill>
              </a:rPr>
              <a:t>pubblicazione </a:t>
            </a:r>
            <a:r>
              <a:rPr lang="it-IT" sz="2100" dirty="0">
                <a:solidFill>
                  <a:srgbClr val="0070C0"/>
                </a:solidFill>
              </a:rPr>
              <a:t>di un avviso di interesse con cui si rende nota la volontà di procedere alla coprogettazione. Nell’avviso sono indicati un progetto di massima, nonché i criteri e le modalità che saranno utilizzati per l’individuazione del progetto o dei progetti definitivi; </a:t>
            </a:r>
            <a:endParaRPr lang="it-IT" sz="2100" dirty="0" smtClean="0">
              <a:solidFill>
                <a:srgbClr val="0070C0"/>
              </a:solidFill>
            </a:endParaRPr>
          </a:p>
          <a:p>
            <a:pPr marL="514350" indent="-514350" algn="just">
              <a:buAutoNum type="alphaLcParenR"/>
            </a:pPr>
            <a:r>
              <a:rPr lang="it-IT" sz="2100" dirty="0" smtClean="0">
                <a:solidFill>
                  <a:srgbClr val="0070C0"/>
                </a:solidFill>
              </a:rPr>
              <a:t>individuazione </a:t>
            </a:r>
            <a:r>
              <a:rPr lang="it-IT" sz="2100" dirty="0">
                <a:solidFill>
                  <a:srgbClr val="0070C0"/>
                </a:solidFill>
              </a:rPr>
              <a:t>del soggetto o dei soggetti partner dell’ente mediante una selezione volta a valutare i seguenti aspetti: </a:t>
            </a:r>
            <a:endParaRPr lang="it-IT" sz="2100" dirty="0" smtClean="0">
              <a:solidFill>
                <a:srgbClr val="0070C0"/>
              </a:solidFill>
            </a:endParaRPr>
          </a:p>
          <a:p>
            <a:pPr marL="808038" indent="-180975" algn="just">
              <a:buFontTx/>
              <a:buChar char="-"/>
              <a:tabLst>
                <a:tab pos="627063" algn="l"/>
                <a:tab pos="808038" algn="l"/>
              </a:tabLst>
            </a:pPr>
            <a:r>
              <a:rPr lang="it-IT" sz="2100" dirty="0" smtClean="0">
                <a:solidFill>
                  <a:srgbClr val="0070C0"/>
                </a:solidFill>
              </a:rPr>
              <a:t>possesso </a:t>
            </a:r>
            <a:r>
              <a:rPr lang="it-IT" sz="2100" dirty="0">
                <a:solidFill>
                  <a:srgbClr val="0070C0"/>
                </a:solidFill>
              </a:rPr>
              <a:t>dei requisiti di ordine generale (al riguardo sembra opportuno adottare i criteri previsti dall’art. 38 dello Codice dei Contratti), tecnici, professionali e sociali (tra cui l’esperienza maturata); </a:t>
            </a:r>
            <a:endParaRPr lang="it-IT" sz="2100" dirty="0" smtClean="0">
              <a:solidFill>
                <a:srgbClr val="0070C0"/>
              </a:solidFill>
            </a:endParaRPr>
          </a:p>
          <a:p>
            <a:pPr marL="808038" indent="-180975" algn="just">
              <a:buFontTx/>
              <a:buChar char="-"/>
              <a:tabLst>
                <a:tab pos="627063" algn="l"/>
                <a:tab pos="808038" algn="l"/>
              </a:tabLst>
            </a:pPr>
            <a:r>
              <a:rPr lang="it-IT" sz="2100" dirty="0">
                <a:solidFill>
                  <a:srgbClr val="0070C0"/>
                </a:solidFill>
              </a:rPr>
              <a:t>caratteristiche della proposta progettuale; </a:t>
            </a:r>
          </a:p>
          <a:p>
            <a:pPr marL="808038" indent="-180975" algn="just">
              <a:buFontTx/>
              <a:buChar char="-"/>
              <a:tabLst>
                <a:tab pos="627063" algn="l"/>
                <a:tab pos="808038" algn="l"/>
              </a:tabLst>
            </a:pPr>
            <a:r>
              <a:rPr lang="it-IT" sz="2100" dirty="0">
                <a:solidFill>
                  <a:srgbClr val="0070C0"/>
                </a:solidFill>
              </a:rPr>
              <a:t>costi del progetto</a:t>
            </a:r>
          </a:p>
          <a:p>
            <a:pPr marL="514350" indent="-514350" algn="just">
              <a:buFont typeface="+mj-lt"/>
              <a:buAutoNum type="alphaLcParenR" startAt="3"/>
            </a:pPr>
            <a:r>
              <a:rPr lang="it-IT" sz="2100" dirty="0" smtClean="0">
                <a:solidFill>
                  <a:srgbClr val="0070C0"/>
                </a:solidFill>
              </a:rPr>
              <a:t>avvio </a:t>
            </a:r>
            <a:r>
              <a:rPr lang="it-IT" sz="2100" dirty="0">
                <a:solidFill>
                  <a:srgbClr val="0070C0"/>
                </a:solidFill>
              </a:rPr>
              <a:t>dell’attività vera e propria di co-progettazione, con la possibilità di apportare variazioni al progetto presentato per la selezione degli offerenti</a:t>
            </a:r>
            <a:r>
              <a:rPr lang="it-IT" sz="2100" dirty="0" smtClean="0">
                <a:solidFill>
                  <a:srgbClr val="0070C0"/>
                </a:solidFill>
              </a:rPr>
              <a:t>;</a:t>
            </a:r>
          </a:p>
          <a:p>
            <a:pPr marL="514350" indent="-514350" algn="just">
              <a:buFont typeface="+mj-lt"/>
              <a:buAutoNum type="alphaLcParenR" startAt="3"/>
            </a:pPr>
            <a:r>
              <a:rPr lang="it-IT" sz="2100" dirty="0" smtClean="0">
                <a:solidFill>
                  <a:srgbClr val="0070C0"/>
                </a:solidFill>
              </a:rPr>
              <a:t>stipula </a:t>
            </a:r>
            <a:r>
              <a:rPr lang="it-IT" sz="2100" dirty="0">
                <a:solidFill>
                  <a:srgbClr val="0070C0"/>
                </a:solidFill>
              </a:rPr>
              <a:t>della convenzione. </a:t>
            </a:r>
          </a:p>
          <a:p>
            <a:pPr marL="0" indent="0">
              <a:buNone/>
            </a:pPr>
            <a:endParaRPr lang="it-IT" sz="2100" dirty="0"/>
          </a:p>
        </p:txBody>
      </p:sp>
      <p:sp>
        <p:nvSpPr>
          <p:cNvPr id="2" name="Titolo 1"/>
          <p:cNvSpPr>
            <a:spLocks noGrp="1"/>
          </p:cNvSpPr>
          <p:nvPr>
            <p:ph type="title"/>
          </p:nvPr>
        </p:nvSpPr>
        <p:spPr/>
        <p:txBody>
          <a:bodyPr>
            <a:normAutofit/>
          </a:bodyPr>
          <a:lstStyle/>
          <a:p>
            <a:r>
              <a:rPr lang="it-IT" sz="3200" b="1" dirty="0" smtClean="0">
                <a:solidFill>
                  <a:srgbClr val="FF0000"/>
                </a:solidFill>
              </a:rPr>
              <a:t>Le fasi della co-progettazione</a:t>
            </a:r>
            <a:endParaRPr lang="it-IT" sz="3200" b="1" dirty="0">
              <a:solidFill>
                <a:srgbClr val="FF0000"/>
              </a:solidFill>
            </a:endParaRPr>
          </a:p>
        </p:txBody>
      </p:sp>
    </p:spTree>
    <p:extLst>
      <p:ext uri="{BB962C8B-B14F-4D97-AF65-F5344CB8AC3E}">
        <p14:creationId xmlns:p14="http://schemas.microsoft.com/office/powerpoint/2010/main" val="40853137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La coprogettazione nella giurisprudenza</a:t>
            </a:r>
            <a:endParaRPr lang="it-IT" sz="3200" b="1" dirty="0">
              <a:solidFill>
                <a:srgbClr val="FF0000"/>
              </a:solidFill>
            </a:endParaRPr>
          </a:p>
        </p:txBody>
      </p:sp>
      <p:sp>
        <p:nvSpPr>
          <p:cNvPr id="3" name="Segnaposto contenuto 2"/>
          <p:cNvSpPr>
            <a:spLocks noGrp="1"/>
          </p:cNvSpPr>
          <p:nvPr>
            <p:ph idx="1"/>
          </p:nvPr>
        </p:nvSpPr>
        <p:spPr>
          <a:xfrm>
            <a:off x="179512" y="1268761"/>
            <a:ext cx="8712968" cy="4857404"/>
          </a:xfrm>
        </p:spPr>
        <p:txBody>
          <a:bodyPr>
            <a:normAutofit fontScale="62500" lnSpcReduction="20000"/>
          </a:bodyPr>
          <a:lstStyle/>
          <a:p>
            <a:pPr marL="0" indent="0" algn="just">
              <a:buNone/>
            </a:pPr>
            <a:r>
              <a:rPr lang="it-IT" dirty="0" smtClean="0"/>
              <a:t>«</a:t>
            </a:r>
            <a:r>
              <a:rPr lang="it-IT" i="1" dirty="0">
                <a:solidFill>
                  <a:srgbClr val="279D27"/>
                </a:solidFill>
              </a:rPr>
              <a:t>Giova premettere che la ricorrente, nel formulare il complesso </a:t>
            </a:r>
            <a:r>
              <a:rPr lang="it-IT" i="1" dirty="0" smtClean="0">
                <a:solidFill>
                  <a:srgbClr val="279D27"/>
                </a:solidFill>
              </a:rPr>
              <a:t>delle doglianze</a:t>
            </a:r>
            <a:r>
              <a:rPr lang="it-IT" i="1" dirty="0">
                <a:solidFill>
                  <a:srgbClr val="279D27"/>
                </a:solidFill>
              </a:rPr>
              <a:t>, ha in più punti censurato la violazione di diverse disposizioni del </a:t>
            </a:r>
            <a:r>
              <a:rPr lang="it-IT" i="1" dirty="0" smtClean="0">
                <a:solidFill>
                  <a:srgbClr val="279D27"/>
                </a:solidFill>
              </a:rPr>
              <a:t>d.lgs</a:t>
            </a:r>
            <a:r>
              <a:rPr lang="it-IT" i="1" dirty="0">
                <a:solidFill>
                  <a:srgbClr val="279D27"/>
                </a:solidFill>
              </a:rPr>
              <a:t>. 50/2016, il codice dei contratti pubblici</a:t>
            </a:r>
            <a:r>
              <a:rPr lang="it-IT" i="1" dirty="0" smtClean="0">
                <a:solidFill>
                  <a:srgbClr val="279D27"/>
                </a:solidFill>
              </a:rPr>
              <a:t>, normativa </a:t>
            </a:r>
            <a:r>
              <a:rPr lang="it-IT" i="1" dirty="0">
                <a:solidFill>
                  <a:srgbClr val="279D27"/>
                </a:solidFill>
              </a:rPr>
              <a:t>che, tuttavia, non è </a:t>
            </a:r>
            <a:r>
              <a:rPr lang="it-IT" i="1" dirty="0" smtClean="0">
                <a:solidFill>
                  <a:srgbClr val="279D27"/>
                </a:solidFill>
              </a:rPr>
              <a:t>del tutto </a:t>
            </a:r>
            <a:r>
              <a:rPr lang="it-IT" i="1" dirty="0">
                <a:solidFill>
                  <a:srgbClr val="279D27"/>
                </a:solidFill>
              </a:rPr>
              <a:t>pertinente alla fattispecie in esame, trovando applicazione </a:t>
            </a:r>
            <a:r>
              <a:rPr lang="it-IT" i="1" dirty="0" smtClean="0">
                <a:solidFill>
                  <a:srgbClr val="279D27"/>
                </a:solidFill>
              </a:rPr>
              <a:t>propriamente per </a:t>
            </a:r>
            <a:r>
              <a:rPr lang="it-IT" i="1" dirty="0">
                <a:solidFill>
                  <a:srgbClr val="279D27"/>
                </a:solidFill>
              </a:rPr>
              <a:t>i contratti d’appalto aventi ad oggetto l’acquisizione di servizi, </a:t>
            </a:r>
            <a:r>
              <a:rPr lang="it-IT" i="1" dirty="0" smtClean="0">
                <a:solidFill>
                  <a:srgbClr val="279D27"/>
                </a:solidFill>
              </a:rPr>
              <a:t>forniture lavori </a:t>
            </a:r>
            <a:r>
              <a:rPr lang="it-IT" i="1" dirty="0">
                <a:solidFill>
                  <a:srgbClr val="279D27"/>
                </a:solidFill>
              </a:rPr>
              <a:t>e opere, nonché i concorsi pubblici di progettazione.</a:t>
            </a:r>
          </a:p>
          <a:p>
            <a:pPr marL="0" indent="0" algn="just">
              <a:buNone/>
            </a:pPr>
            <a:r>
              <a:rPr lang="it-IT" i="1" dirty="0">
                <a:solidFill>
                  <a:srgbClr val="279D27"/>
                </a:solidFill>
              </a:rPr>
              <a:t>Nel caso in esame, si discute invece di manifestazioni di interesse </a:t>
            </a:r>
            <a:r>
              <a:rPr lang="it-IT" i="1" dirty="0" smtClean="0">
                <a:solidFill>
                  <a:srgbClr val="279D27"/>
                </a:solidFill>
              </a:rPr>
              <a:t>per l’affidamento</a:t>
            </a:r>
            <a:r>
              <a:rPr lang="it-IT" i="1" dirty="0">
                <a:solidFill>
                  <a:srgbClr val="279D27"/>
                </a:solidFill>
              </a:rPr>
              <a:t>, in partenariato, dei servizi a enti del terzo settore e </a:t>
            </a:r>
            <a:r>
              <a:rPr lang="it-IT" i="1" dirty="0" smtClean="0">
                <a:solidFill>
                  <a:srgbClr val="279D27"/>
                </a:solidFill>
              </a:rPr>
              <a:t>alle cooperative </a:t>
            </a:r>
            <a:r>
              <a:rPr lang="it-IT" i="1" dirty="0">
                <a:solidFill>
                  <a:srgbClr val="279D27"/>
                </a:solidFill>
              </a:rPr>
              <a:t>sociali</a:t>
            </a:r>
            <a:r>
              <a:rPr lang="it-IT" i="1" dirty="0" smtClean="0">
                <a:solidFill>
                  <a:srgbClr val="279D27"/>
                </a:solidFill>
              </a:rPr>
              <a:t>.</a:t>
            </a:r>
          </a:p>
          <a:p>
            <a:pPr marL="0" indent="0" algn="just">
              <a:buNone/>
            </a:pPr>
            <a:r>
              <a:rPr lang="it-IT" i="1" dirty="0" smtClean="0">
                <a:solidFill>
                  <a:srgbClr val="279D27"/>
                </a:solidFill>
              </a:rPr>
              <a:t>È quindi </a:t>
            </a:r>
            <a:r>
              <a:rPr lang="it-IT" i="1" dirty="0">
                <a:solidFill>
                  <a:srgbClr val="279D27"/>
                </a:solidFill>
              </a:rPr>
              <a:t>chiaro che, pur essendovi il dovere dell’amministrazione </a:t>
            </a:r>
            <a:r>
              <a:rPr lang="it-IT" i="1" dirty="0" smtClean="0">
                <a:solidFill>
                  <a:srgbClr val="279D27"/>
                </a:solidFill>
              </a:rPr>
              <a:t>di condurre </a:t>
            </a:r>
            <a:r>
              <a:rPr lang="it-IT" i="1" dirty="0">
                <a:solidFill>
                  <a:srgbClr val="279D27"/>
                </a:solidFill>
              </a:rPr>
              <a:t>il procedimento selettivo pur sempre nel rispetto, da un lato, </a:t>
            </a:r>
            <a:r>
              <a:rPr lang="it-IT" i="1" dirty="0" smtClean="0">
                <a:solidFill>
                  <a:srgbClr val="279D27"/>
                </a:solidFill>
              </a:rPr>
              <a:t>dei principi </a:t>
            </a:r>
            <a:r>
              <a:rPr lang="it-IT" i="1" dirty="0">
                <a:solidFill>
                  <a:srgbClr val="279D27"/>
                </a:solidFill>
              </a:rPr>
              <a:t>sanciti dall’art. 97 Cost., di buon andamento e l’imparzialità e</a:t>
            </a:r>
            <a:r>
              <a:rPr lang="it-IT" i="1" dirty="0" smtClean="0">
                <a:solidFill>
                  <a:srgbClr val="279D27"/>
                </a:solidFill>
              </a:rPr>
              <a:t>, dall’altro</a:t>
            </a:r>
            <a:r>
              <a:rPr lang="it-IT" i="1" dirty="0">
                <a:solidFill>
                  <a:srgbClr val="279D27"/>
                </a:solidFill>
              </a:rPr>
              <a:t>, dei criteri indicati dall’art. 1 L. n. 241/1990 di economicità, efficacia</a:t>
            </a:r>
            <a:r>
              <a:rPr lang="it-IT" i="1" dirty="0" smtClean="0">
                <a:solidFill>
                  <a:srgbClr val="279D27"/>
                </a:solidFill>
              </a:rPr>
              <a:t>, imparzialità</a:t>
            </a:r>
            <a:r>
              <a:rPr lang="it-IT" i="1" dirty="0">
                <a:solidFill>
                  <a:srgbClr val="279D27"/>
                </a:solidFill>
              </a:rPr>
              <a:t>, pubblicità e trasparenza, oltreché dei principi </a:t>
            </a:r>
            <a:r>
              <a:rPr lang="it-IT" i="1" dirty="0" smtClean="0">
                <a:solidFill>
                  <a:srgbClr val="279D27"/>
                </a:solidFill>
              </a:rPr>
              <a:t>dell’ordinamento comunitario</a:t>
            </a:r>
            <a:r>
              <a:rPr lang="it-IT" i="1" dirty="0">
                <a:solidFill>
                  <a:srgbClr val="279D27"/>
                </a:solidFill>
              </a:rPr>
              <a:t>, </a:t>
            </a:r>
            <a:r>
              <a:rPr lang="it-IT" b="1" i="1" dirty="0">
                <a:solidFill>
                  <a:srgbClr val="279D27"/>
                </a:solidFill>
              </a:rPr>
              <a:t>non vi è un obbligo di osservanza puntuale delle norme </a:t>
            </a:r>
            <a:r>
              <a:rPr lang="it-IT" b="1" i="1" dirty="0" smtClean="0">
                <a:solidFill>
                  <a:srgbClr val="279D27"/>
                </a:solidFill>
              </a:rPr>
              <a:t>del codice </a:t>
            </a:r>
            <a:r>
              <a:rPr lang="it-IT" b="1" i="1" dirty="0">
                <a:solidFill>
                  <a:srgbClr val="279D27"/>
                </a:solidFill>
              </a:rPr>
              <a:t>dei contratti pubblici, se non nei termini in cui queste </a:t>
            </a:r>
            <a:r>
              <a:rPr lang="it-IT" b="1" i="1" dirty="0" smtClean="0">
                <a:solidFill>
                  <a:srgbClr val="279D27"/>
                </a:solidFill>
              </a:rPr>
              <a:t>siano espressione </a:t>
            </a:r>
            <a:r>
              <a:rPr lang="it-IT" b="1" i="1" dirty="0">
                <a:solidFill>
                  <a:srgbClr val="279D27"/>
                </a:solidFill>
              </a:rPr>
              <a:t>di quei principi generali – sopra menzionati - che, in ogni caso</a:t>
            </a:r>
            <a:r>
              <a:rPr lang="it-IT" b="1" i="1" dirty="0" smtClean="0">
                <a:solidFill>
                  <a:srgbClr val="279D27"/>
                </a:solidFill>
              </a:rPr>
              <a:t>, governano </a:t>
            </a:r>
            <a:r>
              <a:rPr lang="it-IT" b="1" i="1" dirty="0">
                <a:solidFill>
                  <a:srgbClr val="279D27"/>
                </a:solidFill>
              </a:rPr>
              <a:t>e condizionano in qualsiasi ambito l’azione amministrativa</a:t>
            </a:r>
            <a:r>
              <a:rPr lang="it-IT" dirty="0" smtClean="0"/>
              <a:t>.»</a:t>
            </a:r>
            <a:r>
              <a:rPr lang="it-IT" b="1" dirty="0">
                <a:solidFill>
                  <a:srgbClr val="FF0000"/>
                </a:solidFill>
              </a:rPr>
              <a:t> </a:t>
            </a:r>
            <a:endParaRPr lang="it-IT" b="1" dirty="0" smtClean="0">
              <a:solidFill>
                <a:srgbClr val="FF0000"/>
              </a:solidFill>
            </a:endParaRPr>
          </a:p>
          <a:p>
            <a:pPr marL="0" indent="0" algn="just">
              <a:buNone/>
            </a:pPr>
            <a:r>
              <a:rPr lang="it-IT" b="1" dirty="0" smtClean="0">
                <a:solidFill>
                  <a:srgbClr val="0070C0"/>
                </a:solidFill>
              </a:rPr>
              <a:t>(</a:t>
            </a:r>
            <a:r>
              <a:rPr lang="it-IT" b="1" dirty="0" smtClean="0">
                <a:solidFill>
                  <a:srgbClr val="FF0000"/>
                </a:solidFill>
              </a:rPr>
              <a:t>Tar </a:t>
            </a:r>
            <a:r>
              <a:rPr lang="it-IT" b="1" dirty="0">
                <a:solidFill>
                  <a:srgbClr val="FF0000"/>
                </a:solidFill>
              </a:rPr>
              <a:t>Campania sentenza 3620 del 2 luglio </a:t>
            </a:r>
            <a:r>
              <a:rPr lang="it-IT" b="1" dirty="0" smtClean="0">
                <a:solidFill>
                  <a:srgbClr val="FF0000"/>
                </a:solidFill>
              </a:rPr>
              <a:t>2019</a:t>
            </a:r>
            <a:r>
              <a:rPr lang="it-IT" dirty="0" smtClean="0">
                <a:solidFill>
                  <a:srgbClr val="0070C0"/>
                </a:solidFill>
              </a:rPr>
              <a:t>)</a:t>
            </a:r>
            <a:endParaRPr lang="it-IT" dirty="0">
              <a:solidFill>
                <a:srgbClr val="0070C0"/>
              </a:solidFill>
            </a:endParaRPr>
          </a:p>
          <a:p>
            <a:pPr marL="0" indent="0">
              <a:buNone/>
            </a:pPr>
            <a:endParaRPr lang="it-IT" dirty="0"/>
          </a:p>
        </p:txBody>
      </p:sp>
    </p:spTree>
    <p:extLst>
      <p:ext uri="{BB962C8B-B14F-4D97-AF65-F5344CB8AC3E}">
        <p14:creationId xmlns:p14="http://schemas.microsoft.com/office/powerpoint/2010/main" val="2612481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La procedura</a:t>
            </a:r>
            <a:br>
              <a:rPr lang="it-IT" sz="3200" b="1" dirty="0" smtClean="0">
                <a:solidFill>
                  <a:srgbClr val="FF0000"/>
                </a:solidFill>
              </a:rPr>
            </a:br>
            <a:r>
              <a:rPr lang="it-IT" sz="3200" b="1" dirty="0" smtClean="0">
                <a:solidFill>
                  <a:srgbClr val="FF0000"/>
                </a:solidFill>
              </a:rPr>
              <a:t>Esperienza lombarda</a:t>
            </a:r>
            <a:endParaRPr lang="it-IT" sz="3200" b="1" dirty="0">
              <a:solidFill>
                <a:srgbClr val="FF0000"/>
              </a:solidFill>
            </a:endParaRPr>
          </a:p>
        </p:txBody>
      </p:sp>
      <p:sp>
        <p:nvSpPr>
          <p:cNvPr id="3" name="Segnaposto contenuto 2"/>
          <p:cNvSpPr>
            <a:spLocks noGrp="1"/>
          </p:cNvSpPr>
          <p:nvPr>
            <p:ph idx="1"/>
          </p:nvPr>
        </p:nvSpPr>
        <p:spPr>
          <a:xfrm>
            <a:off x="251520" y="1600201"/>
            <a:ext cx="8712968" cy="4525963"/>
          </a:xfrm>
        </p:spPr>
        <p:txBody>
          <a:bodyPr>
            <a:normAutofit fontScale="62500" lnSpcReduction="20000"/>
          </a:bodyPr>
          <a:lstStyle/>
          <a:p>
            <a:pPr marL="0" lvl="0" indent="0">
              <a:buNone/>
            </a:pPr>
            <a:r>
              <a:rPr lang="it-IT" sz="3300" b="1" dirty="0" smtClean="0">
                <a:solidFill>
                  <a:srgbClr val="279D27"/>
                </a:solidFill>
              </a:rPr>
              <a:t>L’Avviso </a:t>
            </a:r>
            <a:r>
              <a:rPr lang="it-IT" sz="3300" b="1" dirty="0">
                <a:solidFill>
                  <a:srgbClr val="279D27"/>
                </a:solidFill>
              </a:rPr>
              <a:t>pubblico e le sue caratteristiche</a:t>
            </a:r>
          </a:p>
          <a:p>
            <a:pPr marL="0" lvl="0" indent="0" algn="just">
              <a:buNone/>
            </a:pPr>
            <a:r>
              <a:rPr lang="it-IT" dirty="0" smtClean="0">
                <a:solidFill>
                  <a:srgbClr val="0070C0"/>
                </a:solidFill>
              </a:rPr>
              <a:t>Gli allegati all’avviso:</a:t>
            </a:r>
            <a:endParaRPr lang="it-IT" dirty="0">
              <a:solidFill>
                <a:srgbClr val="0070C0"/>
              </a:solidFill>
            </a:endParaRPr>
          </a:p>
          <a:p>
            <a:pPr lvl="0" algn="just"/>
            <a:r>
              <a:rPr lang="it-IT" dirty="0" smtClean="0">
                <a:solidFill>
                  <a:srgbClr val="0070C0"/>
                </a:solidFill>
              </a:rPr>
              <a:t>modello </a:t>
            </a:r>
            <a:r>
              <a:rPr lang="it-IT" dirty="0">
                <a:solidFill>
                  <a:srgbClr val="0070C0"/>
                </a:solidFill>
              </a:rPr>
              <a:t>di domanda di partecipazione e relative autodichiarazioni;</a:t>
            </a:r>
          </a:p>
          <a:p>
            <a:pPr lvl="0" algn="just"/>
            <a:r>
              <a:rPr lang="it-IT" dirty="0">
                <a:solidFill>
                  <a:srgbClr val="0070C0"/>
                </a:solidFill>
              </a:rPr>
              <a:t>schema di convenzione;</a:t>
            </a:r>
          </a:p>
          <a:p>
            <a:pPr lvl="0" algn="just"/>
            <a:r>
              <a:rPr lang="it-IT" dirty="0">
                <a:solidFill>
                  <a:srgbClr val="0070C0"/>
                </a:solidFill>
              </a:rPr>
              <a:t>eventuale modello di proposta progettuale;</a:t>
            </a:r>
          </a:p>
          <a:p>
            <a:pPr lvl="0" algn="just"/>
            <a:r>
              <a:rPr lang="it-IT" dirty="0">
                <a:solidFill>
                  <a:srgbClr val="0070C0"/>
                </a:solidFill>
              </a:rPr>
              <a:t>modello per la proposta economica.</a:t>
            </a:r>
          </a:p>
          <a:p>
            <a:pPr marL="0" indent="0" algn="just">
              <a:buNone/>
            </a:pPr>
            <a:r>
              <a:rPr lang="it-IT" dirty="0" smtClean="0">
                <a:solidFill>
                  <a:srgbClr val="0070C0"/>
                </a:solidFill>
              </a:rPr>
              <a:t>Le </a:t>
            </a:r>
            <a:r>
              <a:rPr lang="it-IT" dirty="0">
                <a:solidFill>
                  <a:srgbClr val="0070C0"/>
                </a:solidFill>
              </a:rPr>
              <a:t>operazioni di verifica della regolarità formale delle domande di partecipazione, affidate ad apposito seggio, nonché quelle di valutazione delle proposte progettuali ed economiche, di competenza di apposita Commissione, nominata dall’Autorità procedente, sono oggetto di apposita verbalizzazione.</a:t>
            </a:r>
          </a:p>
          <a:p>
            <a:pPr marL="0" indent="0" algn="just">
              <a:buNone/>
            </a:pPr>
            <a:r>
              <a:rPr lang="it-IT" dirty="0" smtClean="0">
                <a:solidFill>
                  <a:srgbClr val="0070C0"/>
                </a:solidFill>
              </a:rPr>
              <a:t>Gli </a:t>
            </a:r>
            <a:r>
              <a:rPr lang="it-IT" dirty="0">
                <a:solidFill>
                  <a:srgbClr val="0070C0"/>
                </a:solidFill>
              </a:rPr>
              <a:t>atti del procedimento di co-progettazione sono assoggettate al regime di trasparenza </a:t>
            </a:r>
            <a:r>
              <a:rPr lang="it-IT" dirty="0" smtClean="0">
                <a:solidFill>
                  <a:srgbClr val="0070C0"/>
                </a:solidFill>
              </a:rPr>
              <a:t>totale fatte </a:t>
            </a:r>
            <a:r>
              <a:rPr lang="it-IT" dirty="0">
                <a:solidFill>
                  <a:srgbClr val="0070C0"/>
                </a:solidFill>
              </a:rPr>
              <a:t>salve le ipotesi in materia di tutela della riservatezza e del segreto industriale</a:t>
            </a:r>
            <a:r>
              <a:rPr lang="it-IT" dirty="0" smtClean="0">
                <a:solidFill>
                  <a:srgbClr val="0070C0"/>
                </a:solidFill>
              </a:rPr>
              <a:t>.</a:t>
            </a:r>
            <a:endParaRPr lang="it-IT" dirty="0">
              <a:solidFill>
                <a:srgbClr val="0070C0"/>
              </a:solidFill>
            </a:endParaRPr>
          </a:p>
          <a:p>
            <a:pPr marL="0" indent="0">
              <a:buNone/>
            </a:pPr>
            <a:endParaRPr lang="it-IT" b="1" dirty="0" smtClean="0"/>
          </a:p>
          <a:p>
            <a:pPr marL="0" indent="0">
              <a:buNone/>
            </a:pPr>
            <a:r>
              <a:rPr lang="it-IT" b="1" dirty="0" smtClean="0">
                <a:solidFill>
                  <a:srgbClr val="FF0000"/>
                </a:solidFill>
              </a:rPr>
              <a:t>Pubblicità </a:t>
            </a:r>
            <a:r>
              <a:rPr lang="it-IT" b="1" dirty="0">
                <a:solidFill>
                  <a:srgbClr val="FF0000"/>
                </a:solidFill>
              </a:rPr>
              <a:t>in ordine ai risultati della </a:t>
            </a:r>
            <a:r>
              <a:rPr lang="it-IT" b="1" dirty="0" smtClean="0">
                <a:solidFill>
                  <a:srgbClr val="FF0000"/>
                </a:solidFill>
              </a:rPr>
              <a:t>co-progettazione</a:t>
            </a:r>
            <a:endParaRPr lang="it-IT" dirty="0">
              <a:solidFill>
                <a:srgbClr val="FF0000"/>
              </a:solidFill>
            </a:endParaRPr>
          </a:p>
          <a:p>
            <a:pPr marL="0" indent="0">
              <a:buNone/>
            </a:pPr>
            <a:endParaRPr lang="it-IT" dirty="0"/>
          </a:p>
        </p:txBody>
      </p:sp>
    </p:spTree>
    <p:extLst>
      <p:ext uri="{BB962C8B-B14F-4D97-AF65-F5344CB8AC3E}">
        <p14:creationId xmlns:p14="http://schemas.microsoft.com/office/powerpoint/2010/main" val="2832394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Esame di prassi</a:t>
            </a:r>
            <a:endParaRPr lang="it-IT" sz="3200" b="1" dirty="0">
              <a:solidFill>
                <a:srgbClr val="FF0000"/>
              </a:solidFill>
            </a:endParaRPr>
          </a:p>
        </p:txBody>
      </p:sp>
      <p:sp>
        <p:nvSpPr>
          <p:cNvPr id="3" name="Segnaposto contenuto 2"/>
          <p:cNvSpPr>
            <a:spLocks noGrp="1"/>
          </p:cNvSpPr>
          <p:nvPr>
            <p:ph idx="1"/>
          </p:nvPr>
        </p:nvSpPr>
        <p:spPr/>
        <p:txBody>
          <a:bodyPr/>
          <a:lstStyle/>
          <a:p>
            <a:r>
              <a:rPr lang="it-IT" sz="2500" dirty="0" smtClean="0">
                <a:solidFill>
                  <a:srgbClr val="0070C0"/>
                </a:solidFill>
              </a:rPr>
              <a:t>Comune di </a:t>
            </a:r>
            <a:r>
              <a:rPr lang="it-IT" sz="2500" b="1" dirty="0" smtClean="0">
                <a:solidFill>
                  <a:srgbClr val="279D27"/>
                </a:solidFill>
              </a:rPr>
              <a:t>Monza</a:t>
            </a:r>
          </a:p>
          <a:p>
            <a:pPr marL="0" indent="0">
              <a:buNone/>
            </a:pPr>
            <a:endParaRPr lang="it-IT" sz="2500" b="1" dirty="0" smtClean="0">
              <a:solidFill>
                <a:srgbClr val="0070C0"/>
              </a:solidFill>
            </a:endParaRPr>
          </a:p>
          <a:p>
            <a:r>
              <a:rPr lang="it-IT" sz="2500" dirty="0" smtClean="0">
                <a:solidFill>
                  <a:srgbClr val="0070C0"/>
                </a:solidFill>
              </a:rPr>
              <a:t>Comune di </a:t>
            </a:r>
            <a:r>
              <a:rPr lang="it-IT" sz="2500" b="1" dirty="0" smtClean="0">
                <a:solidFill>
                  <a:srgbClr val="FF0000"/>
                </a:solidFill>
              </a:rPr>
              <a:t>Brescia</a:t>
            </a:r>
          </a:p>
          <a:p>
            <a:endParaRPr lang="it-IT" sz="2500" dirty="0" smtClean="0">
              <a:solidFill>
                <a:srgbClr val="0070C0"/>
              </a:solidFill>
            </a:endParaRPr>
          </a:p>
          <a:p>
            <a:r>
              <a:rPr lang="it-IT" sz="2500" dirty="0" smtClean="0">
                <a:solidFill>
                  <a:srgbClr val="0070C0"/>
                </a:solidFill>
              </a:rPr>
              <a:t>Distretto </a:t>
            </a:r>
            <a:r>
              <a:rPr lang="it-IT" sz="2500" b="1" dirty="0" smtClean="0">
                <a:solidFill>
                  <a:schemeClr val="tx1">
                    <a:lumMod val="95000"/>
                    <a:lumOff val="5000"/>
                  </a:schemeClr>
                </a:solidFill>
              </a:rPr>
              <a:t>Pianura Est</a:t>
            </a:r>
            <a:endParaRPr lang="it-IT" dirty="0">
              <a:solidFill>
                <a:schemeClr val="tx1">
                  <a:lumMod val="95000"/>
                  <a:lumOff val="5000"/>
                </a:schemeClr>
              </a:solidFill>
            </a:endParaRPr>
          </a:p>
        </p:txBody>
      </p:sp>
    </p:spTree>
    <p:extLst>
      <p:ext uri="{BB962C8B-B14F-4D97-AF65-F5344CB8AC3E}">
        <p14:creationId xmlns:p14="http://schemas.microsoft.com/office/powerpoint/2010/main" val="803194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La valorizzazione dei beni pubblici</a:t>
            </a:r>
            <a:endParaRPr lang="it-IT" sz="3200" b="1" dirty="0">
              <a:solidFill>
                <a:srgbClr val="FF0000"/>
              </a:solidFill>
            </a:endParaRPr>
          </a:p>
        </p:txBody>
      </p:sp>
      <p:sp>
        <p:nvSpPr>
          <p:cNvPr id="3" name="Segnaposto contenuto 2"/>
          <p:cNvSpPr>
            <a:spLocks noGrp="1"/>
          </p:cNvSpPr>
          <p:nvPr>
            <p:ph idx="1"/>
          </p:nvPr>
        </p:nvSpPr>
        <p:spPr>
          <a:xfrm>
            <a:off x="179512" y="1600201"/>
            <a:ext cx="8784976" cy="4525963"/>
          </a:xfrm>
        </p:spPr>
        <p:txBody>
          <a:bodyPr>
            <a:normAutofit/>
          </a:bodyPr>
          <a:lstStyle/>
          <a:p>
            <a:pPr marL="0" indent="0" algn="just">
              <a:buNone/>
            </a:pPr>
            <a:r>
              <a:rPr lang="it-IT" sz="2500" dirty="0" smtClean="0">
                <a:solidFill>
                  <a:srgbClr val="0070C0"/>
                </a:solidFill>
              </a:rPr>
              <a:t>La </a:t>
            </a:r>
            <a:r>
              <a:rPr lang="it-IT" sz="2500" b="1" dirty="0" smtClean="0">
                <a:solidFill>
                  <a:srgbClr val="FF0000"/>
                </a:solidFill>
              </a:rPr>
              <a:t>valorizzazione</a:t>
            </a:r>
            <a:r>
              <a:rPr lang="it-IT" sz="2500" dirty="0" smtClean="0">
                <a:solidFill>
                  <a:srgbClr val="FF0000"/>
                </a:solidFill>
              </a:rPr>
              <a:t> </a:t>
            </a:r>
            <a:r>
              <a:rPr lang="it-IT" sz="2500" dirty="0" smtClean="0">
                <a:solidFill>
                  <a:srgbClr val="0070C0"/>
                </a:solidFill>
              </a:rPr>
              <a:t>dei </a:t>
            </a:r>
            <a:r>
              <a:rPr lang="it-IT" sz="2500" b="1" dirty="0" smtClean="0">
                <a:solidFill>
                  <a:srgbClr val="FF0000"/>
                </a:solidFill>
              </a:rPr>
              <a:t>beni pubblici</a:t>
            </a:r>
            <a:r>
              <a:rPr lang="it-IT" sz="2500" dirty="0" smtClean="0">
                <a:solidFill>
                  <a:srgbClr val="0070C0"/>
                </a:solidFill>
              </a:rPr>
              <a:t>, finalizzata allo svolgimento di </a:t>
            </a:r>
            <a:r>
              <a:rPr lang="it-IT" sz="2500" b="1" i="1" dirty="0" smtClean="0">
                <a:solidFill>
                  <a:srgbClr val="0070C0"/>
                </a:solidFill>
              </a:rPr>
              <a:t>attività di interesse generale</a:t>
            </a:r>
            <a:r>
              <a:rPr lang="it-IT" sz="2500" dirty="0" smtClean="0">
                <a:solidFill>
                  <a:srgbClr val="0070C0"/>
                </a:solidFill>
              </a:rPr>
              <a:t>, assume una significativa rilevanza all’interno del CTS; numerose sono, infatti, le disposizioni di riferimento:</a:t>
            </a:r>
          </a:p>
          <a:p>
            <a:pPr algn="just">
              <a:buFont typeface="Wingdings" panose="05000000000000000000" pitchFamily="2" charset="2"/>
              <a:buChar char="ü"/>
            </a:pPr>
            <a:r>
              <a:rPr lang="it-IT" sz="2500" dirty="0" smtClean="0">
                <a:solidFill>
                  <a:srgbClr val="0070C0"/>
                </a:solidFill>
              </a:rPr>
              <a:t>art. </a:t>
            </a:r>
            <a:r>
              <a:rPr lang="it-IT" sz="2500" b="1" dirty="0" smtClean="0">
                <a:solidFill>
                  <a:srgbClr val="FF0000"/>
                </a:solidFill>
              </a:rPr>
              <a:t>71</a:t>
            </a:r>
            <a:r>
              <a:rPr lang="it-IT" sz="2500" dirty="0" smtClean="0">
                <a:solidFill>
                  <a:srgbClr val="0070C0"/>
                </a:solidFill>
              </a:rPr>
              <a:t>, comma </a:t>
            </a:r>
            <a:r>
              <a:rPr lang="it-IT" sz="2500" b="1" dirty="0" smtClean="0">
                <a:solidFill>
                  <a:srgbClr val="FF0000"/>
                </a:solidFill>
              </a:rPr>
              <a:t>2</a:t>
            </a:r>
            <a:r>
              <a:rPr lang="it-IT" sz="2500" dirty="0" smtClean="0">
                <a:solidFill>
                  <a:srgbClr val="FF0000"/>
                </a:solidFill>
              </a:rPr>
              <a:t> </a:t>
            </a:r>
            <a:r>
              <a:rPr lang="it-IT" sz="2500" dirty="0" smtClean="0">
                <a:solidFill>
                  <a:srgbClr val="0070C0"/>
                </a:solidFill>
              </a:rPr>
              <a:t>(</a:t>
            </a:r>
            <a:r>
              <a:rPr lang="it-IT" sz="2500" b="1" dirty="0" smtClean="0">
                <a:solidFill>
                  <a:srgbClr val="279D27"/>
                </a:solidFill>
              </a:rPr>
              <a:t>comodato</a:t>
            </a:r>
            <a:r>
              <a:rPr lang="it-IT" sz="2500" dirty="0" smtClean="0">
                <a:solidFill>
                  <a:srgbClr val="0070C0"/>
                </a:solidFill>
              </a:rPr>
              <a:t>);</a:t>
            </a:r>
          </a:p>
          <a:p>
            <a:pPr algn="just">
              <a:buFont typeface="Wingdings" panose="05000000000000000000" pitchFamily="2" charset="2"/>
              <a:buChar char="ü"/>
            </a:pPr>
            <a:r>
              <a:rPr lang="it-IT" sz="2500" dirty="0" smtClean="0">
                <a:solidFill>
                  <a:srgbClr val="0070C0"/>
                </a:solidFill>
              </a:rPr>
              <a:t>art. </a:t>
            </a:r>
            <a:r>
              <a:rPr lang="it-IT" sz="2500" b="1" dirty="0" smtClean="0">
                <a:solidFill>
                  <a:srgbClr val="FF0000"/>
                </a:solidFill>
              </a:rPr>
              <a:t>71</a:t>
            </a:r>
            <a:r>
              <a:rPr lang="it-IT" sz="2500" dirty="0" smtClean="0">
                <a:solidFill>
                  <a:srgbClr val="0070C0"/>
                </a:solidFill>
              </a:rPr>
              <a:t>, comma </a:t>
            </a:r>
            <a:r>
              <a:rPr lang="it-IT" sz="2500" b="1" dirty="0" smtClean="0">
                <a:solidFill>
                  <a:srgbClr val="FF0000"/>
                </a:solidFill>
              </a:rPr>
              <a:t>3</a:t>
            </a:r>
            <a:r>
              <a:rPr lang="it-IT" sz="2500" dirty="0" smtClean="0">
                <a:solidFill>
                  <a:srgbClr val="FF0000"/>
                </a:solidFill>
              </a:rPr>
              <a:t> </a:t>
            </a:r>
            <a:r>
              <a:rPr lang="it-IT" sz="2500" dirty="0" smtClean="0">
                <a:solidFill>
                  <a:srgbClr val="0070C0"/>
                </a:solidFill>
              </a:rPr>
              <a:t>(</a:t>
            </a:r>
            <a:r>
              <a:rPr lang="it-IT" sz="2500" b="1" dirty="0" smtClean="0">
                <a:solidFill>
                  <a:srgbClr val="279D27"/>
                </a:solidFill>
              </a:rPr>
              <a:t>concessione di beni culturali</a:t>
            </a:r>
            <a:r>
              <a:rPr lang="it-IT" sz="2500" dirty="0" smtClean="0">
                <a:solidFill>
                  <a:srgbClr val="0070C0"/>
                </a:solidFill>
              </a:rPr>
              <a:t>);</a:t>
            </a:r>
          </a:p>
          <a:p>
            <a:pPr algn="just">
              <a:buFont typeface="Wingdings" panose="05000000000000000000" pitchFamily="2" charset="2"/>
              <a:buChar char="ü"/>
            </a:pPr>
            <a:r>
              <a:rPr lang="it-IT" sz="2500" dirty="0" smtClean="0">
                <a:solidFill>
                  <a:srgbClr val="0070C0"/>
                </a:solidFill>
              </a:rPr>
              <a:t>art. </a:t>
            </a:r>
            <a:r>
              <a:rPr lang="it-IT" sz="2500" b="1" dirty="0" smtClean="0">
                <a:solidFill>
                  <a:srgbClr val="FF0000"/>
                </a:solidFill>
              </a:rPr>
              <a:t>89</a:t>
            </a:r>
            <a:r>
              <a:rPr lang="it-IT" sz="2500" dirty="0" smtClean="0">
                <a:solidFill>
                  <a:srgbClr val="0070C0"/>
                </a:solidFill>
              </a:rPr>
              <a:t>, comma </a:t>
            </a:r>
            <a:r>
              <a:rPr lang="it-IT" sz="2500" b="1" dirty="0" smtClean="0">
                <a:solidFill>
                  <a:srgbClr val="FF0000"/>
                </a:solidFill>
              </a:rPr>
              <a:t>17</a:t>
            </a:r>
            <a:r>
              <a:rPr lang="it-IT" sz="2500" dirty="0" smtClean="0">
                <a:solidFill>
                  <a:srgbClr val="FF0000"/>
                </a:solidFill>
              </a:rPr>
              <a:t> </a:t>
            </a:r>
            <a:r>
              <a:rPr lang="it-IT" sz="2500" dirty="0" smtClean="0">
                <a:solidFill>
                  <a:srgbClr val="0070C0"/>
                </a:solidFill>
              </a:rPr>
              <a:t>(</a:t>
            </a:r>
            <a:r>
              <a:rPr lang="it-IT" sz="2500" b="1" dirty="0" smtClean="0">
                <a:solidFill>
                  <a:srgbClr val="279D27"/>
                </a:solidFill>
              </a:rPr>
              <a:t>valorizzazione di beni culturali</a:t>
            </a:r>
            <a:r>
              <a:rPr lang="it-IT" sz="2500" dirty="0" smtClean="0">
                <a:solidFill>
                  <a:srgbClr val="0070C0"/>
                </a:solidFill>
              </a:rPr>
              <a:t>);</a:t>
            </a:r>
          </a:p>
          <a:p>
            <a:pPr algn="just">
              <a:buFont typeface="Wingdings" panose="05000000000000000000" pitchFamily="2" charset="2"/>
              <a:buChar char="ü"/>
            </a:pPr>
            <a:r>
              <a:rPr lang="it-IT" sz="2500" dirty="0" smtClean="0">
                <a:solidFill>
                  <a:srgbClr val="0070C0"/>
                </a:solidFill>
              </a:rPr>
              <a:t>art. </a:t>
            </a:r>
            <a:r>
              <a:rPr lang="it-IT" sz="2500" b="1" dirty="0" smtClean="0">
                <a:solidFill>
                  <a:srgbClr val="FF0000"/>
                </a:solidFill>
              </a:rPr>
              <a:t>81</a:t>
            </a:r>
            <a:r>
              <a:rPr lang="it-IT" sz="2500" dirty="0" smtClean="0">
                <a:solidFill>
                  <a:srgbClr val="FF0000"/>
                </a:solidFill>
              </a:rPr>
              <a:t> </a:t>
            </a:r>
            <a:r>
              <a:rPr lang="it-IT" sz="2500" dirty="0" smtClean="0">
                <a:solidFill>
                  <a:srgbClr val="0070C0"/>
                </a:solidFill>
              </a:rPr>
              <a:t>(</a:t>
            </a:r>
            <a:r>
              <a:rPr lang="it-IT" sz="2500" b="1" i="1" dirty="0" smtClean="0">
                <a:solidFill>
                  <a:srgbClr val="279D27"/>
                </a:solidFill>
              </a:rPr>
              <a:t>social bonus</a:t>
            </a:r>
            <a:r>
              <a:rPr lang="it-IT" sz="2500" dirty="0" smtClean="0">
                <a:solidFill>
                  <a:srgbClr val="0070C0"/>
                </a:solidFill>
              </a:rPr>
              <a:t>).</a:t>
            </a:r>
          </a:p>
          <a:p>
            <a:pPr marL="0" indent="0" algn="just">
              <a:buNone/>
            </a:pPr>
            <a:endParaRPr lang="it-IT" sz="2500" dirty="0">
              <a:solidFill>
                <a:srgbClr val="0070C0"/>
              </a:solidFill>
            </a:endParaRPr>
          </a:p>
          <a:p>
            <a:pPr marL="0" indent="0" algn="just">
              <a:buNone/>
            </a:pPr>
            <a:r>
              <a:rPr lang="it-IT" sz="2500" b="1" dirty="0" smtClean="0">
                <a:solidFill>
                  <a:srgbClr val="0070C0"/>
                </a:solidFill>
              </a:rPr>
              <a:t>La coprogettazione attraverso i beni pubblici.</a:t>
            </a:r>
            <a:endParaRPr lang="it-IT" sz="2500" b="1" dirty="0">
              <a:solidFill>
                <a:srgbClr val="0070C0"/>
              </a:solidFill>
            </a:endParaRPr>
          </a:p>
        </p:txBody>
      </p:sp>
    </p:spTree>
    <p:extLst>
      <p:ext uri="{BB962C8B-B14F-4D97-AF65-F5344CB8AC3E}">
        <p14:creationId xmlns:p14="http://schemas.microsoft.com/office/powerpoint/2010/main" val="3134558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L’art. 71, c. 2 (comodato)</a:t>
            </a:r>
            <a:endParaRPr lang="it-IT" sz="3200" b="1" dirty="0">
              <a:solidFill>
                <a:srgbClr val="FF0000"/>
              </a:solidFill>
            </a:endParaRPr>
          </a:p>
        </p:txBody>
      </p:sp>
      <p:sp>
        <p:nvSpPr>
          <p:cNvPr id="3" name="Segnaposto contenuto 2"/>
          <p:cNvSpPr>
            <a:spLocks noGrp="1"/>
          </p:cNvSpPr>
          <p:nvPr>
            <p:ph idx="1"/>
          </p:nvPr>
        </p:nvSpPr>
        <p:spPr>
          <a:xfrm>
            <a:off x="179512" y="1340768"/>
            <a:ext cx="8784976" cy="4525963"/>
          </a:xfrm>
        </p:spPr>
        <p:txBody>
          <a:bodyPr>
            <a:normAutofit lnSpcReduction="10000"/>
          </a:bodyPr>
          <a:lstStyle/>
          <a:p>
            <a:pPr marL="0" indent="0" algn="just">
              <a:buNone/>
            </a:pPr>
            <a:r>
              <a:rPr lang="it-IT" sz="2500" dirty="0" smtClean="0">
                <a:solidFill>
                  <a:srgbClr val="0070C0"/>
                </a:solidFill>
              </a:rPr>
              <a:t>La </a:t>
            </a:r>
            <a:r>
              <a:rPr lang="it-IT" sz="2500" b="1" dirty="0" smtClean="0">
                <a:solidFill>
                  <a:srgbClr val="FF0000"/>
                </a:solidFill>
              </a:rPr>
              <a:t>valorizzazione</a:t>
            </a:r>
            <a:r>
              <a:rPr lang="it-IT" sz="2500" dirty="0" smtClean="0">
                <a:solidFill>
                  <a:srgbClr val="FF0000"/>
                </a:solidFill>
              </a:rPr>
              <a:t> </a:t>
            </a:r>
            <a:r>
              <a:rPr lang="it-IT" sz="2500" dirty="0" smtClean="0">
                <a:solidFill>
                  <a:srgbClr val="0070C0"/>
                </a:solidFill>
              </a:rPr>
              <a:t>dei </a:t>
            </a:r>
            <a:r>
              <a:rPr lang="it-IT" sz="2500" b="1" dirty="0" smtClean="0">
                <a:solidFill>
                  <a:srgbClr val="FF0000"/>
                </a:solidFill>
              </a:rPr>
              <a:t>beni pubblici</a:t>
            </a:r>
            <a:r>
              <a:rPr lang="it-IT" sz="2500" dirty="0" smtClean="0">
                <a:solidFill>
                  <a:srgbClr val="0070C0"/>
                </a:solidFill>
              </a:rPr>
              <a:t>, nella forma disciplinata dall’art. </a:t>
            </a:r>
            <a:r>
              <a:rPr lang="it-IT" sz="2500" b="1" dirty="0" smtClean="0">
                <a:solidFill>
                  <a:srgbClr val="FF0000"/>
                </a:solidFill>
              </a:rPr>
              <a:t>71</a:t>
            </a:r>
            <a:r>
              <a:rPr lang="it-IT" sz="2500" dirty="0" smtClean="0">
                <a:solidFill>
                  <a:srgbClr val="0070C0"/>
                </a:solidFill>
              </a:rPr>
              <a:t>, comma </a:t>
            </a:r>
            <a:r>
              <a:rPr lang="it-IT" sz="2500" b="1" dirty="0" smtClean="0">
                <a:solidFill>
                  <a:srgbClr val="FF0000"/>
                </a:solidFill>
              </a:rPr>
              <a:t>2</a:t>
            </a:r>
            <a:r>
              <a:rPr lang="it-IT" sz="2500" dirty="0" smtClean="0">
                <a:solidFill>
                  <a:srgbClr val="0070C0"/>
                </a:solidFill>
              </a:rPr>
              <a:t>, può essere di seguito schematizzato:</a:t>
            </a:r>
          </a:p>
          <a:p>
            <a:pPr algn="just">
              <a:buFont typeface="Wingdings" panose="05000000000000000000" pitchFamily="2" charset="2"/>
              <a:buChar char="ü"/>
            </a:pPr>
            <a:r>
              <a:rPr lang="it-IT" sz="2500" b="1" dirty="0" smtClean="0">
                <a:solidFill>
                  <a:srgbClr val="0070C0"/>
                </a:solidFill>
              </a:rPr>
              <a:t>comodato</a:t>
            </a:r>
            <a:r>
              <a:rPr lang="it-IT" sz="2500" dirty="0" smtClean="0">
                <a:solidFill>
                  <a:srgbClr val="0070C0"/>
                </a:solidFill>
              </a:rPr>
              <a:t> di </a:t>
            </a:r>
            <a:r>
              <a:rPr lang="it-IT" sz="2500" b="1" dirty="0" smtClean="0">
                <a:solidFill>
                  <a:srgbClr val="279D27"/>
                </a:solidFill>
              </a:rPr>
              <a:t>beni mobili </a:t>
            </a:r>
            <a:r>
              <a:rPr lang="it-IT" sz="2500" dirty="0" smtClean="0">
                <a:solidFill>
                  <a:srgbClr val="0070C0"/>
                </a:solidFill>
              </a:rPr>
              <a:t>ed </a:t>
            </a:r>
            <a:r>
              <a:rPr lang="it-IT" sz="2500" b="1" dirty="0" smtClean="0">
                <a:solidFill>
                  <a:srgbClr val="279D27"/>
                </a:solidFill>
              </a:rPr>
              <a:t>immobili</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0070C0"/>
                </a:solidFill>
              </a:rPr>
              <a:t>beni</a:t>
            </a:r>
            <a:r>
              <a:rPr lang="it-IT" sz="2500" dirty="0" smtClean="0">
                <a:solidFill>
                  <a:srgbClr val="0070C0"/>
                </a:solidFill>
              </a:rPr>
              <a:t> </a:t>
            </a:r>
            <a:r>
              <a:rPr lang="it-IT" sz="2500" b="1" dirty="0" smtClean="0">
                <a:solidFill>
                  <a:srgbClr val="279D27"/>
                </a:solidFill>
              </a:rPr>
              <a:t>non utilizzati per fini istituzionali</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0070C0"/>
                </a:solidFill>
              </a:rPr>
              <a:t>esclusione</a:t>
            </a:r>
            <a:r>
              <a:rPr lang="it-IT" sz="2500" dirty="0" smtClean="0">
                <a:solidFill>
                  <a:srgbClr val="0070C0"/>
                </a:solidFill>
              </a:rPr>
              <a:t> per le </a:t>
            </a:r>
            <a:r>
              <a:rPr lang="it-IT" sz="2500" b="1" dirty="0" smtClean="0">
                <a:solidFill>
                  <a:srgbClr val="279D27"/>
                </a:solidFill>
              </a:rPr>
              <a:t>imprese sociali</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0070C0"/>
                </a:solidFill>
              </a:rPr>
              <a:t>utilizzo</a:t>
            </a:r>
            <a:r>
              <a:rPr lang="it-IT" sz="2500" dirty="0" smtClean="0">
                <a:solidFill>
                  <a:srgbClr val="0070C0"/>
                </a:solidFill>
              </a:rPr>
              <a:t> per </a:t>
            </a:r>
            <a:r>
              <a:rPr lang="it-IT" sz="2500" b="1" dirty="0" smtClean="0">
                <a:solidFill>
                  <a:srgbClr val="279D27"/>
                </a:solidFill>
              </a:rPr>
              <a:t>finalità istituzionali</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0070C0"/>
                </a:solidFill>
              </a:rPr>
              <a:t>durata massima</a:t>
            </a:r>
            <a:r>
              <a:rPr lang="it-IT" sz="2500" dirty="0" smtClean="0">
                <a:solidFill>
                  <a:srgbClr val="0070C0"/>
                </a:solidFill>
              </a:rPr>
              <a:t>: </a:t>
            </a:r>
            <a:r>
              <a:rPr lang="it-IT" sz="2500" b="1" dirty="0" smtClean="0">
                <a:solidFill>
                  <a:srgbClr val="279D27"/>
                </a:solidFill>
              </a:rPr>
              <a:t>30 anni</a:t>
            </a:r>
            <a:r>
              <a:rPr lang="it-IT" sz="2500" dirty="0" smtClean="0">
                <a:solidFill>
                  <a:srgbClr val="0070C0"/>
                </a:solidFill>
              </a:rPr>
              <a:t>.</a:t>
            </a:r>
          </a:p>
          <a:p>
            <a:pPr marL="0" indent="0" algn="just">
              <a:buNone/>
            </a:pPr>
            <a:endParaRPr lang="it-IT" sz="2500" dirty="0">
              <a:solidFill>
                <a:srgbClr val="0070C0"/>
              </a:solidFill>
            </a:endParaRPr>
          </a:p>
          <a:p>
            <a:pPr marL="0" indent="0" algn="just">
              <a:buNone/>
            </a:pPr>
            <a:r>
              <a:rPr lang="it-IT" sz="2500" dirty="0" smtClean="0">
                <a:solidFill>
                  <a:srgbClr val="0070C0"/>
                </a:solidFill>
              </a:rPr>
              <a:t>A tale norma di aggiunge la disposizione dello stesso art. </a:t>
            </a:r>
            <a:r>
              <a:rPr lang="it-IT" sz="2500" b="1" dirty="0" smtClean="0">
                <a:solidFill>
                  <a:srgbClr val="FF0000"/>
                </a:solidFill>
              </a:rPr>
              <a:t>71</a:t>
            </a:r>
            <a:r>
              <a:rPr lang="it-IT" sz="2500" dirty="0" smtClean="0">
                <a:solidFill>
                  <a:srgbClr val="0070C0"/>
                </a:solidFill>
              </a:rPr>
              <a:t>, c. </a:t>
            </a:r>
            <a:r>
              <a:rPr lang="it-IT" sz="2500" b="1" dirty="0" smtClean="0">
                <a:solidFill>
                  <a:srgbClr val="FF0000"/>
                </a:solidFill>
              </a:rPr>
              <a:t>1</a:t>
            </a:r>
            <a:r>
              <a:rPr lang="it-IT" sz="2500" dirty="0" smtClean="0">
                <a:solidFill>
                  <a:srgbClr val="FF0000"/>
                </a:solidFill>
              </a:rPr>
              <a:t> </a:t>
            </a:r>
            <a:r>
              <a:rPr lang="it-IT" sz="2500" dirty="0" smtClean="0">
                <a:solidFill>
                  <a:srgbClr val="0070C0"/>
                </a:solidFill>
              </a:rPr>
              <a:t>sulle </a:t>
            </a:r>
            <a:r>
              <a:rPr lang="it-IT" sz="2500" b="1" dirty="0" smtClean="0">
                <a:solidFill>
                  <a:srgbClr val="279D27"/>
                </a:solidFill>
              </a:rPr>
              <a:t>destinazioni d’uso</a:t>
            </a:r>
            <a:r>
              <a:rPr lang="it-IT" sz="2500" dirty="0" smtClean="0">
                <a:solidFill>
                  <a:srgbClr val="0070C0"/>
                </a:solidFill>
              </a:rPr>
              <a:t>. </a:t>
            </a:r>
          </a:p>
          <a:p>
            <a:pPr marL="0" indent="0" algn="just">
              <a:buNone/>
            </a:pPr>
            <a:r>
              <a:rPr lang="it-IT" sz="2500" dirty="0" smtClean="0">
                <a:solidFill>
                  <a:srgbClr val="0070C0"/>
                </a:solidFill>
              </a:rPr>
              <a:t>(</a:t>
            </a:r>
            <a:r>
              <a:rPr lang="it-IT" sz="2500" b="1" dirty="0" smtClean="0">
                <a:solidFill>
                  <a:srgbClr val="FF0000"/>
                </a:solidFill>
              </a:rPr>
              <a:t>TAR Piemonte</a:t>
            </a:r>
            <a:r>
              <a:rPr lang="it-IT" sz="2500" dirty="0" smtClean="0">
                <a:solidFill>
                  <a:srgbClr val="0070C0"/>
                </a:solidFill>
              </a:rPr>
              <a:t>, </a:t>
            </a:r>
            <a:r>
              <a:rPr lang="it-IT" sz="2500" b="1" dirty="0" smtClean="0">
                <a:solidFill>
                  <a:srgbClr val="0070C0"/>
                </a:solidFill>
              </a:rPr>
              <a:t>sentenza</a:t>
            </a:r>
            <a:r>
              <a:rPr lang="it-IT" sz="2500" dirty="0" smtClean="0">
                <a:solidFill>
                  <a:srgbClr val="0070C0"/>
                </a:solidFill>
              </a:rPr>
              <a:t> n. </a:t>
            </a:r>
            <a:r>
              <a:rPr lang="it-IT" sz="2500" b="1" dirty="0" smtClean="0">
                <a:solidFill>
                  <a:srgbClr val="FF0000"/>
                </a:solidFill>
              </a:rPr>
              <a:t>286</a:t>
            </a:r>
            <a:r>
              <a:rPr lang="it-IT" sz="2500" dirty="0" smtClean="0">
                <a:solidFill>
                  <a:srgbClr val="0070C0"/>
                </a:solidFill>
              </a:rPr>
              <a:t>/</a:t>
            </a:r>
            <a:r>
              <a:rPr lang="it-IT" sz="2500" b="1" dirty="0" smtClean="0">
                <a:solidFill>
                  <a:srgbClr val="FF0000"/>
                </a:solidFill>
              </a:rPr>
              <a:t>2018</a:t>
            </a:r>
            <a:r>
              <a:rPr lang="it-IT" sz="2500" dirty="0" smtClean="0">
                <a:solidFill>
                  <a:srgbClr val="0070C0"/>
                </a:solidFill>
              </a:rPr>
              <a:t>).</a:t>
            </a:r>
          </a:p>
          <a:p>
            <a:pPr algn="just">
              <a:buFont typeface="Wingdings" panose="05000000000000000000" pitchFamily="2" charset="2"/>
              <a:buChar char="ü"/>
            </a:pPr>
            <a:endParaRPr lang="it-IT" sz="2500" dirty="0" smtClean="0">
              <a:solidFill>
                <a:srgbClr val="0070C0"/>
              </a:solidFill>
            </a:endParaRPr>
          </a:p>
          <a:p>
            <a:pPr algn="just">
              <a:buFont typeface="Wingdings" panose="05000000000000000000" pitchFamily="2" charset="2"/>
              <a:buChar char="ü"/>
            </a:pPr>
            <a:endParaRPr lang="it-IT" sz="2500" dirty="0" smtClean="0">
              <a:solidFill>
                <a:srgbClr val="0070C0"/>
              </a:solidFill>
            </a:endParaRPr>
          </a:p>
        </p:txBody>
      </p:sp>
    </p:spTree>
    <p:extLst>
      <p:ext uri="{BB962C8B-B14F-4D97-AF65-F5344CB8AC3E}">
        <p14:creationId xmlns:p14="http://schemas.microsoft.com/office/powerpoint/2010/main" val="12941441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L’art. 71, c. 3 (concessione)</a:t>
            </a:r>
            <a:endParaRPr lang="it-IT" sz="3200" b="1" dirty="0">
              <a:solidFill>
                <a:srgbClr val="FF0000"/>
              </a:solidFill>
            </a:endParaRPr>
          </a:p>
        </p:txBody>
      </p:sp>
      <p:sp>
        <p:nvSpPr>
          <p:cNvPr id="3" name="Segnaposto contenuto 2"/>
          <p:cNvSpPr>
            <a:spLocks noGrp="1"/>
          </p:cNvSpPr>
          <p:nvPr>
            <p:ph idx="1"/>
          </p:nvPr>
        </p:nvSpPr>
        <p:spPr>
          <a:xfrm>
            <a:off x="179512" y="1340768"/>
            <a:ext cx="8784976" cy="4752528"/>
          </a:xfrm>
        </p:spPr>
        <p:txBody>
          <a:bodyPr>
            <a:normAutofit lnSpcReduction="10000"/>
          </a:bodyPr>
          <a:lstStyle/>
          <a:p>
            <a:pPr marL="0" indent="0" algn="just">
              <a:buNone/>
            </a:pPr>
            <a:r>
              <a:rPr lang="it-IT" sz="2500" dirty="0" smtClean="0">
                <a:solidFill>
                  <a:srgbClr val="0070C0"/>
                </a:solidFill>
              </a:rPr>
              <a:t>La </a:t>
            </a:r>
            <a:r>
              <a:rPr lang="it-IT" sz="2500" b="1" dirty="0" smtClean="0">
                <a:solidFill>
                  <a:srgbClr val="FF0000"/>
                </a:solidFill>
              </a:rPr>
              <a:t>valorizzazione</a:t>
            </a:r>
            <a:r>
              <a:rPr lang="it-IT" sz="2500" dirty="0" smtClean="0">
                <a:solidFill>
                  <a:srgbClr val="FF0000"/>
                </a:solidFill>
              </a:rPr>
              <a:t> </a:t>
            </a:r>
            <a:r>
              <a:rPr lang="it-IT" sz="2500" dirty="0" smtClean="0">
                <a:solidFill>
                  <a:srgbClr val="0070C0"/>
                </a:solidFill>
              </a:rPr>
              <a:t>dei </a:t>
            </a:r>
            <a:r>
              <a:rPr lang="it-IT" sz="2500" b="1" dirty="0" smtClean="0">
                <a:solidFill>
                  <a:srgbClr val="FF0000"/>
                </a:solidFill>
              </a:rPr>
              <a:t>beni pubblici</a:t>
            </a:r>
            <a:r>
              <a:rPr lang="it-IT" sz="2500" dirty="0" smtClean="0">
                <a:solidFill>
                  <a:srgbClr val="0070C0"/>
                </a:solidFill>
              </a:rPr>
              <a:t>, nella forma disciplinata dall’art. </a:t>
            </a:r>
            <a:r>
              <a:rPr lang="it-IT" sz="2500" b="1" dirty="0" smtClean="0">
                <a:solidFill>
                  <a:srgbClr val="FF0000"/>
                </a:solidFill>
              </a:rPr>
              <a:t>71</a:t>
            </a:r>
            <a:r>
              <a:rPr lang="it-IT" sz="2500" dirty="0" smtClean="0">
                <a:solidFill>
                  <a:srgbClr val="0070C0"/>
                </a:solidFill>
              </a:rPr>
              <a:t>, comma </a:t>
            </a:r>
            <a:r>
              <a:rPr lang="it-IT" sz="2500" b="1" dirty="0" smtClean="0">
                <a:solidFill>
                  <a:srgbClr val="FF0000"/>
                </a:solidFill>
              </a:rPr>
              <a:t>3</a:t>
            </a:r>
            <a:r>
              <a:rPr lang="it-IT" sz="2500" dirty="0" smtClean="0">
                <a:solidFill>
                  <a:srgbClr val="0070C0"/>
                </a:solidFill>
              </a:rPr>
              <a:t>, può essere di seguito schematizzato:</a:t>
            </a:r>
          </a:p>
          <a:p>
            <a:pPr algn="just">
              <a:buFont typeface="Wingdings" panose="05000000000000000000" pitchFamily="2" charset="2"/>
              <a:buChar char="ü"/>
            </a:pPr>
            <a:r>
              <a:rPr lang="it-IT" sz="2500" b="1" dirty="0" smtClean="0">
                <a:solidFill>
                  <a:srgbClr val="0070C0"/>
                </a:solidFill>
              </a:rPr>
              <a:t>concessione </a:t>
            </a:r>
            <a:r>
              <a:rPr lang="it-IT" sz="2500" dirty="0" smtClean="0">
                <a:solidFill>
                  <a:srgbClr val="0070C0"/>
                </a:solidFill>
              </a:rPr>
              <a:t>di </a:t>
            </a:r>
            <a:r>
              <a:rPr lang="it-IT" sz="2500" b="1" dirty="0" smtClean="0">
                <a:solidFill>
                  <a:srgbClr val="279D27"/>
                </a:solidFill>
              </a:rPr>
              <a:t>beni culturali immobili di proprietà pubblica</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0070C0"/>
                </a:solidFill>
              </a:rPr>
              <a:t>beni</a:t>
            </a:r>
            <a:r>
              <a:rPr lang="it-IT" sz="2500" dirty="0" smtClean="0">
                <a:solidFill>
                  <a:srgbClr val="0070C0"/>
                </a:solidFill>
              </a:rPr>
              <a:t> che necessitano di interventi di </a:t>
            </a:r>
            <a:r>
              <a:rPr lang="it-IT" sz="2500" b="1" dirty="0" smtClean="0">
                <a:solidFill>
                  <a:srgbClr val="279D27"/>
                </a:solidFill>
              </a:rPr>
              <a:t>restauro</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0070C0"/>
                </a:solidFill>
              </a:rPr>
              <a:t>utilizzo</a:t>
            </a:r>
            <a:r>
              <a:rPr lang="it-IT" sz="2500" dirty="0" smtClean="0">
                <a:solidFill>
                  <a:srgbClr val="0070C0"/>
                </a:solidFill>
              </a:rPr>
              <a:t> per le </a:t>
            </a:r>
            <a:r>
              <a:rPr lang="it-IT" sz="2500" b="1" dirty="0" smtClean="0">
                <a:solidFill>
                  <a:srgbClr val="279D27"/>
                </a:solidFill>
              </a:rPr>
              <a:t>attività</a:t>
            </a:r>
            <a:r>
              <a:rPr lang="it-IT" sz="2500" dirty="0" smtClean="0">
                <a:solidFill>
                  <a:srgbClr val="279D27"/>
                </a:solidFill>
              </a:rPr>
              <a:t> </a:t>
            </a:r>
            <a:r>
              <a:rPr lang="it-IT" sz="2500" dirty="0" smtClean="0">
                <a:solidFill>
                  <a:srgbClr val="0070C0"/>
                </a:solidFill>
              </a:rPr>
              <a:t>di </a:t>
            </a:r>
            <a:r>
              <a:rPr lang="it-IT" sz="2500" b="1" dirty="0" smtClean="0">
                <a:solidFill>
                  <a:srgbClr val="279D27"/>
                </a:solidFill>
              </a:rPr>
              <a:t>interesse generale </a:t>
            </a:r>
            <a:r>
              <a:rPr lang="it-IT" sz="2500" dirty="0" smtClean="0">
                <a:solidFill>
                  <a:srgbClr val="0070C0"/>
                </a:solidFill>
              </a:rPr>
              <a:t>di cui alle </a:t>
            </a:r>
            <a:r>
              <a:rPr lang="it-IT" sz="2500" dirty="0" err="1" smtClean="0">
                <a:solidFill>
                  <a:srgbClr val="0070C0"/>
                </a:solidFill>
              </a:rPr>
              <a:t>lett</a:t>
            </a:r>
            <a:r>
              <a:rPr lang="it-IT" sz="2500" dirty="0" smtClean="0">
                <a:solidFill>
                  <a:srgbClr val="0070C0"/>
                </a:solidFill>
              </a:rPr>
              <a:t>. </a:t>
            </a:r>
            <a:r>
              <a:rPr lang="it-IT" sz="2500" b="1" i="1" dirty="0" smtClean="0">
                <a:solidFill>
                  <a:srgbClr val="FF0000"/>
                </a:solidFill>
              </a:rPr>
              <a:t>f</a:t>
            </a:r>
            <a:r>
              <a:rPr lang="it-IT" sz="2500" dirty="0" smtClean="0">
                <a:solidFill>
                  <a:srgbClr val="0070C0"/>
                </a:solidFill>
              </a:rPr>
              <a:t>),</a:t>
            </a:r>
            <a:r>
              <a:rPr lang="it-IT" sz="2500" b="1" i="1" dirty="0" smtClean="0">
                <a:solidFill>
                  <a:srgbClr val="FF0000"/>
                </a:solidFill>
              </a:rPr>
              <a:t> i</a:t>
            </a:r>
            <a:r>
              <a:rPr lang="it-IT" sz="2500" dirty="0" smtClean="0">
                <a:solidFill>
                  <a:srgbClr val="0070C0"/>
                </a:solidFill>
              </a:rPr>
              <a:t>), </a:t>
            </a:r>
            <a:r>
              <a:rPr lang="it-IT" sz="2500" b="1" i="1" dirty="0" smtClean="0">
                <a:solidFill>
                  <a:srgbClr val="FF0000"/>
                </a:solidFill>
              </a:rPr>
              <a:t>k</a:t>
            </a:r>
            <a:r>
              <a:rPr lang="it-IT" sz="2500" dirty="0" smtClean="0">
                <a:solidFill>
                  <a:srgbClr val="0070C0"/>
                </a:solidFill>
              </a:rPr>
              <a:t>) e </a:t>
            </a:r>
            <a:r>
              <a:rPr lang="it-IT" sz="2500" b="1" i="1" dirty="0" smtClean="0">
                <a:solidFill>
                  <a:srgbClr val="FF0000"/>
                </a:solidFill>
              </a:rPr>
              <a:t>z</a:t>
            </a:r>
            <a:r>
              <a:rPr lang="it-IT" sz="2500" dirty="0" smtClean="0">
                <a:solidFill>
                  <a:srgbClr val="0070C0"/>
                </a:solidFill>
              </a:rPr>
              <a:t>) dell’art. </a:t>
            </a:r>
            <a:r>
              <a:rPr lang="it-IT" sz="2500" b="1" dirty="0" smtClean="0">
                <a:solidFill>
                  <a:srgbClr val="FF0000"/>
                </a:solidFill>
              </a:rPr>
              <a:t>5</a:t>
            </a:r>
            <a:r>
              <a:rPr lang="it-IT" sz="2500" dirty="0" smtClean="0">
                <a:solidFill>
                  <a:srgbClr val="0070C0"/>
                </a:solidFill>
              </a:rPr>
              <a:t> </a:t>
            </a:r>
            <a:r>
              <a:rPr lang="it-IT" sz="2500" b="1" dirty="0" smtClean="0">
                <a:solidFill>
                  <a:srgbClr val="0070C0"/>
                </a:solidFill>
              </a:rPr>
              <a:t>CTS</a:t>
            </a:r>
            <a:r>
              <a:rPr lang="it-IT" sz="2500" dirty="0" smtClean="0">
                <a:solidFill>
                  <a:srgbClr val="0070C0"/>
                </a:solidFill>
              </a:rPr>
              <a:t>;</a:t>
            </a:r>
          </a:p>
          <a:p>
            <a:pPr algn="just">
              <a:buFont typeface="Wingdings" panose="05000000000000000000" pitchFamily="2" charset="2"/>
              <a:buChar char="ü"/>
            </a:pPr>
            <a:r>
              <a:rPr lang="it-IT" sz="2500" dirty="0" smtClean="0">
                <a:solidFill>
                  <a:srgbClr val="0070C0"/>
                </a:solidFill>
              </a:rPr>
              <a:t>previsione di un </a:t>
            </a:r>
            <a:r>
              <a:rPr lang="it-IT" sz="2500" b="1" dirty="0" smtClean="0">
                <a:solidFill>
                  <a:srgbClr val="279D27"/>
                </a:solidFill>
              </a:rPr>
              <a:t>canone agevolato </a:t>
            </a:r>
            <a:r>
              <a:rPr lang="it-IT" sz="2500" b="1" dirty="0" smtClean="0">
                <a:solidFill>
                  <a:srgbClr val="0070C0"/>
                </a:solidFill>
              </a:rPr>
              <a:t>determinato</a:t>
            </a:r>
            <a:r>
              <a:rPr lang="it-IT" sz="2500" dirty="0" smtClean="0">
                <a:solidFill>
                  <a:srgbClr val="0070C0"/>
                </a:solidFill>
              </a:rPr>
              <a:t> dalla </a:t>
            </a:r>
            <a:r>
              <a:rPr lang="it-IT" sz="2500" b="1" dirty="0" smtClean="0">
                <a:solidFill>
                  <a:srgbClr val="0070C0"/>
                </a:solidFill>
              </a:rPr>
              <a:t>PA</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279D27"/>
                </a:solidFill>
              </a:rPr>
              <a:t>progetto di gestione </a:t>
            </a:r>
            <a:r>
              <a:rPr lang="it-IT" sz="2500" dirty="0" smtClean="0">
                <a:solidFill>
                  <a:srgbClr val="0070C0"/>
                </a:solidFill>
              </a:rPr>
              <a:t>per il </a:t>
            </a:r>
            <a:r>
              <a:rPr lang="it-IT" sz="2500" b="1" dirty="0" smtClean="0">
                <a:solidFill>
                  <a:srgbClr val="0070C0"/>
                </a:solidFill>
              </a:rPr>
              <a:t>recupero</a:t>
            </a:r>
            <a:r>
              <a:rPr lang="it-IT" sz="2500" dirty="0" smtClean="0">
                <a:solidFill>
                  <a:srgbClr val="0070C0"/>
                </a:solidFill>
              </a:rPr>
              <a:t> e la </a:t>
            </a:r>
            <a:r>
              <a:rPr lang="it-IT" sz="2500" b="1" dirty="0" smtClean="0">
                <a:solidFill>
                  <a:srgbClr val="0070C0"/>
                </a:solidFill>
              </a:rPr>
              <a:t>valorizzazione</a:t>
            </a:r>
            <a:r>
              <a:rPr lang="it-IT" sz="2500" dirty="0" smtClean="0">
                <a:solidFill>
                  <a:srgbClr val="0070C0"/>
                </a:solidFill>
              </a:rPr>
              <a:t> del bene;</a:t>
            </a:r>
          </a:p>
          <a:p>
            <a:pPr algn="just">
              <a:buFont typeface="Wingdings" panose="05000000000000000000" pitchFamily="2" charset="2"/>
              <a:buChar char="ü"/>
            </a:pPr>
            <a:r>
              <a:rPr lang="it-IT" sz="2500" b="1" dirty="0" smtClean="0">
                <a:solidFill>
                  <a:srgbClr val="0070C0"/>
                </a:solidFill>
              </a:rPr>
              <a:t>durata massima</a:t>
            </a:r>
            <a:r>
              <a:rPr lang="it-IT" sz="2500" dirty="0" smtClean="0">
                <a:solidFill>
                  <a:srgbClr val="0070C0"/>
                </a:solidFill>
              </a:rPr>
              <a:t>: </a:t>
            </a:r>
            <a:r>
              <a:rPr lang="it-IT" sz="2500" b="1" dirty="0" smtClean="0">
                <a:solidFill>
                  <a:srgbClr val="279D27"/>
                </a:solidFill>
              </a:rPr>
              <a:t>50 anni</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279D27"/>
                </a:solidFill>
              </a:rPr>
              <a:t>procedura semplificata </a:t>
            </a:r>
            <a:r>
              <a:rPr lang="it-IT" sz="2500" dirty="0" smtClean="0">
                <a:solidFill>
                  <a:srgbClr val="0070C0"/>
                </a:solidFill>
              </a:rPr>
              <a:t>dell’art. </a:t>
            </a:r>
            <a:r>
              <a:rPr lang="it-IT" sz="2500" b="1" dirty="0" smtClean="0">
                <a:solidFill>
                  <a:srgbClr val="FF0000"/>
                </a:solidFill>
              </a:rPr>
              <a:t>151</a:t>
            </a:r>
            <a:r>
              <a:rPr lang="it-IT" sz="2500" dirty="0" smtClean="0">
                <a:solidFill>
                  <a:srgbClr val="0070C0"/>
                </a:solidFill>
              </a:rPr>
              <a:t> del </a:t>
            </a:r>
            <a:r>
              <a:rPr lang="it-IT" sz="2500" b="1" dirty="0" smtClean="0">
                <a:solidFill>
                  <a:srgbClr val="0070C0"/>
                </a:solidFill>
              </a:rPr>
              <a:t>codice</a:t>
            </a:r>
            <a:r>
              <a:rPr lang="it-IT" sz="2500" dirty="0" smtClean="0">
                <a:solidFill>
                  <a:srgbClr val="0070C0"/>
                </a:solidFill>
              </a:rPr>
              <a:t> dei </a:t>
            </a:r>
            <a:r>
              <a:rPr lang="it-IT" sz="2500" b="1" dirty="0" smtClean="0">
                <a:solidFill>
                  <a:srgbClr val="0070C0"/>
                </a:solidFill>
              </a:rPr>
              <a:t>contratti pubblici</a:t>
            </a:r>
            <a:r>
              <a:rPr lang="it-IT" sz="2500" dirty="0" smtClean="0">
                <a:solidFill>
                  <a:srgbClr val="0070C0"/>
                </a:solidFill>
              </a:rPr>
              <a:t>.</a:t>
            </a:r>
          </a:p>
          <a:p>
            <a:pPr algn="just">
              <a:buFont typeface="Wingdings" panose="05000000000000000000" pitchFamily="2" charset="2"/>
              <a:buChar char="ü"/>
            </a:pPr>
            <a:endParaRPr lang="it-IT" sz="2500" dirty="0" smtClean="0">
              <a:solidFill>
                <a:srgbClr val="0070C0"/>
              </a:solidFill>
            </a:endParaRPr>
          </a:p>
        </p:txBody>
      </p:sp>
    </p:spTree>
    <p:extLst>
      <p:ext uri="{BB962C8B-B14F-4D97-AF65-F5344CB8AC3E}">
        <p14:creationId xmlns:p14="http://schemas.microsoft.com/office/powerpoint/2010/main" val="3368657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L’art. 89, c. 17 (valorizzazione)</a:t>
            </a:r>
            <a:endParaRPr lang="it-IT" sz="3200" b="1" dirty="0">
              <a:solidFill>
                <a:srgbClr val="FF0000"/>
              </a:solidFill>
            </a:endParaRPr>
          </a:p>
        </p:txBody>
      </p:sp>
      <p:sp>
        <p:nvSpPr>
          <p:cNvPr id="3" name="Segnaposto contenuto 2"/>
          <p:cNvSpPr>
            <a:spLocks noGrp="1"/>
          </p:cNvSpPr>
          <p:nvPr>
            <p:ph idx="1"/>
          </p:nvPr>
        </p:nvSpPr>
        <p:spPr>
          <a:xfrm>
            <a:off x="179512" y="1340768"/>
            <a:ext cx="8784976" cy="4752528"/>
          </a:xfrm>
        </p:spPr>
        <p:txBody>
          <a:bodyPr>
            <a:normAutofit/>
          </a:bodyPr>
          <a:lstStyle/>
          <a:p>
            <a:pPr marL="0" indent="0" algn="just">
              <a:buNone/>
            </a:pPr>
            <a:r>
              <a:rPr lang="it-IT" sz="2500" dirty="0" smtClean="0">
                <a:solidFill>
                  <a:srgbClr val="0070C0"/>
                </a:solidFill>
              </a:rPr>
              <a:t>La </a:t>
            </a:r>
            <a:r>
              <a:rPr lang="it-IT" sz="2500" b="1" dirty="0" smtClean="0">
                <a:solidFill>
                  <a:srgbClr val="FF0000"/>
                </a:solidFill>
              </a:rPr>
              <a:t>valorizzazione</a:t>
            </a:r>
            <a:r>
              <a:rPr lang="it-IT" sz="2500" dirty="0" smtClean="0">
                <a:solidFill>
                  <a:srgbClr val="FF0000"/>
                </a:solidFill>
              </a:rPr>
              <a:t> </a:t>
            </a:r>
            <a:r>
              <a:rPr lang="it-IT" sz="2500" dirty="0" smtClean="0">
                <a:solidFill>
                  <a:srgbClr val="0070C0"/>
                </a:solidFill>
              </a:rPr>
              <a:t>dei </a:t>
            </a:r>
            <a:r>
              <a:rPr lang="it-IT" sz="2500" b="1" dirty="0" smtClean="0">
                <a:solidFill>
                  <a:srgbClr val="FF0000"/>
                </a:solidFill>
              </a:rPr>
              <a:t>beni pubblici</a:t>
            </a:r>
            <a:r>
              <a:rPr lang="it-IT" sz="2500" dirty="0" smtClean="0">
                <a:solidFill>
                  <a:srgbClr val="0070C0"/>
                </a:solidFill>
              </a:rPr>
              <a:t>, nella forma disciplinata dall’art. </a:t>
            </a:r>
            <a:r>
              <a:rPr lang="it-IT" sz="2500" b="1" dirty="0" smtClean="0">
                <a:solidFill>
                  <a:srgbClr val="FF0000"/>
                </a:solidFill>
              </a:rPr>
              <a:t>89</a:t>
            </a:r>
            <a:r>
              <a:rPr lang="it-IT" sz="2500" dirty="0" smtClean="0">
                <a:solidFill>
                  <a:srgbClr val="0070C0"/>
                </a:solidFill>
              </a:rPr>
              <a:t>, comma </a:t>
            </a:r>
            <a:r>
              <a:rPr lang="it-IT" sz="2500" b="1" dirty="0" smtClean="0">
                <a:solidFill>
                  <a:srgbClr val="FF0000"/>
                </a:solidFill>
              </a:rPr>
              <a:t>17</a:t>
            </a:r>
            <a:r>
              <a:rPr lang="it-IT" sz="2500" dirty="0" smtClean="0">
                <a:solidFill>
                  <a:srgbClr val="0070C0"/>
                </a:solidFill>
              </a:rPr>
              <a:t>, può essere di seguito schematizzato:</a:t>
            </a:r>
          </a:p>
          <a:p>
            <a:pPr algn="just">
              <a:buFont typeface="Wingdings" panose="05000000000000000000" pitchFamily="2" charset="2"/>
              <a:buChar char="ü"/>
            </a:pPr>
            <a:r>
              <a:rPr lang="it-IT" sz="2500" b="1" dirty="0" smtClean="0">
                <a:solidFill>
                  <a:srgbClr val="0070C0"/>
                </a:solidFill>
              </a:rPr>
              <a:t>concessione </a:t>
            </a:r>
            <a:r>
              <a:rPr lang="it-IT" sz="2500" dirty="0" smtClean="0">
                <a:solidFill>
                  <a:srgbClr val="0070C0"/>
                </a:solidFill>
              </a:rPr>
              <a:t>di </a:t>
            </a:r>
            <a:r>
              <a:rPr lang="it-IT" sz="2500" b="1" dirty="0" smtClean="0">
                <a:solidFill>
                  <a:srgbClr val="279D27"/>
                </a:solidFill>
              </a:rPr>
              <a:t>beni culturali immobili di proprietà pubblica</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0070C0"/>
                </a:solidFill>
              </a:rPr>
              <a:t>attuazione</a:t>
            </a:r>
            <a:r>
              <a:rPr lang="it-IT" sz="2500" dirty="0" smtClean="0">
                <a:solidFill>
                  <a:srgbClr val="0070C0"/>
                </a:solidFill>
              </a:rPr>
              <a:t> dell’art. </a:t>
            </a:r>
            <a:r>
              <a:rPr lang="it-IT" sz="2500" dirty="0" smtClean="0">
                <a:solidFill>
                  <a:srgbClr val="FF0000"/>
                </a:solidFill>
              </a:rPr>
              <a:t>115</a:t>
            </a:r>
            <a:r>
              <a:rPr lang="it-IT" sz="2500" dirty="0" smtClean="0">
                <a:solidFill>
                  <a:srgbClr val="0070C0"/>
                </a:solidFill>
              </a:rPr>
              <a:t> del d. </a:t>
            </a:r>
            <a:r>
              <a:rPr lang="it-IT" sz="2500" dirty="0" err="1" smtClean="0">
                <a:solidFill>
                  <a:srgbClr val="0070C0"/>
                </a:solidFill>
              </a:rPr>
              <a:t>lgs</a:t>
            </a:r>
            <a:r>
              <a:rPr lang="it-IT" sz="2500" dirty="0" smtClean="0">
                <a:solidFill>
                  <a:srgbClr val="0070C0"/>
                </a:solidFill>
              </a:rPr>
              <a:t>. n. </a:t>
            </a:r>
            <a:r>
              <a:rPr lang="it-IT" sz="2500" dirty="0" smtClean="0">
                <a:solidFill>
                  <a:srgbClr val="FF0000"/>
                </a:solidFill>
              </a:rPr>
              <a:t>42</a:t>
            </a:r>
            <a:r>
              <a:rPr lang="it-IT" sz="2500" dirty="0" smtClean="0">
                <a:solidFill>
                  <a:srgbClr val="0070C0"/>
                </a:solidFill>
              </a:rPr>
              <a:t>/</a:t>
            </a:r>
            <a:r>
              <a:rPr lang="it-IT" sz="2500" dirty="0" smtClean="0">
                <a:solidFill>
                  <a:srgbClr val="FF0000"/>
                </a:solidFill>
              </a:rPr>
              <a:t>2004</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0070C0"/>
                </a:solidFill>
              </a:rPr>
              <a:t>eterogeneità </a:t>
            </a:r>
            <a:r>
              <a:rPr lang="it-IT" sz="2500" b="1" dirty="0" smtClean="0">
                <a:solidFill>
                  <a:srgbClr val="FF0000"/>
                </a:solidFill>
              </a:rPr>
              <a:t>enti concedenti </a:t>
            </a:r>
            <a:r>
              <a:rPr lang="it-IT" sz="2500" b="1" dirty="0" smtClean="0">
                <a:solidFill>
                  <a:srgbClr val="0070C0"/>
                </a:solidFill>
              </a:rPr>
              <a:t>(</a:t>
            </a:r>
            <a:r>
              <a:rPr lang="it-IT" sz="2500" b="1" dirty="0" smtClean="0">
                <a:solidFill>
                  <a:srgbClr val="279D27"/>
                </a:solidFill>
              </a:rPr>
              <a:t>Ministero</a:t>
            </a:r>
            <a:r>
              <a:rPr lang="it-IT" sz="2500" b="1" dirty="0" smtClean="0">
                <a:solidFill>
                  <a:srgbClr val="0070C0"/>
                </a:solidFill>
              </a:rPr>
              <a:t>, </a:t>
            </a:r>
            <a:r>
              <a:rPr lang="it-IT" sz="2500" b="1" dirty="0" smtClean="0">
                <a:solidFill>
                  <a:srgbClr val="279D27"/>
                </a:solidFill>
              </a:rPr>
              <a:t>Regioni</a:t>
            </a:r>
            <a:r>
              <a:rPr lang="it-IT" sz="2500" b="1" dirty="0" smtClean="0">
                <a:solidFill>
                  <a:srgbClr val="0070C0"/>
                </a:solidFill>
              </a:rPr>
              <a:t>, </a:t>
            </a:r>
            <a:r>
              <a:rPr lang="it-IT" sz="2500" b="1" dirty="0" smtClean="0">
                <a:solidFill>
                  <a:srgbClr val="279D27"/>
                </a:solidFill>
              </a:rPr>
              <a:t>enti locali </a:t>
            </a:r>
            <a:r>
              <a:rPr lang="it-IT" sz="2500" b="1" dirty="0" smtClean="0">
                <a:solidFill>
                  <a:srgbClr val="0070C0"/>
                </a:solidFill>
              </a:rPr>
              <a:t>e </a:t>
            </a:r>
            <a:r>
              <a:rPr lang="it-IT" sz="2500" b="1" dirty="0" smtClean="0">
                <a:solidFill>
                  <a:srgbClr val="279D27"/>
                </a:solidFill>
              </a:rPr>
              <a:t>altri enti pubblici</a:t>
            </a:r>
            <a:r>
              <a:rPr lang="it-IT" sz="2500" b="1" dirty="0" smtClean="0">
                <a:solidFill>
                  <a:srgbClr val="0070C0"/>
                </a:solidFill>
              </a:rPr>
              <a:t>)</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0070C0"/>
                </a:solidFill>
              </a:rPr>
              <a:t>attivazione</a:t>
            </a:r>
            <a:r>
              <a:rPr lang="it-IT" sz="2500" dirty="0" smtClean="0">
                <a:solidFill>
                  <a:srgbClr val="0070C0"/>
                </a:solidFill>
              </a:rPr>
              <a:t> di </a:t>
            </a:r>
            <a:r>
              <a:rPr lang="it-IT" sz="2500" b="1" i="1" dirty="0" smtClean="0">
                <a:solidFill>
                  <a:srgbClr val="279D27"/>
                </a:solidFill>
              </a:rPr>
              <a:t>forme speciali di partenariato con ETS</a:t>
            </a:r>
            <a:r>
              <a:rPr lang="it-IT" sz="2500" dirty="0" smtClean="0">
                <a:solidFill>
                  <a:srgbClr val="0070C0"/>
                </a:solidFill>
              </a:rPr>
              <a:t>;</a:t>
            </a:r>
          </a:p>
          <a:p>
            <a:pPr algn="just">
              <a:buFont typeface="Wingdings" panose="05000000000000000000" pitchFamily="2" charset="2"/>
              <a:buChar char="ü"/>
            </a:pPr>
            <a:r>
              <a:rPr lang="it-IT" sz="2500" dirty="0" smtClean="0">
                <a:solidFill>
                  <a:srgbClr val="0070C0"/>
                </a:solidFill>
              </a:rPr>
              <a:t>attività di </a:t>
            </a:r>
            <a:r>
              <a:rPr lang="it-IT" sz="2500" b="1" dirty="0" smtClean="0">
                <a:solidFill>
                  <a:srgbClr val="279D27"/>
                </a:solidFill>
              </a:rPr>
              <a:t>valorizzazione</a:t>
            </a:r>
            <a:r>
              <a:rPr lang="it-IT" sz="2500" dirty="0" smtClean="0">
                <a:solidFill>
                  <a:srgbClr val="0070C0"/>
                </a:solidFill>
              </a:rPr>
              <a:t>;</a:t>
            </a:r>
          </a:p>
          <a:p>
            <a:pPr algn="just">
              <a:buFont typeface="Wingdings" panose="05000000000000000000" pitchFamily="2" charset="2"/>
              <a:buChar char="ü"/>
            </a:pPr>
            <a:r>
              <a:rPr lang="it-IT" sz="2500" b="1" dirty="0" smtClean="0">
                <a:solidFill>
                  <a:srgbClr val="279D27"/>
                </a:solidFill>
              </a:rPr>
              <a:t>procedura semplificata </a:t>
            </a:r>
            <a:r>
              <a:rPr lang="it-IT" sz="2500" dirty="0" smtClean="0">
                <a:solidFill>
                  <a:srgbClr val="0070C0"/>
                </a:solidFill>
              </a:rPr>
              <a:t>dell’art. </a:t>
            </a:r>
            <a:r>
              <a:rPr lang="it-IT" sz="2500" b="1" dirty="0" smtClean="0">
                <a:solidFill>
                  <a:srgbClr val="FF0000"/>
                </a:solidFill>
              </a:rPr>
              <a:t>151</a:t>
            </a:r>
            <a:r>
              <a:rPr lang="it-IT" sz="2500" dirty="0" smtClean="0">
                <a:solidFill>
                  <a:srgbClr val="0070C0"/>
                </a:solidFill>
              </a:rPr>
              <a:t> del </a:t>
            </a:r>
            <a:r>
              <a:rPr lang="it-IT" sz="2500" b="1" dirty="0" smtClean="0">
                <a:solidFill>
                  <a:srgbClr val="0070C0"/>
                </a:solidFill>
              </a:rPr>
              <a:t>codice</a:t>
            </a:r>
            <a:r>
              <a:rPr lang="it-IT" sz="2500" dirty="0" smtClean="0">
                <a:solidFill>
                  <a:srgbClr val="0070C0"/>
                </a:solidFill>
              </a:rPr>
              <a:t> dei </a:t>
            </a:r>
            <a:r>
              <a:rPr lang="it-IT" sz="2500" b="1" dirty="0" smtClean="0">
                <a:solidFill>
                  <a:srgbClr val="0070C0"/>
                </a:solidFill>
              </a:rPr>
              <a:t>contratti pubblici</a:t>
            </a:r>
            <a:r>
              <a:rPr lang="it-IT" sz="2500" dirty="0" smtClean="0">
                <a:solidFill>
                  <a:srgbClr val="0070C0"/>
                </a:solidFill>
              </a:rPr>
              <a:t>.</a:t>
            </a:r>
          </a:p>
          <a:p>
            <a:pPr algn="just">
              <a:buFont typeface="Wingdings" panose="05000000000000000000" pitchFamily="2" charset="2"/>
              <a:buChar char="ü"/>
            </a:pPr>
            <a:endParaRPr lang="it-IT" sz="2500" dirty="0" smtClean="0">
              <a:solidFill>
                <a:srgbClr val="0070C0"/>
              </a:solidFill>
            </a:endParaRPr>
          </a:p>
        </p:txBody>
      </p:sp>
    </p:spTree>
    <p:extLst>
      <p:ext uri="{BB962C8B-B14F-4D97-AF65-F5344CB8AC3E}">
        <p14:creationId xmlns:p14="http://schemas.microsoft.com/office/powerpoint/2010/main" val="848911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6745" y="1124744"/>
            <a:ext cx="8229600" cy="45719"/>
          </a:xfrm>
        </p:spPr>
        <p:txBody>
          <a:bodyPr>
            <a:noAutofit/>
          </a:bodyPr>
          <a:lstStyle/>
          <a:p>
            <a:r>
              <a:rPr lang="it-IT" i="1" dirty="0" smtClean="0">
                <a:solidFill>
                  <a:srgbClr val="0070C0"/>
                </a:solidFill>
              </a:rPr>
              <a:t> </a:t>
            </a:r>
            <a:endParaRPr lang="it-IT" i="1" dirty="0">
              <a:solidFill>
                <a:srgbClr val="0070C0"/>
              </a:solidFill>
            </a:endParaRPr>
          </a:p>
        </p:txBody>
      </p:sp>
      <p:sp>
        <p:nvSpPr>
          <p:cNvPr id="3" name="Segnaposto contenuto 2"/>
          <p:cNvSpPr>
            <a:spLocks noGrp="1"/>
          </p:cNvSpPr>
          <p:nvPr>
            <p:ph idx="1"/>
          </p:nvPr>
        </p:nvSpPr>
        <p:spPr>
          <a:xfrm>
            <a:off x="179512" y="1285463"/>
            <a:ext cx="8712968" cy="4857405"/>
          </a:xfrm>
        </p:spPr>
        <p:txBody>
          <a:bodyPr>
            <a:normAutofit/>
          </a:bodyPr>
          <a:lstStyle/>
          <a:p>
            <a:pPr algn="just">
              <a:buFont typeface="Wingdings" panose="05000000000000000000" pitchFamily="2" charset="2"/>
              <a:buChar char="ü"/>
            </a:pPr>
            <a:endParaRPr lang="it-IT" sz="2400" b="1" dirty="0" smtClean="0">
              <a:solidFill>
                <a:srgbClr val="0070C0"/>
              </a:solidFill>
            </a:endParaRPr>
          </a:p>
          <a:p>
            <a:pPr algn="just">
              <a:buFont typeface="Wingdings" panose="05000000000000000000" pitchFamily="2" charset="2"/>
              <a:buChar char="ü"/>
            </a:pPr>
            <a:r>
              <a:rPr lang="it-IT" sz="2400" b="1" dirty="0" smtClean="0">
                <a:solidFill>
                  <a:srgbClr val="0070C0"/>
                </a:solidFill>
              </a:rPr>
              <a:t>la co-progettazione: inquadramento generale</a:t>
            </a:r>
          </a:p>
          <a:p>
            <a:pPr algn="just">
              <a:buFont typeface="Wingdings" panose="05000000000000000000" pitchFamily="2" charset="2"/>
              <a:buChar char="ü"/>
            </a:pPr>
            <a:r>
              <a:rPr lang="it-IT" sz="2400" b="1" dirty="0" smtClean="0">
                <a:solidFill>
                  <a:srgbClr val="0070C0"/>
                </a:solidFill>
              </a:rPr>
              <a:t>l’oggetto dei procedimenti di co-progettazione</a:t>
            </a:r>
          </a:p>
          <a:p>
            <a:pPr algn="just">
              <a:buFont typeface="Wingdings" panose="05000000000000000000" pitchFamily="2" charset="2"/>
              <a:buChar char="ü"/>
            </a:pPr>
            <a:r>
              <a:rPr lang="it-IT" sz="2400" b="1" dirty="0" smtClean="0">
                <a:solidFill>
                  <a:srgbClr val="0070C0"/>
                </a:solidFill>
              </a:rPr>
              <a:t>i partecipanti alla procedura</a:t>
            </a:r>
          </a:p>
          <a:p>
            <a:pPr algn="just">
              <a:buFont typeface="Wingdings" panose="05000000000000000000" pitchFamily="2" charset="2"/>
              <a:buChar char="ü"/>
            </a:pPr>
            <a:r>
              <a:rPr lang="it-IT" sz="2400" b="1" dirty="0" smtClean="0">
                <a:solidFill>
                  <a:srgbClr val="0070C0"/>
                </a:solidFill>
              </a:rPr>
              <a:t>la procedura</a:t>
            </a:r>
          </a:p>
          <a:p>
            <a:pPr algn="just">
              <a:buFont typeface="Wingdings" panose="05000000000000000000" pitchFamily="2" charset="2"/>
              <a:buChar char="ü"/>
            </a:pPr>
            <a:r>
              <a:rPr lang="it-IT" sz="2400" b="1" dirty="0" smtClean="0">
                <a:solidFill>
                  <a:srgbClr val="0070C0"/>
                </a:solidFill>
              </a:rPr>
              <a:t>la conclusione del procedimento</a:t>
            </a:r>
          </a:p>
          <a:p>
            <a:pPr algn="just">
              <a:buFont typeface="Wingdings" panose="05000000000000000000" pitchFamily="2" charset="2"/>
              <a:buChar char="ü"/>
            </a:pPr>
            <a:r>
              <a:rPr lang="it-IT" sz="2400" b="1" dirty="0" smtClean="0">
                <a:solidFill>
                  <a:srgbClr val="0070C0"/>
                </a:solidFill>
              </a:rPr>
              <a:t>la valorizzazione dei beni pubblici nel Codice del Terzo Settore</a:t>
            </a:r>
          </a:p>
          <a:p>
            <a:pPr algn="just">
              <a:buFont typeface="Wingdings" panose="05000000000000000000" pitchFamily="2" charset="2"/>
              <a:buChar char="ü"/>
            </a:pPr>
            <a:r>
              <a:rPr lang="it-IT" sz="2400" b="1" dirty="0" smtClean="0">
                <a:solidFill>
                  <a:srgbClr val="0070C0"/>
                </a:solidFill>
              </a:rPr>
              <a:t>analisi di casi.</a:t>
            </a:r>
          </a:p>
        </p:txBody>
      </p:sp>
      <p:sp>
        <p:nvSpPr>
          <p:cNvPr id="4" name="CasellaDiTesto 3"/>
          <p:cNvSpPr txBox="1"/>
          <p:nvPr/>
        </p:nvSpPr>
        <p:spPr>
          <a:xfrm>
            <a:off x="2195736" y="548680"/>
            <a:ext cx="4608512" cy="461665"/>
          </a:xfrm>
          <a:prstGeom prst="rect">
            <a:avLst/>
          </a:prstGeom>
          <a:noFill/>
          <a:ln>
            <a:solidFill>
              <a:srgbClr val="00B050"/>
            </a:solidFill>
          </a:ln>
        </p:spPr>
        <p:txBody>
          <a:bodyPr wrap="square" rtlCol="0">
            <a:spAutoFit/>
          </a:bodyPr>
          <a:lstStyle/>
          <a:p>
            <a:pPr algn="ctr"/>
            <a:r>
              <a:rPr lang="it-IT" sz="2400" b="1" dirty="0" smtClean="0">
                <a:solidFill>
                  <a:srgbClr val="FF0000"/>
                </a:solidFill>
              </a:rPr>
              <a:t>Le forme di relazione fra PA ed ETS</a:t>
            </a:r>
            <a:endParaRPr lang="it-IT" sz="2400" b="1" dirty="0">
              <a:solidFill>
                <a:srgbClr val="FF0000"/>
              </a:solidFill>
            </a:endParaRPr>
          </a:p>
        </p:txBody>
      </p:sp>
      <p:sp>
        <p:nvSpPr>
          <p:cNvPr id="5" name="Segnaposto numero diapositiva 4"/>
          <p:cNvSpPr>
            <a:spLocks noGrp="1"/>
          </p:cNvSpPr>
          <p:nvPr>
            <p:ph type="sldNum" sz="quarter" idx="12"/>
          </p:nvPr>
        </p:nvSpPr>
        <p:spPr/>
        <p:txBody>
          <a:bodyPr/>
          <a:lstStyle/>
          <a:p>
            <a:fld id="{BFECFDDA-B4B3-9D42-8DAB-CCA18A4F5A0C}" type="slidenum">
              <a:rPr lang="it-IT" smtClean="0"/>
              <a:pPr/>
              <a:t>2</a:t>
            </a:fld>
            <a:endParaRPr lang="it-IT"/>
          </a:p>
        </p:txBody>
      </p:sp>
    </p:spTree>
    <p:extLst>
      <p:ext uri="{BB962C8B-B14F-4D97-AF65-F5344CB8AC3E}">
        <p14:creationId xmlns:p14="http://schemas.microsoft.com/office/powerpoint/2010/main" val="4254284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La procedura di affidamento</a:t>
            </a:r>
            <a:endParaRPr lang="it-IT" sz="3200" b="1" dirty="0">
              <a:solidFill>
                <a:srgbClr val="FF0000"/>
              </a:solidFill>
            </a:endParaRPr>
          </a:p>
        </p:txBody>
      </p:sp>
      <p:sp>
        <p:nvSpPr>
          <p:cNvPr id="3" name="Segnaposto contenuto 2"/>
          <p:cNvSpPr>
            <a:spLocks noGrp="1"/>
          </p:cNvSpPr>
          <p:nvPr>
            <p:ph idx="1"/>
          </p:nvPr>
        </p:nvSpPr>
        <p:spPr>
          <a:xfrm>
            <a:off x="179512" y="1340768"/>
            <a:ext cx="8784976" cy="4752528"/>
          </a:xfrm>
        </p:spPr>
        <p:txBody>
          <a:bodyPr>
            <a:normAutofit/>
          </a:bodyPr>
          <a:lstStyle/>
          <a:p>
            <a:pPr marL="0" indent="0" algn="just">
              <a:buNone/>
            </a:pPr>
            <a:r>
              <a:rPr lang="it-IT" sz="2500" dirty="0" smtClean="0">
                <a:solidFill>
                  <a:srgbClr val="0070C0"/>
                </a:solidFill>
              </a:rPr>
              <a:t>La procedura semplificata di </a:t>
            </a:r>
            <a:r>
              <a:rPr lang="it-IT" sz="2500" b="1" dirty="0" smtClean="0">
                <a:solidFill>
                  <a:srgbClr val="FF0000"/>
                </a:solidFill>
              </a:rPr>
              <a:t>affidamento </a:t>
            </a:r>
            <a:r>
              <a:rPr lang="it-IT" sz="2500" dirty="0" smtClean="0">
                <a:solidFill>
                  <a:srgbClr val="0070C0"/>
                </a:solidFill>
              </a:rPr>
              <a:t>in </a:t>
            </a:r>
            <a:r>
              <a:rPr lang="it-IT" sz="2500" b="1" dirty="0" smtClean="0">
                <a:solidFill>
                  <a:srgbClr val="FF0000"/>
                </a:solidFill>
              </a:rPr>
              <a:t>concessione </a:t>
            </a:r>
            <a:r>
              <a:rPr lang="it-IT" sz="2500" dirty="0" smtClean="0">
                <a:solidFill>
                  <a:srgbClr val="0070C0"/>
                </a:solidFill>
              </a:rPr>
              <a:t>ai sensi dell’art. </a:t>
            </a:r>
            <a:r>
              <a:rPr lang="it-IT" sz="2500" b="1" dirty="0" smtClean="0">
                <a:solidFill>
                  <a:srgbClr val="FF0000"/>
                </a:solidFill>
              </a:rPr>
              <a:t>151</a:t>
            </a:r>
            <a:r>
              <a:rPr lang="it-IT" sz="2500" dirty="0" smtClean="0">
                <a:solidFill>
                  <a:srgbClr val="0070C0"/>
                </a:solidFill>
              </a:rPr>
              <a:t> del </a:t>
            </a:r>
            <a:r>
              <a:rPr lang="it-IT" sz="2500" b="1" dirty="0" smtClean="0">
                <a:solidFill>
                  <a:srgbClr val="0070C0"/>
                </a:solidFill>
              </a:rPr>
              <a:t>codice</a:t>
            </a:r>
            <a:r>
              <a:rPr lang="it-IT" sz="2500" dirty="0" smtClean="0">
                <a:solidFill>
                  <a:srgbClr val="0070C0"/>
                </a:solidFill>
              </a:rPr>
              <a:t> dei </a:t>
            </a:r>
            <a:r>
              <a:rPr lang="it-IT" sz="2500" b="1" dirty="0" smtClean="0">
                <a:solidFill>
                  <a:srgbClr val="0070C0"/>
                </a:solidFill>
              </a:rPr>
              <a:t>contratti pubblici </a:t>
            </a:r>
            <a:r>
              <a:rPr lang="it-IT" sz="2500" dirty="0" smtClean="0">
                <a:solidFill>
                  <a:srgbClr val="0070C0"/>
                </a:solidFill>
              </a:rPr>
              <a:t>può essere:</a:t>
            </a:r>
          </a:p>
          <a:p>
            <a:pPr algn="just">
              <a:buFont typeface="Wingdings" panose="05000000000000000000" pitchFamily="2" charset="2"/>
              <a:buChar char="ü"/>
            </a:pPr>
            <a:r>
              <a:rPr lang="it-IT" sz="2500" dirty="0" smtClean="0">
                <a:solidFill>
                  <a:srgbClr val="0070C0"/>
                </a:solidFill>
              </a:rPr>
              <a:t>ad </a:t>
            </a:r>
            <a:r>
              <a:rPr lang="it-IT" sz="2500" b="1" dirty="0" smtClean="0">
                <a:solidFill>
                  <a:srgbClr val="0070C0"/>
                </a:solidFill>
              </a:rPr>
              <a:t>iniziativa</a:t>
            </a:r>
            <a:r>
              <a:rPr lang="it-IT" sz="2500" dirty="0" smtClean="0">
                <a:solidFill>
                  <a:srgbClr val="0070C0"/>
                </a:solidFill>
              </a:rPr>
              <a:t> </a:t>
            </a:r>
            <a:r>
              <a:rPr lang="it-IT" sz="2500" b="1" dirty="0" smtClean="0">
                <a:solidFill>
                  <a:srgbClr val="FF0000"/>
                </a:solidFill>
              </a:rPr>
              <a:t>pubblica</a:t>
            </a:r>
            <a:r>
              <a:rPr lang="it-IT" sz="2500" dirty="0" smtClean="0">
                <a:solidFill>
                  <a:srgbClr val="0070C0"/>
                </a:solidFill>
              </a:rPr>
              <a:t>;</a:t>
            </a:r>
          </a:p>
          <a:p>
            <a:pPr algn="just">
              <a:buFont typeface="Wingdings" panose="05000000000000000000" pitchFamily="2" charset="2"/>
              <a:buChar char="ü"/>
            </a:pPr>
            <a:r>
              <a:rPr lang="it-IT" sz="2500" dirty="0" smtClean="0">
                <a:solidFill>
                  <a:srgbClr val="0070C0"/>
                </a:solidFill>
              </a:rPr>
              <a:t>ad </a:t>
            </a:r>
            <a:r>
              <a:rPr lang="it-IT" sz="2500" b="1" dirty="0" smtClean="0">
                <a:solidFill>
                  <a:srgbClr val="0070C0"/>
                </a:solidFill>
              </a:rPr>
              <a:t>iniziativa</a:t>
            </a:r>
            <a:r>
              <a:rPr lang="it-IT" sz="2500" dirty="0" smtClean="0">
                <a:solidFill>
                  <a:srgbClr val="0070C0"/>
                </a:solidFill>
              </a:rPr>
              <a:t> </a:t>
            </a:r>
            <a:r>
              <a:rPr lang="it-IT" sz="2500" b="1" dirty="0" smtClean="0">
                <a:solidFill>
                  <a:srgbClr val="279D27"/>
                </a:solidFill>
              </a:rPr>
              <a:t>privata</a:t>
            </a:r>
            <a:r>
              <a:rPr lang="it-IT" sz="2500" dirty="0" smtClean="0">
                <a:solidFill>
                  <a:srgbClr val="0070C0"/>
                </a:solidFill>
              </a:rPr>
              <a:t>.</a:t>
            </a:r>
          </a:p>
          <a:p>
            <a:pPr marL="0" indent="0" algn="just">
              <a:buNone/>
            </a:pPr>
            <a:endParaRPr lang="it-IT" sz="2500" dirty="0">
              <a:solidFill>
                <a:srgbClr val="0070C0"/>
              </a:solidFill>
            </a:endParaRPr>
          </a:p>
          <a:p>
            <a:pPr marL="0" indent="0" algn="just">
              <a:buNone/>
            </a:pPr>
            <a:r>
              <a:rPr lang="it-IT" sz="2500" dirty="0" smtClean="0">
                <a:solidFill>
                  <a:srgbClr val="0070C0"/>
                </a:solidFill>
              </a:rPr>
              <a:t>Il </a:t>
            </a:r>
            <a:r>
              <a:rPr lang="it-IT" sz="2500" b="1" dirty="0" smtClean="0">
                <a:solidFill>
                  <a:srgbClr val="0070C0"/>
                </a:solidFill>
              </a:rPr>
              <a:t>termine minimo </a:t>
            </a:r>
            <a:r>
              <a:rPr lang="it-IT" sz="2500" dirty="0" smtClean="0">
                <a:solidFill>
                  <a:srgbClr val="0070C0"/>
                </a:solidFill>
              </a:rPr>
              <a:t>di </a:t>
            </a:r>
            <a:r>
              <a:rPr lang="it-IT" sz="2500" b="1" dirty="0" smtClean="0">
                <a:solidFill>
                  <a:srgbClr val="279D27"/>
                </a:solidFill>
              </a:rPr>
              <a:t>pubblicità</a:t>
            </a:r>
            <a:r>
              <a:rPr lang="it-IT" sz="2500" dirty="0" smtClean="0">
                <a:solidFill>
                  <a:srgbClr val="279D27"/>
                </a:solidFill>
              </a:rPr>
              <a:t> </a:t>
            </a:r>
            <a:r>
              <a:rPr lang="it-IT" sz="2500" dirty="0" smtClean="0">
                <a:solidFill>
                  <a:srgbClr val="0070C0"/>
                </a:solidFill>
              </a:rPr>
              <a:t>è di </a:t>
            </a:r>
            <a:r>
              <a:rPr lang="it-IT" sz="2500" b="1" dirty="0" smtClean="0">
                <a:solidFill>
                  <a:srgbClr val="FF0000"/>
                </a:solidFill>
              </a:rPr>
              <a:t>30 giorni</a:t>
            </a:r>
            <a:r>
              <a:rPr lang="it-IT" sz="2500" dirty="0" smtClean="0">
                <a:solidFill>
                  <a:srgbClr val="0070C0"/>
                </a:solidFill>
              </a:rPr>
              <a:t>.</a:t>
            </a:r>
          </a:p>
          <a:p>
            <a:pPr marL="0" indent="0" algn="just">
              <a:buNone/>
            </a:pPr>
            <a:endParaRPr lang="it-IT" sz="2500" dirty="0">
              <a:solidFill>
                <a:srgbClr val="0070C0"/>
              </a:solidFill>
            </a:endParaRPr>
          </a:p>
          <a:p>
            <a:pPr marL="0" indent="0" algn="just">
              <a:buNone/>
            </a:pPr>
            <a:r>
              <a:rPr lang="it-IT" sz="2500" dirty="0" smtClean="0">
                <a:solidFill>
                  <a:srgbClr val="0070C0"/>
                </a:solidFill>
              </a:rPr>
              <a:t>Si tratta di un </a:t>
            </a:r>
            <a:r>
              <a:rPr lang="it-IT" sz="2500" b="1" dirty="0" smtClean="0">
                <a:solidFill>
                  <a:srgbClr val="0070C0"/>
                </a:solidFill>
              </a:rPr>
              <a:t>ordinario procedimento ad evidenza pubblica.</a:t>
            </a:r>
          </a:p>
          <a:p>
            <a:pPr marL="0" indent="0" algn="just">
              <a:buNone/>
            </a:pPr>
            <a:endParaRPr lang="it-IT" sz="2500" dirty="0">
              <a:solidFill>
                <a:srgbClr val="0070C0"/>
              </a:solidFill>
            </a:endParaRPr>
          </a:p>
          <a:p>
            <a:pPr marL="0" indent="0" algn="just">
              <a:buNone/>
            </a:pPr>
            <a:r>
              <a:rPr lang="it-IT" sz="2500" dirty="0" smtClean="0">
                <a:solidFill>
                  <a:srgbClr val="0070C0"/>
                </a:solidFill>
              </a:rPr>
              <a:t>I possibili </a:t>
            </a:r>
            <a:r>
              <a:rPr lang="it-IT" sz="2500" b="1" dirty="0" smtClean="0">
                <a:solidFill>
                  <a:srgbClr val="FF0000"/>
                </a:solidFill>
              </a:rPr>
              <a:t>contenuti</a:t>
            </a:r>
            <a:r>
              <a:rPr lang="it-IT" sz="2500" dirty="0" smtClean="0">
                <a:solidFill>
                  <a:srgbClr val="FF0000"/>
                </a:solidFill>
              </a:rPr>
              <a:t> </a:t>
            </a:r>
            <a:r>
              <a:rPr lang="it-IT" sz="2500" dirty="0" smtClean="0">
                <a:solidFill>
                  <a:srgbClr val="0070C0"/>
                </a:solidFill>
              </a:rPr>
              <a:t>e le </a:t>
            </a:r>
            <a:r>
              <a:rPr lang="it-IT" sz="2500" b="1" dirty="0" smtClean="0">
                <a:solidFill>
                  <a:srgbClr val="279D27"/>
                </a:solidFill>
              </a:rPr>
              <a:t>fasi</a:t>
            </a:r>
            <a:r>
              <a:rPr lang="it-IT" sz="2500" dirty="0" smtClean="0">
                <a:solidFill>
                  <a:srgbClr val="279D27"/>
                </a:solidFill>
              </a:rPr>
              <a:t> </a:t>
            </a:r>
            <a:r>
              <a:rPr lang="it-IT" sz="2500" dirty="0" smtClean="0">
                <a:solidFill>
                  <a:srgbClr val="0070C0"/>
                </a:solidFill>
              </a:rPr>
              <a:t>della </a:t>
            </a:r>
            <a:r>
              <a:rPr lang="it-IT" sz="2500" b="1" dirty="0" smtClean="0">
                <a:solidFill>
                  <a:srgbClr val="0070C0"/>
                </a:solidFill>
              </a:rPr>
              <a:t>procedura</a:t>
            </a:r>
            <a:r>
              <a:rPr lang="it-IT" sz="2500" dirty="0" smtClean="0">
                <a:solidFill>
                  <a:srgbClr val="0070C0"/>
                </a:solidFill>
              </a:rPr>
              <a:t>.</a:t>
            </a:r>
          </a:p>
          <a:p>
            <a:pPr algn="just">
              <a:buFont typeface="Wingdings" panose="05000000000000000000" pitchFamily="2" charset="2"/>
              <a:buChar char="ü"/>
            </a:pPr>
            <a:endParaRPr lang="it-IT" sz="2500" dirty="0" smtClean="0">
              <a:solidFill>
                <a:srgbClr val="0070C0"/>
              </a:solidFill>
            </a:endParaRPr>
          </a:p>
        </p:txBody>
      </p:sp>
    </p:spTree>
    <p:extLst>
      <p:ext uri="{BB962C8B-B14F-4D97-AF65-F5344CB8AC3E}">
        <p14:creationId xmlns:p14="http://schemas.microsoft.com/office/powerpoint/2010/main" val="1772421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1340768"/>
            <a:ext cx="8784976" cy="4752528"/>
          </a:xfrm>
        </p:spPr>
        <p:txBody>
          <a:bodyPr>
            <a:normAutofit/>
          </a:bodyPr>
          <a:lstStyle/>
          <a:p>
            <a:pPr algn="just">
              <a:buFont typeface="Wingdings" panose="05000000000000000000" pitchFamily="2" charset="2"/>
              <a:buChar char="ü"/>
            </a:pPr>
            <a:endParaRPr lang="it-IT" sz="2500" dirty="0" smtClean="0">
              <a:solidFill>
                <a:srgbClr val="0070C0"/>
              </a:solidFill>
            </a:endParaRPr>
          </a:p>
          <a:p>
            <a:pPr marL="0" indent="0" algn="ctr">
              <a:buNone/>
            </a:pPr>
            <a:r>
              <a:rPr lang="it-IT" b="1" dirty="0" smtClean="0">
                <a:solidFill>
                  <a:srgbClr val="0070C0"/>
                </a:solidFill>
                <a:effectLst>
                  <a:outerShdw blurRad="38100" dist="38100" dir="2700000" algn="tl">
                    <a:srgbClr val="000000">
                      <a:alpha val="43137"/>
                    </a:srgbClr>
                  </a:outerShdw>
                </a:effectLst>
              </a:rPr>
              <a:t>A Voi tutti </a:t>
            </a:r>
          </a:p>
          <a:p>
            <a:pPr marL="0" indent="0" algn="ctr">
              <a:buNone/>
            </a:pPr>
            <a:r>
              <a:rPr lang="it-IT" b="1" dirty="0" smtClean="0">
                <a:solidFill>
                  <a:srgbClr val="0070C0"/>
                </a:solidFill>
                <a:effectLst>
                  <a:outerShdw blurRad="38100" dist="38100" dir="2700000" algn="tl">
                    <a:srgbClr val="000000">
                      <a:alpha val="43137"/>
                    </a:srgbClr>
                  </a:outerShdw>
                </a:effectLst>
              </a:rPr>
              <a:t>il nostro sincero ringraziamento </a:t>
            </a:r>
          </a:p>
          <a:p>
            <a:pPr marL="0" indent="0" algn="ctr">
              <a:buNone/>
            </a:pPr>
            <a:r>
              <a:rPr lang="it-IT" b="1" dirty="0" smtClean="0">
                <a:solidFill>
                  <a:srgbClr val="0070C0"/>
                </a:solidFill>
                <a:effectLst>
                  <a:outerShdw blurRad="38100" dist="38100" dir="2700000" algn="tl">
                    <a:srgbClr val="000000">
                      <a:alpha val="43137"/>
                    </a:srgbClr>
                  </a:outerShdw>
                </a:effectLst>
              </a:rPr>
              <a:t>per l’attenzione prestata</a:t>
            </a:r>
          </a:p>
          <a:p>
            <a:pPr marL="0" indent="0" algn="ctr">
              <a:buNone/>
            </a:pPr>
            <a:endParaRPr lang="it-IT" b="1" dirty="0">
              <a:solidFill>
                <a:srgbClr val="0070C0"/>
              </a:solidFill>
              <a:effectLst>
                <a:outerShdw blurRad="38100" dist="38100" dir="2700000" algn="tl">
                  <a:srgbClr val="000000">
                    <a:alpha val="43137"/>
                  </a:srgbClr>
                </a:outerShdw>
              </a:effectLst>
            </a:endParaRPr>
          </a:p>
          <a:p>
            <a:pPr marL="0" indent="0" algn="ctr">
              <a:buNone/>
            </a:pPr>
            <a:r>
              <a:rPr lang="it-IT" b="1" dirty="0" smtClean="0">
                <a:solidFill>
                  <a:srgbClr val="279D27"/>
                </a:solidFill>
                <a:effectLst>
                  <a:outerShdw blurRad="38100" dist="38100" dir="2700000" algn="tl">
                    <a:srgbClr val="000000">
                      <a:alpha val="43137"/>
                    </a:srgbClr>
                  </a:outerShdw>
                </a:effectLst>
              </a:rPr>
              <a:t>Luciano Gallo</a:t>
            </a:r>
          </a:p>
          <a:p>
            <a:pPr marL="0" indent="0" algn="ctr">
              <a:buNone/>
            </a:pPr>
            <a:endParaRPr lang="it-IT" b="1" dirty="0" smtClean="0">
              <a:solidFill>
                <a:srgbClr val="279D27"/>
              </a:solidFill>
              <a:effectLst>
                <a:outerShdw blurRad="38100" dist="38100" dir="2700000" algn="tl">
                  <a:srgbClr val="000000">
                    <a:alpha val="43137"/>
                  </a:srgbClr>
                </a:outerShdw>
              </a:effectLst>
            </a:endParaRPr>
          </a:p>
          <a:p>
            <a:pPr marL="0" indent="0" algn="ctr">
              <a:buNone/>
            </a:pPr>
            <a:r>
              <a:rPr lang="it-IT" b="1" dirty="0" smtClean="0">
                <a:solidFill>
                  <a:srgbClr val="279D27"/>
                </a:solidFill>
                <a:effectLst>
                  <a:outerShdw blurRad="38100" dist="38100" dir="2700000" algn="tl">
                    <a:srgbClr val="000000">
                      <a:alpha val="43137"/>
                    </a:srgbClr>
                  </a:outerShdw>
                </a:effectLst>
              </a:rPr>
              <a:t>Ettore </a:t>
            </a:r>
            <a:r>
              <a:rPr lang="it-IT" b="1" dirty="0" smtClean="0">
                <a:solidFill>
                  <a:srgbClr val="279D27"/>
                </a:solidFill>
                <a:effectLst>
                  <a:outerShdw blurRad="38100" dist="38100" dir="2700000" algn="tl">
                    <a:srgbClr val="000000">
                      <a:alpha val="43137"/>
                    </a:srgbClr>
                  </a:outerShdw>
                </a:effectLst>
              </a:rPr>
              <a:t>Uccellini</a:t>
            </a:r>
          </a:p>
          <a:p>
            <a:pPr marL="0" indent="0" algn="ctr">
              <a:buNone/>
            </a:pPr>
            <a:endParaRPr lang="it-IT" b="1" dirty="0">
              <a:solidFill>
                <a:srgbClr val="279D27"/>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2429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normAutofit/>
          </a:bodyPr>
          <a:lstStyle/>
          <a:p>
            <a:r>
              <a:rPr lang="it-IT" sz="3200" b="1" dirty="0" smtClean="0">
                <a:solidFill>
                  <a:srgbClr val="FF0000"/>
                </a:solidFill>
              </a:rPr>
              <a:t>Una definizione di co-progettazione</a:t>
            </a:r>
            <a:endParaRPr lang="it-IT" sz="3200" b="1" dirty="0">
              <a:solidFill>
                <a:srgbClr val="FF0000"/>
              </a:solidFill>
            </a:endParaRPr>
          </a:p>
        </p:txBody>
      </p:sp>
      <p:sp>
        <p:nvSpPr>
          <p:cNvPr id="3" name="Segnaposto contenuto 2"/>
          <p:cNvSpPr>
            <a:spLocks noGrp="1"/>
          </p:cNvSpPr>
          <p:nvPr>
            <p:ph idx="1"/>
          </p:nvPr>
        </p:nvSpPr>
        <p:spPr>
          <a:xfrm>
            <a:off x="179512" y="1600201"/>
            <a:ext cx="8712968" cy="4525963"/>
          </a:xfrm>
        </p:spPr>
        <p:txBody>
          <a:bodyPr>
            <a:normAutofit/>
          </a:bodyPr>
          <a:lstStyle/>
          <a:p>
            <a:pPr algn="just"/>
            <a:endParaRPr lang="it-IT" sz="2600" b="1" dirty="0" smtClean="0">
              <a:solidFill>
                <a:srgbClr val="0070C0"/>
              </a:solidFill>
            </a:endParaRPr>
          </a:p>
          <a:p>
            <a:pPr algn="just"/>
            <a:r>
              <a:rPr lang="it-IT" sz="2600" b="1" dirty="0" smtClean="0">
                <a:solidFill>
                  <a:srgbClr val="0070C0"/>
                </a:solidFill>
              </a:rPr>
              <a:t>Per coprogettazione da </a:t>
            </a:r>
            <a:r>
              <a:rPr lang="it-IT" sz="2600" b="1" dirty="0">
                <a:solidFill>
                  <a:srgbClr val="0070C0"/>
                </a:solidFill>
              </a:rPr>
              <a:t>un punto di vista “contrattuale” si intende: </a:t>
            </a:r>
            <a:endParaRPr lang="it-IT" sz="2600" dirty="0">
              <a:solidFill>
                <a:srgbClr val="0070C0"/>
              </a:solidFill>
            </a:endParaRPr>
          </a:p>
          <a:p>
            <a:pPr marL="0" indent="0" algn="just">
              <a:buNone/>
            </a:pPr>
            <a:r>
              <a:rPr lang="it-IT" sz="2600" i="1" dirty="0"/>
              <a:t>“</a:t>
            </a:r>
            <a:r>
              <a:rPr lang="it-IT" sz="2600" i="1" dirty="0">
                <a:solidFill>
                  <a:srgbClr val="279D27"/>
                </a:solidFill>
              </a:rPr>
              <a:t>una modalità di affidamento e gestione della realizzazione di iniziative e interventi sociali attraverso la costituzione di una </a:t>
            </a:r>
            <a:r>
              <a:rPr lang="it-IT" sz="2600" b="1" i="1" dirty="0" smtClean="0">
                <a:solidFill>
                  <a:srgbClr val="279D27"/>
                </a:solidFill>
              </a:rPr>
              <a:t>partnership </a:t>
            </a:r>
            <a:r>
              <a:rPr lang="it-IT" sz="2600" i="1" dirty="0" smtClean="0">
                <a:solidFill>
                  <a:srgbClr val="279D27"/>
                </a:solidFill>
              </a:rPr>
              <a:t>tra </a:t>
            </a:r>
            <a:r>
              <a:rPr lang="it-IT" sz="2600" i="1" dirty="0">
                <a:solidFill>
                  <a:srgbClr val="279D27"/>
                </a:solidFill>
              </a:rPr>
              <a:t>Pubblica Amministrazione e soggetti del privato sociale</a:t>
            </a:r>
            <a:r>
              <a:rPr lang="it-IT" sz="2600" i="1" dirty="0"/>
              <a:t>”</a:t>
            </a:r>
            <a:r>
              <a:rPr lang="it-IT" sz="2600" dirty="0"/>
              <a:t>. </a:t>
            </a:r>
          </a:p>
          <a:p>
            <a:pPr marL="0" indent="0" algn="just">
              <a:buNone/>
            </a:pPr>
            <a:r>
              <a:rPr lang="it-IT" sz="2600" b="1" u="sng" dirty="0" smtClean="0">
                <a:solidFill>
                  <a:srgbClr val="FF0000"/>
                </a:solidFill>
              </a:rPr>
              <a:t>D.G.R. </a:t>
            </a:r>
            <a:r>
              <a:rPr lang="it-IT" sz="2600" b="1" u="sng" dirty="0">
                <a:solidFill>
                  <a:srgbClr val="FF0000"/>
                </a:solidFill>
              </a:rPr>
              <a:t>Regione </a:t>
            </a:r>
            <a:r>
              <a:rPr lang="it-IT" sz="2600" b="1" u="sng" dirty="0" smtClean="0">
                <a:solidFill>
                  <a:srgbClr val="FF0000"/>
                </a:solidFill>
              </a:rPr>
              <a:t>Lombardia 25 febbraio2011, n. 1353 </a:t>
            </a:r>
            <a:endParaRPr lang="it-IT" sz="2600" b="1" u="sng" dirty="0">
              <a:solidFill>
                <a:srgbClr val="FF0000"/>
              </a:solidFill>
            </a:endParaRPr>
          </a:p>
        </p:txBody>
      </p:sp>
    </p:spTree>
    <p:extLst>
      <p:ext uri="{BB962C8B-B14F-4D97-AF65-F5344CB8AC3E}">
        <p14:creationId xmlns:p14="http://schemas.microsoft.com/office/powerpoint/2010/main" val="794993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Definizione e finalità</a:t>
            </a:r>
            <a:endParaRPr lang="it-IT" sz="3200" b="1" dirty="0">
              <a:solidFill>
                <a:srgbClr val="FF0000"/>
              </a:solidFill>
            </a:endParaRPr>
          </a:p>
        </p:txBody>
      </p:sp>
      <p:sp>
        <p:nvSpPr>
          <p:cNvPr id="3" name="Segnaposto contenuto 2"/>
          <p:cNvSpPr>
            <a:spLocks noGrp="1"/>
          </p:cNvSpPr>
          <p:nvPr>
            <p:ph idx="1"/>
          </p:nvPr>
        </p:nvSpPr>
        <p:spPr>
          <a:xfrm>
            <a:off x="179512" y="1600201"/>
            <a:ext cx="8784976" cy="4525963"/>
          </a:xfrm>
        </p:spPr>
        <p:txBody>
          <a:bodyPr>
            <a:normAutofit fontScale="77500" lnSpcReduction="20000"/>
          </a:bodyPr>
          <a:lstStyle/>
          <a:p>
            <a:pPr algn="just"/>
            <a:r>
              <a:rPr lang="it-IT" b="1" i="1" dirty="0" smtClean="0">
                <a:solidFill>
                  <a:srgbClr val="279D27"/>
                </a:solidFill>
              </a:rPr>
              <a:t>La co-progettazione si configura come uno strumento innovativo per promuovere la collaborazione tra i diversi attor che si muovono nell’ambito sociale e permette, allo stesso tempo, di diversificare i modelli organizzativi e le forme di erogazione dei servizi.</a:t>
            </a:r>
          </a:p>
          <a:p>
            <a:pPr algn="just"/>
            <a:r>
              <a:rPr lang="it-IT" b="1" i="1" dirty="0" smtClean="0">
                <a:solidFill>
                  <a:srgbClr val="279D27"/>
                </a:solidFill>
              </a:rPr>
              <a:t>La co-progettazione consente di allargare la governance delle politiche sociali locali e corresponsabilizzare maggiormente i soggetti in campo, rafforzando anche il senso di appartenenza verso i progetti ed i programmi pubblici promossi. Si tratta quindi di uno strumento che vuole migliorare l’efficienza e l’efficacia delle azioni in campi del welfare comunitario.</a:t>
            </a:r>
          </a:p>
          <a:p>
            <a:pPr marL="0" indent="0">
              <a:buNone/>
            </a:pPr>
            <a:endParaRPr lang="it-IT" b="1" u="sng" dirty="0" smtClean="0">
              <a:solidFill>
                <a:srgbClr val="FF0000"/>
              </a:solidFill>
            </a:endParaRPr>
          </a:p>
          <a:p>
            <a:pPr marL="0" indent="0">
              <a:buNone/>
            </a:pPr>
            <a:r>
              <a:rPr lang="it-IT" b="1" u="sng" dirty="0" smtClean="0">
                <a:solidFill>
                  <a:srgbClr val="FF0000"/>
                </a:solidFill>
              </a:rPr>
              <a:t>D.G.R. </a:t>
            </a:r>
            <a:r>
              <a:rPr lang="it-IT" b="1" u="sng" dirty="0">
                <a:solidFill>
                  <a:srgbClr val="FF0000"/>
                </a:solidFill>
              </a:rPr>
              <a:t>Regione </a:t>
            </a:r>
            <a:r>
              <a:rPr lang="it-IT" b="1" u="sng" dirty="0" smtClean="0">
                <a:solidFill>
                  <a:srgbClr val="FF0000"/>
                </a:solidFill>
              </a:rPr>
              <a:t>Lazio, 13 giugno 2017, n. 326</a:t>
            </a:r>
            <a:endParaRPr lang="it-IT" b="1" u="sng" dirty="0">
              <a:solidFill>
                <a:srgbClr val="FF0000"/>
              </a:solidFill>
            </a:endParaRPr>
          </a:p>
          <a:p>
            <a:pPr marL="0" indent="0">
              <a:buNone/>
            </a:pPr>
            <a:endParaRPr lang="it-IT" dirty="0"/>
          </a:p>
        </p:txBody>
      </p:sp>
    </p:spTree>
    <p:extLst>
      <p:ext uri="{BB962C8B-B14F-4D97-AF65-F5344CB8AC3E}">
        <p14:creationId xmlns:p14="http://schemas.microsoft.com/office/powerpoint/2010/main" val="1393321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La coprogettazione come metodo</a:t>
            </a:r>
            <a:endParaRPr lang="it-IT" sz="3200" b="1" dirty="0">
              <a:solidFill>
                <a:srgbClr val="FF0000"/>
              </a:solidFill>
            </a:endParaRPr>
          </a:p>
        </p:txBody>
      </p:sp>
      <p:sp>
        <p:nvSpPr>
          <p:cNvPr id="3" name="Segnaposto contenuto 2"/>
          <p:cNvSpPr>
            <a:spLocks noGrp="1"/>
          </p:cNvSpPr>
          <p:nvPr>
            <p:ph idx="1"/>
          </p:nvPr>
        </p:nvSpPr>
        <p:spPr>
          <a:xfrm>
            <a:off x="251520" y="1600201"/>
            <a:ext cx="8712968" cy="4525963"/>
          </a:xfrm>
        </p:spPr>
        <p:txBody>
          <a:bodyPr>
            <a:normAutofit/>
          </a:bodyPr>
          <a:lstStyle/>
          <a:p>
            <a:pPr marL="0" indent="0" algn="just">
              <a:buNone/>
            </a:pPr>
            <a:r>
              <a:rPr lang="it-IT" sz="2500" b="1" dirty="0" smtClean="0">
                <a:solidFill>
                  <a:srgbClr val="0070C0"/>
                </a:solidFill>
              </a:rPr>
              <a:t>Per coprogettazione da </a:t>
            </a:r>
            <a:r>
              <a:rPr lang="it-IT" sz="2500" b="1" dirty="0">
                <a:solidFill>
                  <a:srgbClr val="0070C0"/>
                </a:solidFill>
              </a:rPr>
              <a:t>un punto di vista “metodologico” si intende:</a:t>
            </a:r>
            <a:endParaRPr lang="it-IT" sz="2500" dirty="0">
              <a:solidFill>
                <a:srgbClr val="0070C0"/>
              </a:solidFill>
            </a:endParaRPr>
          </a:p>
          <a:p>
            <a:pPr algn="just"/>
            <a:r>
              <a:rPr lang="it-IT" sz="2500" i="1" dirty="0">
                <a:solidFill>
                  <a:srgbClr val="0070C0"/>
                </a:solidFill>
              </a:rPr>
              <a:t>un </a:t>
            </a:r>
            <a:r>
              <a:rPr lang="it-IT" sz="2500" b="1" i="1" dirty="0" smtClean="0">
                <a:solidFill>
                  <a:srgbClr val="0070C0"/>
                </a:solidFill>
              </a:rPr>
              <a:t>metodo</a:t>
            </a:r>
            <a:r>
              <a:rPr lang="it-IT" sz="2500" i="1" dirty="0" smtClean="0">
                <a:solidFill>
                  <a:srgbClr val="0070C0"/>
                </a:solidFill>
              </a:rPr>
              <a:t> per </a:t>
            </a:r>
            <a:r>
              <a:rPr lang="it-IT" sz="2500" i="1" dirty="0">
                <a:solidFill>
                  <a:srgbClr val="0070C0"/>
                </a:solidFill>
              </a:rPr>
              <a:t>costruire politiche pubbliche coinvolgendo risorse e punti di vista diversi, provenienti </a:t>
            </a:r>
            <a:r>
              <a:rPr lang="it-IT" sz="2500" b="1" i="1" dirty="0">
                <a:solidFill>
                  <a:srgbClr val="0070C0"/>
                </a:solidFill>
              </a:rPr>
              <a:t>dal soggetto pubblico e dal terzo settore </a:t>
            </a:r>
            <a:endParaRPr lang="it-IT" sz="2500" dirty="0">
              <a:solidFill>
                <a:srgbClr val="0070C0"/>
              </a:solidFill>
            </a:endParaRPr>
          </a:p>
          <a:p>
            <a:pPr marL="0" indent="0" algn="just">
              <a:buNone/>
            </a:pPr>
            <a:endParaRPr lang="it-IT" sz="2500" dirty="0" smtClean="0"/>
          </a:p>
          <a:p>
            <a:pPr marL="0" indent="0" algn="just">
              <a:buNone/>
            </a:pPr>
            <a:r>
              <a:rPr lang="it-IT" sz="2500" dirty="0" smtClean="0"/>
              <a:t>(</a:t>
            </a:r>
            <a:r>
              <a:rPr lang="it-IT" sz="2500" b="1" dirty="0" smtClean="0">
                <a:solidFill>
                  <a:srgbClr val="FF0000"/>
                </a:solidFill>
              </a:rPr>
              <a:t>Ugo De Ambrogio</a:t>
            </a:r>
            <a:r>
              <a:rPr lang="it-IT" sz="2500" dirty="0" smtClean="0"/>
              <a:t>)</a:t>
            </a:r>
            <a:endParaRPr lang="it-IT" sz="2500" dirty="0"/>
          </a:p>
        </p:txBody>
      </p:sp>
    </p:spTree>
    <p:extLst>
      <p:ext uri="{BB962C8B-B14F-4D97-AF65-F5344CB8AC3E}">
        <p14:creationId xmlns:p14="http://schemas.microsoft.com/office/powerpoint/2010/main" val="651625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La coprogettazione nel Regolamento </a:t>
            </a:r>
            <a:endParaRPr lang="it-IT" sz="3200" b="1" dirty="0">
              <a:solidFill>
                <a:srgbClr val="FF0000"/>
              </a:solidFill>
            </a:endParaRPr>
          </a:p>
        </p:txBody>
      </p:sp>
      <p:sp>
        <p:nvSpPr>
          <p:cNvPr id="3" name="Segnaposto contenuto 2"/>
          <p:cNvSpPr>
            <a:spLocks noGrp="1"/>
          </p:cNvSpPr>
          <p:nvPr>
            <p:ph idx="1"/>
          </p:nvPr>
        </p:nvSpPr>
        <p:spPr>
          <a:xfrm>
            <a:off x="251520" y="1600201"/>
            <a:ext cx="8712968" cy="4525963"/>
          </a:xfrm>
        </p:spPr>
        <p:txBody>
          <a:bodyPr/>
          <a:lstStyle/>
          <a:p>
            <a:pPr marL="0" lvl="0" indent="0" algn="just">
              <a:buNone/>
            </a:pPr>
            <a:r>
              <a:rPr lang="it-IT" sz="2500" b="1" dirty="0" smtClean="0"/>
              <a:t>«</a:t>
            </a:r>
            <a:r>
              <a:rPr lang="it-IT" sz="2500" b="1" i="1" dirty="0" smtClean="0">
                <a:solidFill>
                  <a:srgbClr val="279D27"/>
                </a:solidFill>
              </a:rPr>
              <a:t>È il </a:t>
            </a:r>
            <a:r>
              <a:rPr lang="it-IT" sz="2500" b="1" i="1" dirty="0">
                <a:solidFill>
                  <a:srgbClr val="279D27"/>
                </a:solidFill>
              </a:rPr>
              <a:t>procedimento amministrativo finalizzato alla definizione ed eventualmente alla realizzazione di specifici progetti di servizio o di intervento finalizzati a soddisfare bisogni definiti, sulla base dell’attività di co-programmazione, svolta dall’Amministrazione, ai sensi dell’art. 55 del </a:t>
            </a:r>
            <a:r>
              <a:rPr lang="it-IT" sz="2500" b="1" i="1" dirty="0" smtClean="0">
                <a:solidFill>
                  <a:srgbClr val="279D27"/>
                </a:solidFill>
              </a:rPr>
              <a:t>CTS</a:t>
            </a:r>
            <a:r>
              <a:rPr lang="it-IT" sz="2500" b="1" dirty="0" smtClean="0"/>
              <a:t>»</a:t>
            </a:r>
            <a:endParaRPr lang="it-IT" sz="2500" b="1" dirty="0"/>
          </a:p>
          <a:p>
            <a:endParaRPr lang="it-IT" dirty="0"/>
          </a:p>
        </p:txBody>
      </p:sp>
    </p:spTree>
    <p:extLst>
      <p:ext uri="{BB962C8B-B14F-4D97-AF65-F5344CB8AC3E}">
        <p14:creationId xmlns:p14="http://schemas.microsoft.com/office/powerpoint/2010/main" val="3263484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Normativa nazionale di riferimento</a:t>
            </a:r>
            <a:endParaRPr lang="it-IT" sz="3200" b="1" dirty="0">
              <a:solidFill>
                <a:srgbClr val="FF0000"/>
              </a:solidFill>
            </a:endParaRPr>
          </a:p>
        </p:txBody>
      </p:sp>
      <p:sp>
        <p:nvSpPr>
          <p:cNvPr id="3" name="Segnaposto contenuto 2"/>
          <p:cNvSpPr>
            <a:spLocks noGrp="1"/>
          </p:cNvSpPr>
          <p:nvPr>
            <p:ph idx="1"/>
          </p:nvPr>
        </p:nvSpPr>
        <p:spPr>
          <a:xfrm>
            <a:off x="179512" y="1417639"/>
            <a:ext cx="8784976" cy="4708525"/>
          </a:xfrm>
        </p:spPr>
        <p:txBody>
          <a:bodyPr>
            <a:normAutofit fontScale="77500" lnSpcReduction="20000"/>
          </a:bodyPr>
          <a:lstStyle/>
          <a:p>
            <a:pPr algn="just">
              <a:spcBef>
                <a:spcPts val="0"/>
              </a:spcBef>
              <a:buFont typeface="Wingdings" pitchFamily="2" charset="2"/>
              <a:buChar char="q"/>
            </a:pPr>
            <a:r>
              <a:rPr lang="it-IT" sz="3600" i="1" dirty="0" smtClean="0">
                <a:solidFill>
                  <a:srgbClr val="0070C0"/>
                </a:solidFill>
              </a:rPr>
              <a:t>Articolo </a:t>
            </a:r>
            <a:r>
              <a:rPr lang="it-IT" sz="3600" i="1" dirty="0">
                <a:solidFill>
                  <a:srgbClr val="FF0000"/>
                </a:solidFill>
              </a:rPr>
              <a:t>118</a:t>
            </a:r>
            <a:r>
              <a:rPr lang="it-IT" sz="3600" i="1" dirty="0">
                <a:solidFill>
                  <a:srgbClr val="0070C0"/>
                </a:solidFill>
              </a:rPr>
              <a:t> della </a:t>
            </a:r>
            <a:r>
              <a:rPr lang="it-IT" sz="3600" i="1" dirty="0" smtClean="0">
                <a:solidFill>
                  <a:srgbClr val="0070C0"/>
                </a:solidFill>
              </a:rPr>
              <a:t>Costituzione</a:t>
            </a:r>
          </a:p>
          <a:p>
            <a:pPr algn="just">
              <a:spcBef>
                <a:spcPts val="0"/>
              </a:spcBef>
              <a:buFont typeface="Wingdings" pitchFamily="2" charset="2"/>
              <a:buChar char="q"/>
            </a:pPr>
            <a:r>
              <a:rPr lang="it-IT" sz="3600" i="1" dirty="0" smtClean="0">
                <a:solidFill>
                  <a:srgbClr val="0070C0"/>
                </a:solidFill>
              </a:rPr>
              <a:t>Art. </a:t>
            </a:r>
            <a:r>
              <a:rPr lang="it-IT" sz="3600" i="1" dirty="0" smtClean="0">
                <a:solidFill>
                  <a:srgbClr val="FF0000"/>
                </a:solidFill>
              </a:rPr>
              <a:t>3</a:t>
            </a:r>
            <a:r>
              <a:rPr lang="it-IT" sz="3600" i="1" dirty="0" smtClean="0">
                <a:solidFill>
                  <a:srgbClr val="0070C0"/>
                </a:solidFill>
              </a:rPr>
              <a:t> d. </a:t>
            </a:r>
            <a:r>
              <a:rPr lang="it-IT" sz="3600" i="1" dirty="0" err="1" smtClean="0">
                <a:solidFill>
                  <a:srgbClr val="0070C0"/>
                </a:solidFill>
              </a:rPr>
              <a:t>lgs</a:t>
            </a:r>
            <a:r>
              <a:rPr lang="it-IT" sz="3600" i="1" dirty="0" smtClean="0">
                <a:solidFill>
                  <a:srgbClr val="0070C0"/>
                </a:solidFill>
              </a:rPr>
              <a:t>. </a:t>
            </a:r>
            <a:r>
              <a:rPr lang="it-IT" sz="3600" i="1" dirty="0" smtClean="0">
                <a:solidFill>
                  <a:srgbClr val="FF0000"/>
                </a:solidFill>
              </a:rPr>
              <a:t>267</a:t>
            </a:r>
            <a:r>
              <a:rPr lang="it-IT" sz="3600" i="1" dirty="0" smtClean="0">
                <a:solidFill>
                  <a:srgbClr val="0070C0"/>
                </a:solidFill>
              </a:rPr>
              <a:t>/</a:t>
            </a:r>
            <a:r>
              <a:rPr lang="it-IT" sz="3600" i="1" dirty="0" smtClean="0">
                <a:solidFill>
                  <a:srgbClr val="FF0000"/>
                </a:solidFill>
              </a:rPr>
              <a:t>2000</a:t>
            </a:r>
            <a:r>
              <a:rPr lang="it-IT" sz="3600" i="1" dirty="0" smtClean="0">
                <a:solidFill>
                  <a:srgbClr val="0070C0"/>
                </a:solidFill>
              </a:rPr>
              <a:t> (</a:t>
            </a:r>
            <a:r>
              <a:rPr lang="it-IT" sz="3600" i="1" dirty="0">
                <a:solidFill>
                  <a:srgbClr val="0070C0"/>
                </a:solidFill>
              </a:rPr>
              <a:t>T</a:t>
            </a:r>
            <a:r>
              <a:rPr lang="it-IT" sz="3600" i="1" dirty="0" smtClean="0">
                <a:solidFill>
                  <a:srgbClr val="0070C0"/>
                </a:solidFill>
              </a:rPr>
              <a:t>UEL)</a:t>
            </a:r>
          </a:p>
          <a:p>
            <a:pPr algn="just">
              <a:spcBef>
                <a:spcPts val="0"/>
              </a:spcBef>
              <a:buFont typeface="Wingdings" pitchFamily="2" charset="2"/>
              <a:buChar char="q"/>
            </a:pPr>
            <a:r>
              <a:rPr lang="it-IT" sz="3600" i="1" dirty="0" smtClean="0">
                <a:solidFill>
                  <a:srgbClr val="0070C0"/>
                </a:solidFill>
              </a:rPr>
              <a:t>Legge </a:t>
            </a:r>
            <a:r>
              <a:rPr lang="it-IT" sz="3600" i="1" dirty="0">
                <a:solidFill>
                  <a:srgbClr val="0070C0"/>
                </a:solidFill>
              </a:rPr>
              <a:t>8 novembre </a:t>
            </a:r>
            <a:r>
              <a:rPr lang="it-IT" sz="3600" i="1" dirty="0">
                <a:solidFill>
                  <a:srgbClr val="FF0000"/>
                </a:solidFill>
              </a:rPr>
              <a:t>2000</a:t>
            </a:r>
            <a:r>
              <a:rPr lang="it-IT" sz="3600" i="1" dirty="0">
                <a:solidFill>
                  <a:srgbClr val="0070C0"/>
                </a:solidFill>
              </a:rPr>
              <a:t>, n. </a:t>
            </a:r>
            <a:r>
              <a:rPr lang="it-IT" sz="3600" i="1" dirty="0">
                <a:solidFill>
                  <a:srgbClr val="FF0000"/>
                </a:solidFill>
              </a:rPr>
              <a:t>328</a:t>
            </a:r>
            <a:r>
              <a:rPr lang="it-IT" sz="3600" i="1" dirty="0">
                <a:solidFill>
                  <a:srgbClr val="0070C0"/>
                </a:solidFill>
              </a:rPr>
              <a:t> «Legge quadro per </a:t>
            </a:r>
            <a:r>
              <a:rPr lang="it-IT" sz="3600" i="1" dirty="0" smtClean="0">
                <a:solidFill>
                  <a:srgbClr val="0070C0"/>
                </a:solidFill>
              </a:rPr>
              <a:t>la realizzazione </a:t>
            </a:r>
            <a:r>
              <a:rPr lang="it-IT" sz="3600" i="1" dirty="0">
                <a:solidFill>
                  <a:srgbClr val="0070C0"/>
                </a:solidFill>
              </a:rPr>
              <a:t>del sistema integrato di interventi e </a:t>
            </a:r>
            <a:r>
              <a:rPr lang="it-IT" sz="3600" i="1" dirty="0" smtClean="0">
                <a:solidFill>
                  <a:srgbClr val="0070C0"/>
                </a:solidFill>
              </a:rPr>
              <a:t>servizi Sociali</a:t>
            </a:r>
            <a:r>
              <a:rPr lang="it-IT" sz="3600" i="1" dirty="0">
                <a:solidFill>
                  <a:srgbClr val="0070C0"/>
                </a:solidFill>
              </a:rPr>
              <a:t>» </a:t>
            </a:r>
          </a:p>
          <a:p>
            <a:pPr algn="just">
              <a:spcBef>
                <a:spcPts val="0"/>
              </a:spcBef>
              <a:buFont typeface="Wingdings" pitchFamily="2" charset="2"/>
              <a:buChar char="ü"/>
            </a:pPr>
            <a:r>
              <a:rPr lang="it-IT" sz="3600" i="1" dirty="0">
                <a:solidFill>
                  <a:srgbClr val="0070C0"/>
                </a:solidFill>
              </a:rPr>
              <a:t>Articolo 1 – commi 3 - 4 – 5 </a:t>
            </a:r>
            <a:endParaRPr lang="it-IT" sz="3600" i="1" dirty="0" smtClean="0">
              <a:solidFill>
                <a:srgbClr val="0070C0"/>
              </a:solidFill>
            </a:endParaRPr>
          </a:p>
          <a:p>
            <a:pPr marL="0" indent="0" algn="just">
              <a:spcBef>
                <a:spcPts val="0"/>
              </a:spcBef>
              <a:buNone/>
            </a:pPr>
            <a:r>
              <a:rPr lang="it-IT" sz="3600" i="1" dirty="0">
                <a:solidFill>
                  <a:srgbClr val="279D27"/>
                </a:solidFill>
              </a:rPr>
              <a:t>Alla gestione ed all'offerta dei servizi provvedono soggetti pubblici </a:t>
            </a:r>
            <a:r>
              <a:rPr lang="it-IT" sz="3600" i="1" dirty="0" smtClean="0">
                <a:solidFill>
                  <a:srgbClr val="279D27"/>
                </a:solidFill>
              </a:rPr>
              <a:t>nonché, </a:t>
            </a:r>
            <a:r>
              <a:rPr lang="it-IT" sz="3600" i="1" dirty="0">
                <a:solidFill>
                  <a:srgbClr val="279D27"/>
                </a:solidFill>
              </a:rPr>
              <a:t>in </a:t>
            </a:r>
            <a:r>
              <a:rPr lang="it-IT" sz="3600" i="1" dirty="0" smtClean="0">
                <a:solidFill>
                  <a:srgbClr val="279D27"/>
                </a:solidFill>
              </a:rPr>
              <a:t>qualità </a:t>
            </a:r>
            <a:r>
              <a:rPr lang="it-IT" sz="3600" i="1" dirty="0">
                <a:solidFill>
                  <a:srgbClr val="279D27"/>
                </a:solidFill>
              </a:rPr>
              <a:t>di soggetti attivi nella progettazione e nella realizzazione concertata degli interventi, organismi non lucrativi di </a:t>
            </a:r>
            <a:r>
              <a:rPr lang="it-IT" sz="3600" i="1" dirty="0" smtClean="0">
                <a:solidFill>
                  <a:srgbClr val="279D27"/>
                </a:solidFill>
              </a:rPr>
              <a:t>utilità sociale</a:t>
            </a:r>
            <a:r>
              <a:rPr lang="it-IT" sz="3600" i="1" dirty="0">
                <a:solidFill>
                  <a:srgbClr val="279D27"/>
                </a:solidFill>
              </a:rPr>
              <a:t>, organismi della cooperazione, organizzazioni di volontariato, associazioni ed enti di promozione sociale, fondazioni, enti di patronato e altri soggetti privati. </a:t>
            </a:r>
            <a:endParaRPr lang="it-IT" sz="3600" i="1" dirty="0" smtClean="0">
              <a:solidFill>
                <a:srgbClr val="279D27"/>
              </a:solidFill>
            </a:endParaRPr>
          </a:p>
          <a:p>
            <a:pPr marL="0" indent="0" algn="just">
              <a:spcBef>
                <a:spcPts val="0"/>
              </a:spcBef>
              <a:buNone/>
            </a:pPr>
            <a:endParaRPr lang="it-IT" sz="4000" dirty="0" smtClean="0"/>
          </a:p>
          <a:p>
            <a:endParaRPr lang="it-IT" dirty="0"/>
          </a:p>
        </p:txBody>
      </p:sp>
    </p:spTree>
    <p:extLst>
      <p:ext uri="{BB962C8B-B14F-4D97-AF65-F5344CB8AC3E}">
        <p14:creationId xmlns:p14="http://schemas.microsoft.com/office/powerpoint/2010/main" val="2394808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Normativa nazionale di riferimento</a:t>
            </a:r>
            <a:endParaRPr lang="it-IT" sz="3200" b="1" dirty="0">
              <a:solidFill>
                <a:srgbClr val="FF0000"/>
              </a:solidFill>
            </a:endParaRPr>
          </a:p>
        </p:txBody>
      </p:sp>
      <p:sp>
        <p:nvSpPr>
          <p:cNvPr id="3" name="Segnaposto contenuto 2"/>
          <p:cNvSpPr>
            <a:spLocks noGrp="1"/>
          </p:cNvSpPr>
          <p:nvPr>
            <p:ph idx="1"/>
          </p:nvPr>
        </p:nvSpPr>
        <p:spPr>
          <a:xfrm>
            <a:off x="457200" y="1268761"/>
            <a:ext cx="8363272" cy="4857404"/>
          </a:xfrm>
        </p:spPr>
        <p:txBody>
          <a:bodyPr>
            <a:normAutofit fontScale="40000" lnSpcReduction="20000"/>
          </a:bodyPr>
          <a:lstStyle/>
          <a:p>
            <a:pPr marL="0" indent="0" algn="just">
              <a:spcBef>
                <a:spcPts val="0"/>
              </a:spcBef>
              <a:buNone/>
            </a:pPr>
            <a:r>
              <a:rPr lang="it-IT" sz="5500" b="1" dirty="0" smtClean="0">
                <a:solidFill>
                  <a:srgbClr val="FF0000"/>
                </a:solidFill>
              </a:rPr>
              <a:t>D.P.C.M. 30 marzo 2001</a:t>
            </a:r>
            <a:r>
              <a:rPr lang="it-IT" sz="5500" i="1" dirty="0" smtClean="0">
                <a:solidFill>
                  <a:srgbClr val="0070C0"/>
                </a:solidFill>
              </a:rPr>
              <a:t> </a:t>
            </a:r>
            <a:r>
              <a:rPr lang="it-IT" sz="5500" i="1" dirty="0">
                <a:solidFill>
                  <a:srgbClr val="0070C0"/>
                </a:solidFill>
              </a:rPr>
              <a:t>Atto di indirizzo e coordinamento sui sistemi di affidamento dei servizi alla persona ai sensi dell'art. 5 della legge 8 novembre 2000, n. 328</a:t>
            </a:r>
            <a:r>
              <a:rPr lang="it-IT" sz="5500" dirty="0" smtClean="0"/>
              <a:t>.</a:t>
            </a:r>
          </a:p>
          <a:p>
            <a:pPr algn="just">
              <a:spcBef>
                <a:spcPts val="0"/>
              </a:spcBef>
              <a:buFont typeface="Wingdings" pitchFamily="2" charset="2"/>
              <a:buChar char="ü"/>
            </a:pPr>
            <a:r>
              <a:rPr lang="it-IT" sz="5500" b="1" dirty="0" smtClean="0">
                <a:solidFill>
                  <a:srgbClr val="FF0000"/>
                </a:solidFill>
              </a:rPr>
              <a:t>Articolo 7</a:t>
            </a:r>
            <a:r>
              <a:rPr lang="it-IT" sz="5500" i="1" dirty="0" smtClean="0">
                <a:solidFill>
                  <a:srgbClr val="0070C0"/>
                </a:solidFill>
              </a:rPr>
              <a:t> «Istruttorie </a:t>
            </a:r>
            <a:r>
              <a:rPr lang="it-IT" sz="5500" i="1" dirty="0">
                <a:solidFill>
                  <a:srgbClr val="0070C0"/>
                </a:solidFill>
              </a:rPr>
              <a:t>pubbliche per la coprogettazione con i soggetti del terzo </a:t>
            </a:r>
            <a:r>
              <a:rPr lang="it-IT" sz="5500" i="1" dirty="0" smtClean="0">
                <a:solidFill>
                  <a:srgbClr val="0070C0"/>
                </a:solidFill>
              </a:rPr>
              <a:t>settore</a:t>
            </a:r>
            <a:r>
              <a:rPr lang="it-IT" sz="5500" dirty="0" smtClean="0"/>
              <a:t>»</a:t>
            </a:r>
          </a:p>
          <a:p>
            <a:pPr marL="0" indent="0" algn="just">
              <a:spcBef>
                <a:spcPts val="0"/>
              </a:spcBef>
              <a:buNone/>
            </a:pPr>
            <a:r>
              <a:rPr lang="it-IT" sz="5500" i="1" dirty="0" smtClean="0">
                <a:solidFill>
                  <a:srgbClr val="279D27"/>
                </a:solidFill>
              </a:rPr>
              <a:t>Al </a:t>
            </a:r>
            <a:r>
              <a:rPr lang="it-IT" sz="5500" i="1" dirty="0">
                <a:solidFill>
                  <a:srgbClr val="279D27"/>
                </a:solidFill>
              </a:rPr>
              <a:t>fine di affrontare specifiche problematiche sociali, valorizzando e coinvolgendo attivamente i soggetti del terzo settore, i comuni possono indire istruttorie pubbliche per la coprogettazione di interventi innovativi e sperimentali su cui i soggetti del terzo settore esprimono </a:t>
            </a:r>
            <a:r>
              <a:rPr lang="it-IT" sz="5500" i="1" dirty="0" smtClean="0">
                <a:solidFill>
                  <a:srgbClr val="279D27"/>
                </a:solidFill>
              </a:rPr>
              <a:t>disponibilità </a:t>
            </a:r>
            <a:r>
              <a:rPr lang="it-IT" sz="5500" i="1" dirty="0">
                <a:solidFill>
                  <a:srgbClr val="279D27"/>
                </a:solidFill>
              </a:rPr>
              <a:t>a collaborare con il comune per la realizzazione degli obiettivi. Le regioni possono adottare indirizzi per definire le </a:t>
            </a:r>
            <a:r>
              <a:rPr lang="it-IT" sz="5500" i="1" dirty="0" smtClean="0">
                <a:solidFill>
                  <a:srgbClr val="279D27"/>
                </a:solidFill>
              </a:rPr>
              <a:t>modalità </a:t>
            </a:r>
            <a:r>
              <a:rPr lang="it-IT" sz="5500" i="1" dirty="0">
                <a:solidFill>
                  <a:srgbClr val="279D27"/>
                </a:solidFill>
              </a:rPr>
              <a:t>di indizione e funzionamento delle istruttorie pubbliche </a:t>
            </a:r>
            <a:r>
              <a:rPr lang="it-IT" sz="5500" i="1" dirty="0" smtClean="0">
                <a:solidFill>
                  <a:srgbClr val="279D27"/>
                </a:solidFill>
              </a:rPr>
              <a:t>nonché </a:t>
            </a:r>
            <a:r>
              <a:rPr lang="it-IT" sz="5500" i="1" dirty="0">
                <a:solidFill>
                  <a:srgbClr val="279D27"/>
                </a:solidFill>
              </a:rPr>
              <a:t>per la individuazione delle forme di sostegno</a:t>
            </a:r>
            <a:r>
              <a:rPr lang="it-IT" sz="5500" dirty="0"/>
              <a:t>. </a:t>
            </a:r>
            <a:endParaRPr lang="it-IT" sz="5500" i="1" dirty="0">
              <a:solidFill>
                <a:srgbClr val="0070C0"/>
              </a:solidFill>
            </a:endParaRPr>
          </a:p>
          <a:p>
            <a:pPr marL="0" indent="0" algn="just">
              <a:spcBef>
                <a:spcPts val="0"/>
              </a:spcBef>
              <a:buNone/>
            </a:pPr>
            <a:endParaRPr lang="it-IT" sz="5500" i="1" dirty="0">
              <a:solidFill>
                <a:srgbClr val="0070C0"/>
              </a:solidFill>
            </a:endParaRPr>
          </a:p>
          <a:p>
            <a:pPr algn="just">
              <a:buFont typeface="Wingdings" pitchFamily="2" charset="2"/>
              <a:buChar char="q"/>
            </a:pPr>
            <a:r>
              <a:rPr lang="it-IT" sz="5500" b="1" dirty="0" smtClean="0">
                <a:solidFill>
                  <a:srgbClr val="FF0000"/>
                </a:solidFill>
              </a:rPr>
              <a:t>Decreto legislativo 3 luglio 2017, n. 177 «Codice del Terzo Settore»</a:t>
            </a:r>
          </a:p>
          <a:p>
            <a:pPr algn="just">
              <a:buFont typeface="Wingdings" pitchFamily="2" charset="2"/>
              <a:buChar char="ü"/>
            </a:pPr>
            <a:r>
              <a:rPr lang="it-IT" sz="5500" b="1" dirty="0" smtClean="0">
                <a:solidFill>
                  <a:srgbClr val="0070C0"/>
                </a:solidFill>
              </a:rPr>
              <a:t>Articolo 55</a:t>
            </a:r>
          </a:p>
          <a:p>
            <a:endParaRPr lang="it-IT" dirty="0"/>
          </a:p>
        </p:txBody>
      </p:sp>
    </p:spTree>
    <p:extLst>
      <p:ext uri="{BB962C8B-B14F-4D97-AF65-F5344CB8AC3E}">
        <p14:creationId xmlns:p14="http://schemas.microsoft.com/office/powerpoint/2010/main" val="3705749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FF0000"/>
                </a:solidFill>
              </a:rPr>
              <a:t>Normativa ed iniziative territoriali</a:t>
            </a:r>
            <a:endParaRPr lang="it-IT" sz="3200" b="1" dirty="0">
              <a:solidFill>
                <a:srgbClr val="FF0000"/>
              </a:solidFill>
            </a:endParaRPr>
          </a:p>
        </p:txBody>
      </p:sp>
      <p:sp>
        <p:nvSpPr>
          <p:cNvPr id="3" name="Segnaposto contenuto 2"/>
          <p:cNvSpPr>
            <a:spLocks noGrp="1"/>
          </p:cNvSpPr>
          <p:nvPr>
            <p:ph idx="1"/>
          </p:nvPr>
        </p:nvSpPr>
        <p:spPr>
          <a:xfrm>
            <a:off x="251520" y="1268761"/>
            <a:ext cx="8712968" cy="4857404"/>
          </a:xfrm>
        </p:spPr>
        <p:txBody>
          <a:bodyPr>
            <a:normAutofit/>
          </a:bodyPr>
          <a:lstStyle/>
          <a:p>
            <a:r>
              <a:rPr lang="it-IT" sz="2500" dirty="0" smtClean="0">
                <a:solidFill>
                  <a:srgbClr val="0070C0"/>
                </a:solidFill>
              </a:rPr>
              <a:t>LR </a:t>
            </a:r>
            <a:r>
              <a:rPr lang="it-IT" sz="2500" b="1" dirty="0" smtClean="0">
                <a:solidFill>
                  <a:srgbClr val="0070C0"/>
                </a:solidFill>
              </a:rPr>
              <a:t>Toscana</a:t>
            </a:r>
            <a:r>
              <a:rPr lang="it-IT" sz="2500" dirty="0" smtClean="0">
                <a:solidFill>
                  <a:srgbClr val="0070C0"/>
                </a:solidFill>
              </a:rPr>
              <a:t> n. </a:t>
            </a:r>
            <a:r>
              <a:rPr lang="it-IT" sz="2500" dirty="0" smtClean="0">
                <a:solidFill>
                  <a:srgbClr val="FF0000"/>
                </a:solidFill>
              </a:rPr>
              <a:t>58</a:t>
            </a:r>
            <a:r>
              <a:rPr lang="it-IT" sz="2500" dirty="0" smtClean="0">
                <a:solidFill>
                  <a:srgbClr val="0070C0"/>
                </a:solidFill>
              </a:rPr>
              <a:t>/</a:t>
            </a:r>
            <a:r>
              <a:rPr lang="it-IT" sz="2500" dirty="0" smtClean="0">
                <a:solidFill>
                  <a:srgbClr val="FF0000"/>
                </a:solidFill>
              </a:rPr>
              <a:t>2018</a:t>
            </a:r>
            <a:r>
              <a:rPr lang="it-IT" sz="2500" dirty="0" smtClean="0">
                <a:solidFill>
                  <a:srgbClr val="0070C0"/>
                </a:solidFill>
              </a:rPr>
              <a:t> (art. </a:t>
            </a:r>
            <a:r>
              <a:rPr lang="it-IT" sz="2500" dirty="0" smtClean="0">
                <a:solidFill>
                  <a:srgbClr val="279D27"/>
                </a:solidFill>
              </a:rPr>
              <a:t>14</a:t>
            </a:r>
            <a:r>
              <a:rPr lang="it-IT" sz="2500" dirty="0" smtClean="0">
                <a:solidFill>
                  <a:srgbClr val="0070C0"/>
                </a:solidFill>
              </a:rPr>
              <a:t>);</a:t>
            </a:r>
          </a:p>
          <a:p>
            <a:r>
              <a:rPr lang="it-IT" sz="2500" dirty="0" smtClean="0">
                <a:solidFill>
                  <a:srgbClr val="0070C0"/>
                </a:solidFill>
              </a:rPr>
              <a:t>LR </a:t>
            </a:r>
            <a:r>
              <a:rPr lang="it-IT" sz="2500" b="1" dirty="0" smtClean="0">
                <a:solidFill>
                  <a:srgbClr val="0070C0"/>
                </a:solidFill>
              </a:rPr>
              <a:t>Marche</a:t>
            </a:r>
            <a:r>
              <a:rPr lang="it-IT" sz="2500" dirty="0" smtClean="0">
                <a:solidFill>
                  <a:srgbClr val="0070C0"/>
                </a:solidFill>
              </a:rPr>
              <a:t> n. </a:t>
            </a:r>
            <a:r>
              <a:rPr lang="it-IT" sz="2500" dirty="0" smtClean="0">
                <a:solidFill>
                  <a:srgbClr val="FF0000"/>
                </a:solidFill>
              </a:rPr>
              <a:t>8</a:t>
            </a:r>
            <a:r>
              <a:rPr lang="it-IT" sz="2500" dirty="0" smtClean="0">
                <a:solidFill>
                  <a:srgbClr val="0070C0"/>
                </a:solidFill>
              </a:rPr>
              <a:t>/</a:t>
            </a:r>
            <a:r>
              <a:rPr lang="it-IT" sz="2500" dirty="0" smtClean="0">
                <a:solidFill>
                  <a:srgbClr val="FF0000"/>
                </a:solidFill>
              </a:rPr>
              <a:t>2019</a:t>
            </a:r>
            <a:r>
              <a:rPr lang="it-IT" sz="2500" dirty="0" smtClean="0">
                <a:solidFill>
                  <a:srgbClr val="0070C0"/>
                </a:solidFill>
              </a:rPr>
              <a:t>, che integra LR 32/2014 (art. 17);</a:t>
            </a:r>
          </a:p>
          <a:p>
            <a:r>
              <a:rPr lang="it-IT" sz="2500" dirty="0" smtClean="0">
                <a:solidFill>
                  <a:srgbClr val="0070C0"/>
                </a:solidFill>
              </a:rPr>
              <a:t>Regione </a:t>
            </a:r>
            <a:r>
              <a:rPr lang="it-IT" sz="2500" b="1" dirty="0" smtClean="0">
                <a:solidFill>
                  <a:srgbClr val="0070C0"/>
                </a:solidFill>
              </a:rPr>
              <a:t>Toscana</a:t>
            </a:r>
            <a:r>
              <a:rPr lang="it-IT" sz="2500" dirty="0" smtClean="0">
                <a:solidFill>
                  <a:srgbClr val="0070C0"/>
                </a:solidFill>
              </a:rPr>
              <a:t> (</a:t>
            </a:r>
            <a:r>
              <a:rPr lang="it-IT" sz="2500" dirty="0" err="1" smtClean="0">
                <a:solidFill>
                  <a:srgbClr val="0070C0"/>
                </a:solidFill>
              </a:rPr>
              <a:t>pdl</a:t>
            </a:r>
            <a:r>
              <a:rPr lang="it-IT" sz="2500" dirty="0">
                <a:solidFill>
                  <a:srgbClr val="0070C0"/>
                </a:solidFill>
              </a:rPr>
              <a:t> </a:t>
            </a:r>
            <a:r>
              <a:rPr lang="it-IT" sz="2500" dirty="0" smtClean="0">
                <a:solidFill>
                  <a:srgbClr val="0070C0"/>
                </a:solidFill>
              </a:rPr>
              <a:t>atto </a:t>
            </a:r>
            <a:r>
              <a:rPr lang="it-IT" sz="2500" dirty="0" smtClean="0">
                <a:solidFill>
                  <a:srgbClr val="FF0000"/>
                </a:solidFill>
              </a:rPr>
              <a:t>4133</a:t>
            </a:r>
            <a:r>
              <a:rPr lang="it-IT" sz="2500" dirty="0" smtClean="0">
                <a:solidFill>
                  <a:srgbClr val="0070C0"/>
                </a:solidFill>
              </a:rPr>
              <a:t>);</a:t>
            </a:r>
          </a:p>
          <a:p>
            <a:r>
              <a:rPr lang="it-IT" sz="2500" dirty="0" smtClean="0">
                <a:solidFill>
                  <a:srgbClr val="0070C0"/>
                </a:solidFill>
              </a:rPr>
              <a:t>Regione </a:t>
            </a:r>
            <a:r>
              <a:rPr lang="it-IT" sz="2500" b="1" dirty="0" smtClean="0">
                <a:solidFill>
                  <a:srgbClr val="0070C0"/>
                </a:solidFill>
              </a:rPr>
              <a:t>Liguria</a:t>
            </a:r>
            <a:r>
              <a:rPr lang="it-IT" sz="2500" dirty="0" smtClean="0">
                <a:solidFill>
                  <a:srgbClr val="0070C0"/>
                </a:solidFill>
              </a:rPr>
              <a:t> – DGR </a:t>
            </a:r>
            <a:r>
              <a:rPr lang="it-IT" sz="2500" dirty="0" smtClean="0">
                <a:solidFill>
                  <a:srgbClr val="FF0000"/>
                </a:solidFill>
              </a:rPr>
              <a:t>749</a:t>
            </a:r>
            <a:r>
              <a:rPr lang="it-IT" sz="2500" dirty="0" smtClean="0">
                <a:solidFill>
                  <a:srgbClr val="0070C0"/>
                </a:solidFill>
              </a:rPr>
              <a:t>/</a:t>
            </a:r>
            <a:r>
              <a:rPr lang="it-IT" sz="2500" dirty="0" smtClean="0">
                <a:solidFill>
                  <a:srgbClr val="FF0000"/>
                </a:solidFill>
              </a:rPr>
              <a:t>2017</a:t>
            </a:r>
            <a:r>
              <a:rPr lang="it-IT" sz="2500" dirty="0" smtClean="0">
                <a:solidFill>
                  <a:srgbClr val="0070C0"/>
                </a:solidFill>
              </a:rPr>
              <a:t> su </a:t>
            </a:r>
            <a:r>
              <a:rPr lang="it-IT" sz="2500" dirty="0" smtClean="0">
                <a:solidFill>
                  <a:srgbClr val="279D27"/>
                </a:solidFill>
              </a:rPr>
              <a:t>infanzia</a:t>
            </a:r>
            <a:r>
              <a:rPr lang="it-IT" sz="2500" dirty="0" smtClean="0">
                <a:solidFill>
                  <a:srgbClr val="0070C0"/>
                </a:solidFill>
              </a:rPr>
              <a:t>;</a:t>
            </a:r>
          </a:p>
          <a:p>
            <a:r>
              <a:rPr lang="it-IT" sz="2500" dirty="0" smtClean="0">
                <a:solidFill>
                  <a:srgbClr val="0070C0"/>
                </a:solidFill>
              </a:rPr>
              <a:t>Regione </a:t>
            </a:r>
            <a:r>
              <a:rPr lang="it-IT" sz="2500" b="1" dirty="0" smtClean="0">
                <a:solidFill>
                  <a:srgbClr val="0070C0"/>
                </a:solidFill>
              </a:rPr>
              <a:t>Piemonte</a:t>
            </a:r>
            <a:r>
              <a:rPr lang="it-IT" sz="2500" dirty="0" smtClean="0">
                <a:solidFill>
                  <a:srgbClr val="0070C0"/>
                </a:solidFill>
              </a:rPr>
              <a:t> – DGR </a:t>
            </a:r>
            <a:r>
              <a:rPr lang="it-IT" sz="2500" dirty="0" smtClean="0">
                <a:solidFill>
                  <a:srgbClr val="FF0000"/>
                </a:solidFill>
              </a:rPr>
              <a:t>79</a:t>
            </a:r>
            <a:r>
              <a:rPr lang="it-IT" sz="2500" dirty="0" smtClean="0">
                <a:solidFill>
                  <a:srgbClr val="0070C0"/>
                </a:solidFill>
              </a:rPr>
              <a:t>/</a:t>
            </a:r>
            <a:r>
              <a:rPr lang="it-IT" sz="2500" dirty="0" smtClean="0">
                <a:solidFill>
                  <a:srgbClr val="FF0000"/>
                </a:solidFill>
              </a:rPr>
              <a:t>200</a:t>
            </a:r>
            <a:r>
              <a:rPr lang="it-IT" sz="2500" dirty="0" smtClean="0">
                <a:solidFill>
                  <a:srgbClr val="0070C0"/>
                </a:solidFill>
              </a:rPr>
              <a:t>6 (</a:t>
            </a:r>
            <a:r>
              <a:rPr lang="it-IT" sz="2500" dirty="0" smtClean="0">
                <a:solidFill>
                  <a:srgbClr val="279D27"/>
                </a:solidFill>
              </a:rPr>
              <a:t>Linee Guida</a:t>
            </a:r>
            <a:r>
              <a:rPr lang="it-IT" sz="2500" dirty="0" smtClean="0">
                <a:solidFill>
                  <a:srgbClr val="0070C0"/>
                </a:solidFill>
              </a:rPr>
              <a:t>);</a:t>
            </a:r>
          </a:p>
          <a:p>
            <a:r>
              <a:rPr lang="it-IT" sz="2500" dirty="0" smtClean="0">
                <a:solidFill>
                  <a:srgbClr val="0070C0"/>
                </a:solidFill>
              </a:rPr>
              <a:t>Provincia di </a:t>
            </a:r>
            <a:r>
              <a:rPr lang="it-IT" sz="2500" b="1" dirty="0" smtClean="0">
                <a:solidFill>
                  <a:srgbClr val="0070C0"/>
                </a:solidFill>
              </a:rPr>
              <a:t>Trento</a:t>
            </a:r>
            <a:r>
              <a:rPr lang="it-IT" sz="2500" dirty="0" smtClean="0">
                <a:solidFill>
                  <a:srgbClr val="0070C0"/>
                </a:solidFill>
              </a:rPr>
              <a:t> – </a:t>
            </a:r>
            <a:r>
              <a:rPr lang="it-IT" sz="2500" dirty="0" smtClean="0">
                <a:solidFill>
                  <a:srgbClr val="279D27"/>
                </a:solidFill>
              </a:rPr>
              <a:t>Linee guida  </a:t>
            </a:r>
            <a:r>
              <a:rPr lang="it-IT" sz="2500" dirty="0" smtClean="0">
                <a:solidFill>
                  <a:srgbClr val="0070C0"/>
                </a:solidFill>
              </a:rPr>
              <a:t>(in approvazione);</a:t>
            </a:r>
          </a:p>
          <a:p>
            <a:r>
              <a:rPr lang="it-IT" sz="2500" dirty="0" smtClean="0">
                <a:solidFill>
                  <a:srgbClr val="0070C0"/>
                </a:solidFill>
              </a:rPr>
              <a:t>ARTER - Regione </a:t>
            </a:r>
            <a:r>
              <a:rPr lang="it-IT" sz="2500" b="1" dirty="0" smtClean="0">
                <a:solidFill>
                  <a:srgbClr val="0070C0"/>
                </a:solidFill>
              </a:rPr>
              <a:t>Emilia-Romagna</a:t>
            </a:r>
            <a:r>
              <a:rPr lang="it-IT" sz="2500" dirty="0" smtClean="0">
                <a:solidFill>
                  <a:srgbClr val="0070C0"/>
                </a:solidFill>
              </a:rPr>
              <a:t> – </a:t>
            </a:r>
            <a:r>
              <a:rPr lang="it-IT" sz="2500" dirty="0" smtClean="0">
                <a:solidFill>
                  <a:srgbClr val="279D27"/>
                </a:solidFill>
              </a:rPr>
              <a:t>Toolkit</a:t>
            </a:r>
            <a:r>
              <a:rPr lang="it-IT" sz="2500" dirty="0" smtClean="0">
                <a:solidFill>
                  <a:srgbClr val="0070C0"/>
                </a:solidFill>
              </a:rPr>
              <a:t> (in pubblicazione);</a:t>
            </a:r>
          </a:p>
          <a:p>
            <a:r>
              <a:rPr lang="it-IT" sz="2500" dirty="0" smtClean="0">
                <a:solidFill>
                  <a:srgbClr val="0070C0"/>
                </a:solidFill>
              </a:rPr>
              <a:t>Attuazione </a:t>
            </a:r>
            <a:r>
              <a:rPr lang="it-IT" sz="2500" b="1" dirty="0" smtClean="0">
                <a:solidFill>
                  <a:srgbClr val="0070C0"/>
                </a:solidFill>
              </a:rPr>
              <a:t>POR</a:t>
            </a:r>
            <a:r>
              <a:rPr lang="it-IT" sz="2500" dirty="0" smtClean="0">
                <a:solidFill>
                  <a:srgbClr val="0070C0"/>
                </a:solidFill>
              </a:rPr>
              <a:t> ed </a:t>
            </a:r>
            <a:r>
              <a:rPr lang="it-IT" sz="2500" b="1" dirty="0" smtClean="0">
                <a:solidFill>
                  <a:srgbClr val="279D27"/>
                </a:solidFill>
              </a:rPr>
              <a:t>FSE</a:t>
            </a:r>
            <a:r>
              <a:rPr lang="it-IT" sz="2500" dirty="0" smtClean="0">
                <a:solidFill>
                  <a:srgbClr val="0070C0"/>
                </a:solidFill>
              </a:rPr>
              <a:t>;</a:t>
            </a:r>
          </a:p>
          <a:p>
            <a:r>
              <a:rPr lang="it-IT" sz="2500" dirty="0" smtClean="0">
                <a:solidFill>
                  <a:srgbClr val="FF0000"/>
                </a:solidFill>
              </a:rPr>
              <a:t>Bandi</a:t>
            </a:r>
            <a:r>
              <a:rPr lang="it-IT" sz="2500" dirty="0" smtClean="0">
                <a:solidFill>
                  <a:srgbClr val="0070C0"/>
                </a:solidFill>
              </a:rPr>
              <a:t> enti territoriali ;</a:t>
            </a:r>
          </a:p>
          <a:p>
            <a:r>
              <a:rPr lang="it-IT" sz="2500" b="1" dirty="0" smtClean="0">
                <a:solidFill>
                  <a:srgbClr val="FF0000"/>
                </a:solidFill>
              </a:rPr>
              <a:t>Regolamenti comunali </a:t>
            </a:r>
            <a:r>
              <a:rPr lang="it-IT" sz="2500" dirty="0" smtClean="0">
                <a:solidFill>
                  <a:srgbClr val="0070C0"/>
                </a:solidFill>
              </a:rPr>
              <a:t>(</a:t>
            </a:r>
            <a:r>
              <a:rPr lang="it-IT" sz="2500" dirty="0" smtClean="0">
                <a:solidFill>
                  <a:srgbClr val="279D27"/>
                </a:solidFill>
              </a:rPr>
              <a:t>Ferrara</a:t>
            </a:r>
            <a:r>
              <a:rPr lang="it-IT" sz="2500" dirty="0" smtClean="0">
                <a:solidFill>
                  <a:srgbClr val="0070C0"/>
                </a:solidFill>
              </a:rPr>
              <a:t>, </a:t>
            </a:r>
            <a:r>
              <a:rPr lang="it-IT" sz="2500" dirty="0" smtClean="0">
                <a:solidFill>
                  <a:srgbClr val="279D27"/>
                </a:solidFill>
              </a:rPr>
              <a:t>Pescara</a:t>
            </a:r>
            <a:r>
              <a:rPr lang="it-IT" sz="2500" dirty="0" smtClean="0">
                <a:solidFill>
                  <a:srgbClr val="0070C0"/>
                </a:solidFill>
              </a:rPr>
              <a:t>, </a:t>
            </a:r>
            <a:r>
              <a:rPr lang="it-IT" sz="2500" dirty="0" smtClean="0">
                <a:solidFill>
                  <a:srgbClr val="279D27"/>
                </a:solidFill>
              </a:rPr>
              <a:t>Colorno</a:t>
            </a:r>
            <a:r>
              <a:rPr lang="it-IT" sz="2500" dirty="0" smtClean="0">
                <a:solidFill>
                  <a:srgbClr val="0070C0"/>
                </a:solidFill>
              </a:rPr>
              <a:t>, </a:t>
            </a:r>
            <a:r>
              <a:rPr lang="it-IT" sz="2500" dirty="0" smtClean="0">
                <a:solidFill>
                  <a:srgbClr val="279D27"/>
                </a:solidFill>
              </a:rPr>
              <a:t>Pagani</a:t>
            </a:r>
            <a:r>
              <a:rPr lang="it-IT" sz="2500" dirty="0" smtClean="0">
                <a:solidFill>
                  <a:srgbClr val="0070C0"/>
                </a:solidFill>
              </a:rPr>
              <a:t>)</a:t>
            </a:r>
            <a:endParaRPr lang="it-IT" sz="2500" dirty="0">
              <a:solidFill>
                <a:srgbClr val="0070C0"/>
              </a:solidFill>
            </a:endParaRPr>
          </a:p>
        </p:txBody>
      </p:sp>
    </p:spTree>
    <p:extLst>
      <p:ext uri="{BB962C8B-B14F-4D97-AF65-F5344CB8AC3E}">
        <p14:creationId xmlns:p14="http://schemas.microsoft.com/office/powerpoint/2010/main" val="1539498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717</TotalTime>
  <Words>1869</Words>
  <Application>Microsoft Office PowerPoint</Application>
  <PresentationFormat>Presentazione su schermo (4:3)</PresentationFormat>
  <Paragraphs>161</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Tema di Office</vt:lpstr>
      <vt:lpstr> </vt:lpstr>
      <vt:lpstr> </vt:lpstr>
      <vt:lpstr>Una definizione di co-progettazione</vt:lpstr>
      <vt:lpstr>Definizione e finalità</vt:lpstr>
      <vt:lpstr>La coprogettazione come metodo</vt:lpstr>
      <vt:lpstr>La coprogettazione nel Regolamento </vt:lpstr>
      <vt:lpstr>Normativa nazionale di riferimento</vt:lpstr>
      <vt:lpstr>Normativa nazionale di riferimento</vt:lpstr>
      <vt:lpstr>Normativa ed iniziative territoriali</vt:lpstr>
      <vt:lpstr>Delibera ANAC n. 32 del 20 gennaio 2016 </vt:lpstr>
      <vt:lpstr>Il ruolo della P.A. nella co-progettazione</vt:lpstr>
      <vt:lpstr>Le fasi della co-progettazione</vt:lpstr>
      <vt:lpstr>La coprogettazione nella giurisprudenza</vt:lpstr>
      <vt:lpstr>La procedura Esperienza lombarda</vt:lpstr>
      <vt:lpstr>Esame di prassi</vt:lpstr>
      <vt:lpstr>La valorizzazione dei beni pubblici</vt:lpstr>
      <vt:lpstr>L’art. 71, c. 2 (comodato)</vt:lpstr>
      <vt:lpstr>L’art. 71, c. 3 (concessione)</vt:lpstr>
      <vt:lpstr>L’art. 89, c. 17 (valorizzazione)</vt:lpstr>
      <vt:lpstr>La procedura di affidamento</vt:lpstr>
      <vt:lpstr>Presentazione standard di PowerPoint</vt:lpstr>
    </vt:vector>
  </TitlesOfParts>
  <Company>PMB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PMB 03</dc:creator>
  <cp:lastModifiedBy>Ettore</cp:lastModifiedBy>
  <cp:revision>87</cp:revision>
  <cp:lastPrinted>2019-10-19T11:10:53Z</cp:lastPrinted>
  <dcterms:created xsi:type="dcterms:W3CDTF">2016-05-20T09:23:58Z</dcterms:created>
  <dcterms:modified xsi:type="dcterms:W3CDTF">2019-10-20T08:48:07Z</dcterms:modified>
</cp:coreProperties>
</file>