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6" r:id="rId1"/>
    <p:sldMasterId id="2147483898" r:id="rId2"/>
  </p:sldMasterIdLst>
  <p:notesMasterIdLst>
    <p:notesMasterId r:id="rId28"/>
  </p:notesMasterIdLst>
  <p:handoutMasterIdLst>
    <p:handoutMasterId r:id="rId29"/>
  </p:handoutMasterIdLst>
  <p:sldIdLst>
    <p:sldId id="371" r:id="rId3"/>
    <p:sldId id="302" r:id="rId4"/>
    <p:sldId id="365" r:id="rId5"/>
    <p:sldId id="364" r:id="rId6"/>
    <p:sldId id="317" r:id="rId7"/>
    <p:sldId id="359" r:id="rId8"/>
    <p:sldId id="382" r:id="rId9"/>
    <p:sldId id="333" r:id="rId10"/>
    <p:sldId id="383" r:id="rId11"/>
    <p:sldId id="258" r:id="rId12"/>
    <p:sldId id="384" r:id="rId13"/>
    <p:sldId id="373" r:id="rId14"/>
    <p:sldId id="374" r:id="rId15"/>
    <p:sldId id="375" r:id="rId16"/>
    <p:sldId id="376" r:id="rId17"/>
    <p:sldId id="377" r:id="rId18"/>
    <p:sldId id="378" r:id="rId19"/>
    <p:sldId id="379" r:id="rId20"/>
    <p:sldId id="380" r:id="rId21"/>
    <p:sldId id="381" r:id="rId22"/>
    <p:sldId id="360" r:id="rId23"/>
    <p:sldId id="361" r:id="rId24"/>
    <p:sldId id="362" r:id="rId25"/>
    <p:sldId id="363" r:id="rId26"/>
    <p:sldId id="316" r:id="rId27"/>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Arial" pitchFamily="34" charset="0"/>
      </a:defRPr>
    </a:lvl1pPr>
    <a:lvl2pPr marL="457200" algn="l" rtl="0" fontAlgn="base">
      <a:spcBef>
        <a:spcPct val="0"/>
      </a:spcBef>
      <a:spcAft>
        <a:spcPct val="0"/>
      </a:spcAft>
      <a:defRPr sz="1200" kern="1200">
        <a:solidFill>
          <a:srgbClr val="0F5494"/>
        </a:solidFill>
        <a:latin typeface="Verdana" pitchFamily="34" charset="0"/>
        <a:ea typeface="+mn-ea"/>
        <a:cs typeface="Arial" pitchFamily="34" charset="0"/>
      </a:defRPr>
    </a:lvl2pPr>
    <a:lvl3pPr marL="914400" algn="l" rtl="0" fontAlgn="base">
      <a:spcBef>
        <a:spcPct val="0"/>
      </a:spcBef>
      <a:spcAft>
        <a:spcPct val="0"/>
      </a:spcAft>
      <a:defRPr sz="1200" kern="1200">
        <a:solidFill>
          <a:srgbClr val="0F5494"/>
        </a:solidFill>
        <a:latin typeface="Verdana" pitchFamily="34" charset="0"/>
        <a:ea typeface="+mn-ea"/>
        <a:cs typeface="Arial" pitchFamily="34" charset="0"/>
      </a:defRPr>
    </a:lvl3pPr>
    <a:lvl4pPr marL="1371600" algn="l" rtl="0" fontAlgn="base">
      <a:spcBef>
        <a:spcPct val="0"/>
      </a:spcBef>
      <a:spcAft>
        <a:spcPct val="0"/>
      </a:spcAft>
      <a:defRPr sz="1200" kern="1200">
        <a:solidFill>
          <a:srgbClr val="0F5494"/>
        </a:solidFill>
        <a:latin typeface="Verdana" pitchFamily="34" charset="0"/>
        <a:ea typeface="+mn-ea"/>
        <a:cs typeface="Arial" pitchFamily="34" charset="0"/>
      </a:defRPr>
    </a:lvl4pPr>
    <a:lvl5pPr marL="1828800" algn="l" rtl="0" fontAlgn="base">
      <a:spcBef>
        <a:spcPct val="0"/>
      </a:spcBef>
      <a:spcAft>
        <a:spcPct val="0"/>
      </a:spcAft>
      <a:defRPr sz="1200" kern="1200">
        <a:solidFill>
          <a:srgbClr val="0F5494"/>
        </a:solidFill>
        <a:latin typeface="Verdana" pitchFamily="34" charset="0"/>
        <a:ea typeface="+mn-ea"/>
        <a:cs typeface="Arial" pitchFamily="34" charset="0"/>
      </a:defRPr>
    </a:lvl5pPr>
    <a:lvl6pPr marL="2286000" algn="l" defTabSz="914400" rtl="0" eaLnBrk="1" latinLnBrk="0" hangingPunct="1">
      <a:defRPr sz="1200" kern="1200">
        <a:solidFill>
          <a:srgbClr val="0F5494"/>
        </a:solidFill>
        <a:latin typeface="Verdana" pitchFamily="34" charset="0"/>
        <a:ea typeface="+mn-ea"/>
        <a:cs typeface="Arial" pitchFamily="34" charset="0"/>
      </a:defRPr>
    </a:lvl6pPr>
    <a:lvl7pPr marL="2743200" algn="l" defTabSz="914400" rtl="0" eaLnBrk="1" latinLnBrk="0" hangingPunct="1">
      <a:defRPr sz="1200" kern="1200">
        <a:solidFill>
          <a:srgbClr val="0F5494"/>
        </a:solidFill>
        <a:latin typeface="Verdana" pitchFamily="34" charset="0"/>
        <a:ea typeface="+mn-ea"/>
        <a:cs typeface="Arial" pitchFamily="34" charset="0"/>
      </a:defRPr>
    </a:lvl7pPr>
    <a:lvl8pPr marL="3200400" algn="l" defTabSz="914400" rtl="0" eaLnBrk="1" latinLnBrk="0" hangingPunct="1">
      <a:defRPr sz="1200" kern="1200">
        <a:solidFill>
          <a:srgbClr val="0F5494"/>
        </a:solidFill>
        <a:latin typeface="Verdana" pitchFamily="34" charset="0"/>
        <a:ea typeface="+mn-ea"/>
        <a:cs typeface="Arial" pitchFamily="34" charset="0"/>
      </a:defRPr>
    </a:lvl8pPr>
    <a:lvl9pPr marL="3657600" algn="l" defTabSz="914400" rtl="0" eaLnBrk="1" latinLnBrk="0" hangingPunct="1">
      <a:defRPr sz="1200" kern="1200">
        <a:solidFill>
          <a:srgbClr val="0F5494"/>
        </a:solidFill>
        <a:latin typeface="Verdana"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A6D6B3"/>
    <a:srgbClr val="9EBD5F"/>
    <a:srgbClr val="9ECF8B"/>
    <a:srgbClr val="008000"/>
    <a:srgbClr val="E96F2B"/>
    <a:srgbClr val="6666FF"/>
    <a:srgbClr val="136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0" autoAdjust="0"/>
    <p:restoredTop sz="50000" autoAdjust="0"/>
  </p:normalViewPr>
  <p:slideViewPr>
    <p:cSldViewPr>
      <p:cViewPr varScale="1">
        <p:scale>
          <a:sx n="205" d="100"/>
          <a:sy n="205" d="100"/>
        </p:scale>
        <p:origin x="-2456" y="-112"/>
      </p:cViewPr>
      <p:guideLst>
        <p:guide orient="horz" pos="2160"/>
        <p:guide pos="2880"/>
      </p:guideLst>
    </p:cSldViewPr>
  </p:slideViewPr>
  <p:outlineViewPr>
    <p:cViewPr>
      <p:scale>
        <a:sx n="33" d="100"/>
        <a:sy n="33" d="100"/>
      </p:scale>
      <p:origin x="0" y="44772"/>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1" d="100"/>
          <a:sy n="81" d="100"/>
        </p:scale>
        <p:origin x="-402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1FEA9-F622-4BFC-B142-383A0F21205A}" type="doc">
      <dgm:prSet loTypeId="urn:microsoft.com/office/officeart/2005/8/layout/hProcess11" loCatId="process" qsTypeId="urn:microsoft.com/office/officeart/2005/8/quickstyle/simple2" qsCatId="simple" csTypeId="urn:microsoft.com/office/officeart/2005/8/colors/accent1_2" csCatId="accent1" phldr="1"/>
      <dgm:spPr/>
      <dgm:t>
        <a:bodyPr/>
        <a:lstStyle/>
        <a:p>
          <a:endParaRPr lang="it-IT"/>
        </a:p>
      </dgm:t>
    </dgm:pt>
    <dgm:pt modelId="{4E004AD4-2028-482B-AF9A-5DBF538B97BB}">
      <dgm:prSet custT="1"/>
      <dgm:spPr/>
      <dgm:t>
        <a:bodyPr/>
        <a:lstStyle/>
        <a:p>
          <a:pPr rtl="0"/>
          <a:r>
            <a:rPr lang="it-IT" sz="1600" b="1" dirty="0" smtClean="0"/>
            <a:t>Ta.R.S.U</a:t>
          </a:r>
          <a:r>
            <a:rPr lang="it-IT" sz="1600" dirty="0" smtClean="0"/>
            <a:t>. </a:t>
          </a:r>
          <a:br>
            <a:rPr lang="it-IT" sz="1600" dirty="0" smtClean="0"/>
          </a:br>
          <a:r>
            <a:rPr lang="it-IT" sz="1600" dirty="0" smtClean="0"/>
            <a:t>(D.lgs 507/1993)</a:t>
          </a:r>
          <a:endParaRPr lang="it-IT" sz="1600" dirty="0"/>
        </a:p>
      </dgm:t>
    </dgm:pt>
    <dgm:pt modelId="{AE9FB742-5D63-4860-B8DF-F3B8C54EB007}" type="parTrans" cxnId="{41562C47-3F96-4F25-9DAC-40BCE793A44F}">
      <dgm:prSet/>
      <dgm:spPr/>
      <dgm:t>
        <a:bodyPr/>
        <a:lstStyle/>
        <a:p>
          <a:endParaRPr lang="it-IT" sz="1600"/>
        </a:p>
      </dgm:t>
    </dgm:pt>
    <dgm:pt modelId="{9C76EAF6-6631-4CB0-BC3C-06EA333274AE}" type="sibTrans" cxnId="{41562C47-3F96-4F25-9DAC-40BCE793A44F}">
      <dgm:prSet/>
      <dgm:spPr/>
      <dgm:t>
        <a:bodyPr/>
        <a:lstStyle/>
        <a:p>
          <a:endParaRPr lang="it-IT" sz="1600"/>
        </a:p>
      </dgm:t>
    </dgm:pt>
    <dgm:pt modelId="{943CE9EC-A62C-4730-8140-A8210E37B65D}">
      <dgm:prSet custT="1"/>
      <dgm:spPr/>
      <dgm:t>
        <a:bodyPr/>
        <a:lstStyle/>
        <a:p>
          <a:pPr rtl="0"/>
          <a:r>
            <a:rPr lang="it-IT" sz="1600" b="1" dirty="0" smtClean="0"/>
            <a:t>TIA1</a:t>
          </a:r>
          <a:r>
            <a:rPr lang="it-IT" sz="1600" dirty="0" smtClean="0"/>
            <a:t> </a:t>
          </a:r>
          <a:br>
            <a:rPr lang="it-IT" sz="1600" dirty="0" smtClean="0"/>
          </a:br>
          <a:r>
            <a:rPr lang="it-IT" sz="1600" dirty="0" smtClean="0"/>
            <a:t>(D.lgs 22/97) </a:t>
          </a:r>
          <a:endParaRPr lang="it-IT" sz="1600" dirty="0"/>
        </a:p>
      </dgm:t>
    </dgm:pt>
    <dgm:pt modelId="{AC0426F0-C079-4BE5-9DAD-2AD7287466ED}" type="parTrans" cxnId="{2D7D29CD-50DC-48EF-84FA-E6C142A25D50}">
      <dgm:prSet/>
      <dgm:spPr/>
      <dgm:t>
        <a:bodyPr/>
        <a:lstStyle/>
        <a:p>
          <a:endParaRPr lang="it-IT" sz="1600"/>
        </a:p>
      </dgm:t>
    </dgm:pt>
    <dgm:pt modelId="{722AC393-353F-48DF-AC54-0E0757B1D4F5}" type="sibTrans" cxnId="{2D7D29CD-50DC-48EF-84FA-E6C142A25D50}">
      <dgm:prSet/>
      <dgm:spPr/>
      <dgm:t>
        <a:bodyPr/>
        <a:lstStyle/>
        <a:p>
          <a:endParaRPr lang="it-IT" sz="1600"/>
        </a:p>
      </dgm:t>
    </dgm:pt>
    <dgm:pt modelId="{E6CF0615-D8FB-4976-B4B2-C585FA3471A2}">
      <dgm:prSet custT="1"/>
      <dgm:spPr/>
      <dgm:t>
        <a:bodyPr/>
        <a:lstStyle/>
        <a:p>
          <a:pPr rtl="0"/>
          <a:r>
            <a:rPr lang="it-IT" sz="1600" b="1" dirty="0" smtClean="0"/>
            <a:t>TIA2</a:t>
          </a:r>
          <a:r>
            <a:rPr lang="it-IT" sz="1600" dirty="0" smtClean="0"/>
            <a:t> </a:t>
          </a:r>
          <a:br>
            <a:rPr lang="it-IT" sz="1600" dirty="0" smtClean="0"/>
          </a:br>
          <a:r>
            <a:rPr lang="it-IT" sz="1600" dirty="0" smtClean="0"/>
            <a:t>(D.lgs 152/2006) </a:t>
          </a:r>
          <a:endParaRPr lang="it-IT" sz="1600" dirty="0"/>
        </a:p>
      </dgm:t>
    </dgm:pt>
    <dgm:pt modelId="{03A1F3DC-BBDE-4AC3-9533-AD340F2B519B}" type="parTrans" cxnId="{F709885B-385B-4E63-AFBB-BC430E2736F5}">
      <dgm:prSet/>
      <dgm:spPr/>
      <dgm:t>
        <a:bodyPr/>
        <a:lstStyle/>
        <a:p>
          <a:endParaRPr lang="it-IT" sz="1600"/>
        </a:p>
      </dgm:t>
    </dgm:pt>
    <dgm:pt modelId="{E7ACF69B-FCB7-4439-B4BC-4824B8EFE80A}" type="sibTrans" cxnId="{F709885B-385B-4E63-AFBB-BC430E2736F5}">
      <dgm:prSet/>
      <dgm:spPr/>
      <dgm:t>
        <a:bodyPr/>
        <a:lstStyle/>
        <a:p>
          <a:endParaRPr lang="it-IT" sz="1600"/>
        </a:p>
      </dgm:t>
    </dgm:pt>
    <dgm:pt modelId="{2DA3B8B0-54BC-4F90-8FF5-4DEEEDB28BAD}">
      <dgm:prSet custT="1"/>
      <dgm:spPr/>
      <dgm:t>
        <a:bodyPr/>
        <a:lstStyle/>
        <a:p>
          <a:pPr rtl="0"/>
          <a:r>
            <a:rPr lang="it-IT" sz="1600" b="1" dirty="0" smtClean="0"/>
            <a:t>Ta.R.E.S</a:t>
          </a:r>
          <a:r>
            <a:rPr lang="it-IT" sz="1600" dirty="0" smtClean="0"/>
            <a:t>.</a:t>
          </a:r>
          <a:br>
            <a:rPr lang="it-IT" sz="1600" dirty="0" smtClean="0"/>
          </a:br>
          <a:r>
            <a:rPr lang="it-IT" sz="1600" dirty="0" smtClean="0"/>
            <a:t>(Dl 201/2011)</a:t>
          </a:r>
          <a:endParaRPr lang="it-IT" sz="1600" dirty="0"/>
        </a:p>
      </dgm:t>
    </dgm:pt>
    <dgm:pt modelId="{67E852F7-9817-4177-9476-43F6742D2C48}" type="parTrans" cxnId="{CF1BAE3B-2A02-4EE2-AC21-5E4A961E5249}">
      <dgm:prSet/>
      <dgm:spPr/>
      <dgm:t>
        <a:bodyPr/>
        <a:lstStyle/>
        <a:p>
          <a:endParaRPr lang="it-IT" sz="1600"/>
        </a:p>
      </dgm:t>
    </dgm:pt>
    <dgm:pt modelId="{1E70E464-84E1-4B65-B100-28D2B5A5D6B7}" type="sibTrans" cxnId="{CF1BAE3B-2A02-4EE2-AC21-5E4A961E5249}">
      <dgm:prSet/>
      <dgm:spPr/>
      <dgm:t>
        <a:bodyPr/>
        <a:lstStyle/>
        <a:p>
          <a:endParaRPr lang="it-IT" sz="1600"/>
        </a:p>
      </dgm:t>
    </dgm:pt>
    <dgm:pt modelId="{DB8EBDF6-B09B-4F95-B21B-31A51F1E8985}">
      <dgm:prSet custT="1"/>
      <dgm:spPr/>
      <dgm:t>
        <a:bodyPr/>
        <a:lstStyle/>
        <a:p>
          <a:pPr rtl="0"/>
          <a:r>
            <a:rPr lang="it-IT" sz="1600" b="1" dirty="0" smtClean="0"/>
            <a:t>TARI</a:t>
          </a:r>
          <a:r>
            <a:rPr lang="it-IT" sz="1600" dirty="0" smtClean="0"/>
            <a:t> </a:t>
          </a:r>
          <a:br>
            <a:rPr lang="it-IT" sz="1600" dirty="0" smtClean="0"/>
          </a:br>
          <a:r>
            <a:rPr lang="it-IT" sz="1600" dirty="0" smtClean="0"/>
            <a:t>(Legge 147/2013)</a:t>
          </a:r>
          <a:endParaRPr lang="it-IT" sz="1600" dirty="0"/>
        </a:p>
      </dgm:t>
    </dgm:pt>
    <dgm:pt modelId="{97555E91-15CD-4855-B9E8-8198EC614861}" type="parTrans" cxnId="{56FD9F0C-772F-4615-B257-2C65DCA5A7CD}">
      <dgm:prSet/>
      <dgm:spPr/>
      <dgm:t>
        <a:bodyPr/>
        <a:lstStyle/>
        <a:p>
          <a:endParaRPr lang="it-IT" sz="1600"/>
        </a:p>
      </dgm:t>
    </dgm:pt>
    <dgm:pt modelId="{081DD800-E146-46FE-B2C2-A97CBC5A60AD}" type="sibTrans" cxnId="{56FD9F0C-772F-4615-B257-2C65DCA5A7CD}">
      <dgm:prSet/>
      <dgm:spPr/>
      <dgm:t>
        <a:bodyPr/>
        <a:lstStyle/>
        <a:p>
          <a:endParaRPr lang="it-IT" sz="1600"/>
        </a:p>
      </dgm:t>
    </dgm:pt>
    <dgm:pt modelId="{3747AB35-0836-4839-9BCA-C42C4CCF637C}" type="pres">
      <dgm:prSet presAssocID="{1B61FEA9-F622-4BFC-B142-383A0F21205A}" presName="Name0" presStyleCnt="0">
        <dgm:presLayoutVars>
          <dgm:dir/>
          <dgm:resizeHandles val="exact"/>
        </dgm:presLayoutVars>
      </dgm:prSet>
      <dgm:spPr/>
      <dgm:t>
        <a:bodyPr/>
        <a:lstStyle/>
        <a:p>
          <a:endParaRPr lang="it-IT"/>
        </a:p>
      </dgm:t>
    </dgm:pt>
    <dgm:pt modelId="{152A322A-257F-4238-ADFB-75706B43BB5E}" type="pres">
      <dgm:prSet presAssocID="{1B61FEA9-F622-4BFC-B142-383A0F21205A}" presName="arrow" presStyleLbl="bgShp" presStyleIdx="0" presStyleCnt="1"/>
      <dgm:spPr/>
    </dgm:pt>
    <dgm:pt modelId="{4E262247-96B7-4C67-853A-E3BDBC4907B1}" type="pres">
      <dgm:prSet presAssocID="{1B61FEA9-F622-4BFC-B142-383A0F21205A}" presName="points" presStyleCnt="0"/>
      <dgm:spPr/>
    </dgm:pt>
    <dgm:pt modelId="{9DFEC67B-E016-40D0-B679-63D531D7A42B}" type="pres">
      <dgm:prSet presAssocID="{4E004AD4-2028-482B-AF9A-5DBF538B97BB}" presName="compositeA" presStyleCnt="0"/>
      <dgm:spPr/>
    </dgm:pt>
    <dgm:pt modelId="{257CF875-5276-42D4-9F27-349BCA6A39A4}" type="pres">
      <dgm:prSet presAssocID="{4E004AD4-2028-482B-AF9A-5DBF538B97BB}" presName="textA" presStyleLbl="revTx" presStyleIdx="0" presStyleCnt="5" custScaleX="168982">
        <dgm:presLayoutVars>
          <dgm:bulletEnabled val="1"/>
        </dgm:presLayoutVars>
      </dgm:prSet>
      <dgm:spPr/>
      <dgm:t>
        <a:bodyPr/>
        <a:lstStyle/>
        <a:p>
          <a:endParaRPr lang="it-IT"/>
        </a:p>
      </dgm:t>
    </dgm:pt>
    <dgm:pt modelId="{30512735-46D5-43CD-88A5-42AF6AF1C67C}" type="pres">
      <dgm:prSet presAssocID="{4E004AD4-2028-482B-AF9A-5DBF538B97BB}" presName="circleA" presStyleLbl="node1" presStyleIdx="0" presStyleCnt="5"/>
      <dgm:spPr/>
    </dgm:pt>
    <dgm:pt modelId="{F5174338-DC60-4500-94D2-806F1166EC98}" type="pres">
      <dgm:prSet presAssocID="{4E004AD4-2028-482B-AF9A-5DBF538B97BB}" presName="spaceA" presStyleCnt="0"/>
      <dgm:spPr/>
    </dgm:pt>
    <dgm:pt modelId="{6872DC67-98EC-4D8E-88F4-3AF6843F9651}" type="pres">
      <dgm:prSet presAssocID="{9C76EAF6-6631-4CB0-BC3C-06EA333274AE}" presName="space" presStyleCnt="0"/>
      <dgm:spPr/>
    </dgm:pt>
    <dgm:pt modelId="{0127E75E-5DD4-4935-9406-1D5EA825532A}" type="pres">
      <dgm:prSet presAssocID="{943CE9EC-A62C-4730-8140-A8210E37B65D}" presName="compositeB" presStyleCnt="0"/>
      <dgm:spPr/>
    </dgm:pt>
    <dgm:pt modelId="{9F426937-0F8A-4131-955A-D384AB44F899}" type="pres">
      <dgm:prSet presAssocID="{943CE9EC-A62C-4730-8140-A8210E37B65D}" presName="textB" presStyleLbl="revTx" presStyleIdx="1" presStyleCnt="5" custScaleX="139928">
        <dgm:presLayoutVars>
          <dgm:bulletEnabled val="1"/>
        </dgm:presLayoutVars>
      </dgm:prSet>
      <dgm:spPr/>
      <dgm:t>
        <a:bodyPr/>
        <a:lstStyle/>
        <a:p>
          <a:endParaRPr lang="it-IT"/>
        </a:p>
      </dgm:t>
    </dgm:pt>
    <dgm:pt modelId="{C77DDEFB-C7D7-48D8-BDE5-ED24023D6189}" type="pres">
      <dgm:prSet presAssocID="{943CE9EC-A62C-4730-8140-A8210E37B65D}" presName="circleB" presStyleLbl="node1" presStyleIdx="1" presStyleCnt="5"/>
      <dgm:spPr/>
    </dgm:pt>
    <dgm:pt modelId="{0F5D91E4-B4F6-4CD8-B545-F03D6544447F}" type="pres">
      <dgm:prSet presAssocID="{943CE9EC-A62C-4730-8140-A8210E37B65D}" presName="spaceB" presStyleCnt="0"/>
      <dgm:spPr/>
    </dgm:pt>
    <dgm:pt modelId="{52909179-165D-4F1B-90B8-C05CC000ABD5}" type="pres">
      <dgm:prSet presAssocID="{722AC393-353F-48DF-AC54-0E0757B1D4F5}" presName="space" presStyleCnt="0"/>
      <dgm:spPr/>
    </dgm:pt>
    <dgm:pt modelId="{1EE43BFB-820E-465F-B323-B2949137BC9A}" type="pres">
      <dgm:prSet presAssocID="{E6CF0615-D8FB-4976-B4B2-C585FA3471A2}" presName="compositeA" presStyleCnt="0"/>
      <dgm:spPr/>
    </dgm:pt>
    <dgm:pt modelId="{CFACCE07-58EC-4AD2-AA8E-866DEA24CE57}" type="pres">
      <dgm:prSet presAssocID="{E6CF0615-D8FB-4976-B4B2-C585FA3471A2}" presName="textA" presStyleLbl="revTx" presStyleIdx="2" presStyleCnt="5" custScaleX="166188">
        <dgm:presLayoutVars>
          <dgm:bulletEnabled val="1"/>
        </dgm:presLayoutVars>
      </dgm:prSet>
      <dgm:spPr/>
      <dgm:t>
        <a:bodyPr/>
        <a:lstStyle/>
        <a:p>
          <a:endParaRPr lang="it-IT"/>
        </a:p>
      </dgm:t>
    </dgm:pt>
    <dgm:pt modelId="{5F56098C-AB2F-4B94-8BC7-83FE11FD1A00}" type="pres">
      <dgm:prSet presAssocID="{E6CF0615-D8FB-4976-B4B2-C585FA3471A2}" presName="circleA" presStyleLbl="node1" presStyleIdx="2" presStyleCnt="5"/>
      <dgm:spPr/>
    </dgm:pt>
    <dgm:pt modelId="{3F2D4FA1-1F16-4CC8-94C3-F11303727138}" type="pres">
      <dgm:prSet presAssocID="{E6CF0615-D8FB-4976-B4B2-C585FA3471A2}" presName="spaceA" presStyleCnt="0"/>
      <dgm:spPr/>
    </dgm:pt>
    <dgm:pt modelId="{5FB3EBA9-A7D1-485A-A29C-8905997E5251}" type="pres">
      <dgm:prSet presAssocID="{E7ACF69B-FCB7-4439-B4BC-4824B8EFE80A}" presName="space" presStyleCnt="0"/>
      <dgm:spPr/>
    </dgm:pt>
    <dgm:pt modelId="{C8B31131-7FC1-4150-BF2A-0D1E9F4844D8}" type="pres">
      <dgm:prSet presAssocID="{2DA3B8B0-54BC-4F90-8FF5-4DEEEDB28BAD}" presName="compositeB" presStyleCnt="0"/>
      <dgm:spPr/>
    </dgm:pt>
    <dgm:pt modelId="{850F0004-937C-4AC1-BAEF-83DC6E950E95}" type="pres">
      <dgm:prSet presAssocID="{2DA3B8B0-54BC-4F90-8FF5-4DEEEDB28BAD}" presName="textB" presStyleLbl="revTx" presStyleIdx="3" presStyleCnt="5" custScaleX="143456">
        <dgm:presLayoutVars>
          <dgm:bulletEnabled val="1"/>
        </dgm:presLayoutVars>
      </dgm:prSet>
      <dgm:spPr/>
      <dgm:t>
        <a:bodyPr/>
        <a:lstStyle/>
        <a:p>
          <a:endParaRPr lang="it-IT"/>
        </a:p>
      </dgm:t>
    </dgm:pt>
    <dgm:pt modelId="{F13BCFD0-0449-49E8-9CBB-6809F502F3FE}" type="pres">
      <dgm:prSet presAssocID="{2DA3B8B0-54BC-4F90-8FF5-4DEEEDB28BAD}" presName="circleB" presStyleLbl="node1" presStyleIdx="3" presStyleCnt="5"/>
      <dgm:spPr/>
    </dgm:pt>
    <dgm:pt modelId="{AC5D390C-4D3C-43F6-83E7-4A3C71101BB7}" type="pres">
      <dgm:prSet presAssocID="{2DA3B8B0-54BC-4F90-8FF5-4DEEEDB28BAD}" presName="spaceB" presStyleCnt="0"/>
      <dgm:spPr/>
    </dgm:pt>
    <dgm:pt modelId="{AFCBB82B-B226-452D-95D5-A20A5F8EC613}" type="pres">
      <dgm:prSet presAssocID="{1E70E464-84E1-4B65-B100-28D2B5A5D6B7}" presName="space" presStyleCnt="0"/>
      <dgm:spPr/>
    </dgm:pt>
    <dgm:pt modelId="{1EB230D9-B9D9-4299-97FF-40E91686BF61}" type="pres">
      <dgm:prSet presAssocID="{DB8EBDF6-B09B-4F95-B21B-31A51F1E8985}" presName="compositeA" presStyleCnt="0"/>
      <dgm:spPr/>
    </dgm:pt>
    <dgm:pt modelId="{99147B0D-144B-4239-AF74-F561CE1AC112}" type="pres">
      <dgm:prSet presAssocID="{DB8EBDF6-B09B-4F95-B21B-31A51F1E8985}" presName="textA" presStyleLbl="revTx" presStyleIdx="4" presStyleCnt="5" custScaleX="189233">
        <dgm:presLayoutVars>
          <dgm:bulletEnabled val="1"/>
        </dgm:presLayoutVars>
      </dgm:prSet>
      <dgm:spPr/>
      <dgm:t>
        <a:bodyPr/>
        <a:lstStyle/>
        <a:p>
          <a:endParaRPr lang="it-IT"/>
        </a:p>
      </dgm:t>
    </dgm:pt>
    <dgm:pt modelId="{AC5BB6B0-2C7D-4924-ADF0-385F14CF3A86}" type="pres">
      <dgm:prSet presAssocID="{DB8EBDF6-B09B-4F95-B21B-31A51F1E8985}" presName="circleA" presStyleLbl="node1" presStyleIdx="4" presStyleCnt="5"/>
      <dgm:spPr/>
    </dgm:pt>
    <dgm:pt modelId="{1C7157DD-0868-4512-84DD-EF90D1331376}" type="pres">
      <dgm:prSet presAssocID="{DB8EBDF6-B09B-4F95-B21B-31A51F1E8985}" presName="spaceA" presStyleCnt="0"/>
      <dgm:spPr/>
    </dgm:pt>
  </dgm:ptLst>
  <dgm:cxnLst>
    <dgm:cxn modelId="{C2429B62-228A-46A0-A32B-457325342C2F}" type="presOf" srcId="{DB8EBDF6-B09B-4F95-B21B-31A51F1E8985}" destId="{99147B0D-144B-4239-AF74-F561CE1AC112}" srcOrd="0" destOrd="0" presId="urn:microsoft.com/office/officeart/2005/8/layout/hProcess11"/>
    <dgm:cxn modelId="{2D7D29CD-50DC-48EF-84FA-E6C142A25D50}" srcId="{1B61FEA9-F622-4BFC-B142-383A0F21205A}" destId="{943CE9EC-A62C-4730-8140-A8210E37B65D}" srcOrd="1" destOrd="0" parTransId="{AC0426F0-C079-4BE5-9DAD-2AD7287466ED}" sibTransId="{722AC393-353F-48DF-AC54-0E0757B1D4F5}"/>
    <dgm:cxn modelId="{CF1BAE3B-2A02-4EE2-AC21-5E4A961E5249}" srcId="{1B61FEA9-F622-4BFC-B142-383A0F21205A}" destId="{2DA3B8B0-54BC-4F90-8FF5-4DEEEDB28BAD}" srcOrd="3" destOrd="0" parTransId="{67E852F7-9817-4177-9476-43F6742D2C48}" sibTransId="{1E70E464-84E1-4B65-B100-28D2B5A5D6B7}"/>
    <dgm:cxn modelId="{FA30CE7D-D647-4673-95C0-DD9A237550B7}" type="presOf" srcId="{E6CF0615-D8FB-4976-B4B2-C585FA3471A2}" destId="{CFACCE07-58EC-4AD2-AA8E-866DEA24CE57}" srcOrd="0" destOrd="0" presId="urn:microsoft.com/office/officeart/2005/8/layout/hProcess11"/>
    <dgm:cxn modelId="{56FD9F0C-772F-4615-B257-2C65DCA5A7CD}" srcId="{1B61FEA9-F622-4BFC-B142-383A0F21205A}" destId="{DB8EBDF6-B09B-4F95-B21B-31A51F1E8985}" srcOrd="4" destOrd="0" parTransId="{97555E91-15CD-4855-B9E8-8198EC614861}" sibTransId="{081DD800-E146-46FE-B2C2-A97CBC5A60AD}"/>
    <dgm:cxn modelId="{E9E57F93-76A3-4C84-87A4-CBF4FFA37E47}" type="presOf" srcId="{943CE9EC-A62C-4730-8140-A8210E37B65D}" destId="{9F426937-0F8A-4131-955A-D384AB44F899}" srcOrd="0" destOrd="0" presId="urn:microsoft.com/office/officeart/2005/8/layout/hProcess11"/>
    <dgm:cxn modelId="{41562C47-3F96-4F25-9DAC-40BCE793A44F}" srcId="{1B61FEA9-F622-4BFC-B142-383A0F21205A}" destId="{4E004AD4-2028-482B-AF9A-5DBF538B97BB}" srcOrd="0" destOrd="0" parTransId="{AE9FB742-5D63-4860-B8DF-F3B8C54EB007}" sibTransId="{9C76EAF6-6631-4CB0-BC3C-06EA333274AE}"/>
    <dgm:cxn modelId="{F858DE7B-D981-4E9D-BD6C-CE3A52C4BE2F}" type="presOf" srcId="{2DA3B8B0-54BC-4F90-8FF5-4DEEEDB28BAD}" destId="{850F0004-937C-4AC1-BAEF-83DC6E950E95}" srcOrd="0" destOrd="0" presId="urn:microsoft.com/office/officeart/2005/8/layout/hProcess11"/>
    <dgm:cxn modelId="{F709885B-385B-4E63-AFBB-BC430E2736F5}" srcId="{1B61FEA9-F622-4BFC-B142-383A0F21205A}" destId="{E6CF0615-D8FB-4976-B4B2-C585FA3471A2}" srcOrd="2" destOrd="0" parTransId="{03A1F3DC-BBDE-4AC3-9533-AD340F2B519B}" sibTransId="{E7ACF69B-FCB7-4439-B4BC-4824B8EFE80A}"/>
    <dgm:cxn modelId="{C28FF451-24FE-41CE-A505-A86BA2187991}" type="presOf" srcId="{1B61FEA9-F622-4BFC-B142-383A0F21205A}" destId="{3747AB35-0836-4839-9BCA-C42C4CCF637C}" srcOrd="0" destOrd="0" presId="urn:microsoft.com/office/officeart/2005/8/layout/hProcess11"/>
    <dgm:cxn modelId="{C0D63386-98C5-4792-A8A1-CD0A5422A579}" type="presOf" srcId="{4E004AD4-2028-482B-AF9A-5DBF538B97BB}" destId="{257CF875-5276-42D4-9F27-349BCA6A39A4}" srcOrd="0" destOrd="0" presId="urn:microsoft.com/office/officeart/2005/8/layout/hProcess11"/>
    <dgm:cxn modelId="{C0EF8D63-FA32-4AD2-A34D-B77B1776F87A}" type="presParOf" srcId="{3747AB35-0836-4839-9BCA-C42C4CCF637C}" destId="{152A322A-257F-4238-ADFB-75706B43BB5E}" srcOrd="0" destOrd="0" presId="urn:microsoft.com/office/officeart/2005/8/layout/hProcess11"/>
    <dgm:cxn modelId="{CCE1C265-2200-4BC0-9996-60EBB6D6CAD6}" type="presParOf" srcId="{3747AB35-0836-4839-9BCA-C42C4CCF637C}" destId="{4E262247-96B7-4C67-853A-E3BDBC4907B1}" srcOrd="1" destOrd="0" presId="urn:microsoft.com/office/officeart/2005/8/layout/hProcess11"/>
    <dgm:cxn modelId="{4D47E009-C594-4923-B6B5-B086A7AD12E5}" type="presParOf" srcId="{4E262247-96B7-4C67-853A-E3BDBC4907B1}" destId="{9DFEC67B-E016-40D0-B679-63D531D7A42B}" srcOrd="0" destOrd="0" presId="urn:microsoft.com/office/officeart/2005/8/layout/hProcess11"/>
    <dgm:cxn modelId="{1E1428F7-94AD-4C3F-9C73-B975BFD565A2}" type="presParOf" srcId="{9DFEC67B-E016-40D0-B679-63D531D7A42B}" destId="{257CF875-5276-42D4-9F27-349BCA6A39A4}" srcOrd="0" destOrd="0" presId="urn:microsoft.com/office/officeart/2005/8/layout/hProcess11"/>
    <dgm:cxn modelId="{7809FC35-2DEB-462D-9AC5-2DFE4378580F}" type="presParOf" srcId="{9DFEC67B-E016-40D0-B679-63D531D7A42B}" destId="{30512735-46D5-43CD-88A5-42AF6AF1C67C}" srcOrd="1" destOrd="0" presId="urn:microsoft.com/office/officeart/2005/8/layout/hProcess11"/>
    <dgm:cxn modelId="{DC40D5DC-C1E1-4E29-BAAC-2842952A8E11}" type="presParOf" srcId="{9DFEC67B-E016-40D0-B679-63D531D7A42B}" destId="{F5174338-DC60-4500-94D2-806F1166EC98}" srcOrd="2" destOrd="0" presId="urn:microsoft.com/office/officeart/2005/8/layout/hProcess11"/>
    <dgm:cxn modelId="{D6FC8D88-360F-468C-B6C8-880D4A200078}" type="presParOf" srcId="{4E262247-96B7-4C67-853A-E3BDBC4907B1}" destId="{6872DC67-98EC-4D8E-88F4-3AF6843F9651}" srcOrd="1" destOrd="0" presId="urn:microsoft.com/office/officeart/2005/8/layout/hProcess11"/>
    <dgm:cxn modelId="{3BECBB32-3548-402B-A690-D6E3366C6C15}" type="presParOf" srcId="{4E262247-96B7-4C67-853A-E3BDBC4907B1}" destId="{0127E75E-5DD4-4935-9406-1D5EA825532A}" srcOrd="2" destOrd="0" presId="urn:microsoft.com/office/officeart/2005/8/layout/hProcess11"/>
    <dgm:cxn modelId="{96E6753D-2CE8-4358-BB87-2DE547276269}" type="presParOf" srcId="{0127E75E-5DD4-4935-9406-1D5EA825532A}" destId="{9F426937-0F8A-4131-955A-D384AB44F899}" srcOrd="0" destOrd="0" presId="urn:microsoft.com/office/officeart/2005/8/layout/hProcess11"/>
    <dgm:cxn modelId="{FFB033A4-733B-4B58-9280-7E905792E252}" type="presParOf" srcId="{0127E75E-5DD4-4935-9406-1D5EA825532A}" destId="{C77DDEFB-C7D7-48D8-BDE5-ED24023D6189}" srcOrd="1" destOrd="0" presId="urn:microsoft.com/office/officeart/2005/8/layout/hProcess11"/>
    <dgm:cxn modelId="{01B6A223-8FD3-4E6E-8917-124BA22906B0}" type="presParOf" srcId="{0127E75E-5DD4-4935-9406-1D5EA825532A}" destId="{0F5D91E4-B4F6-4CD8-B545-F03D6544447F}" srcOrd="2" destOrd="0" presId="urn:microsoft.com/office/officeart/2005/8/layout/hProcess11"/>
    <dgm:cxn modelId="{B5F4708E-A030-47CA-B963-DAD4C3DF4CB2}" type="presParOf" srcId="{4E262247-96B7-4C67-853A-E3BDBC4907B1}" destId="{52909179-165D-4F1B-90B8-C05CC000ABD5}" srcOrd="3" destOrd="0" presId="urn:microsoft.com/office/officeart/2005/8/layout/hProcess11"/>
    <dgm:cxn modelId="{B061BA84-88BA-4693-B42D-C447CF7C2178}" type="presParOf" srcId="{4E262247-96B7-4C67-853A-E3BDBC4907B1}" destId="{1EE43BFB-820E-465F-B323-B2949137BC9A}" srcOrd="4" destOrd="0" presId="urn:microsoft.com/office/officeart/2005/8/layout/hProcess11"/>
    <dgm:cxn modelId="{E6DA523D-197B-4C96-B3CD-0319EC70AC4C}" type="presParOf" srcId="{1EE43BFB-820E-465F-B323-B2949137BC9A}" destId="{CFACCE07-58EC-4AD2-AA8E-866DEA24CE57}" srcOrd="0" destOrd="0" presId="urn:microsoft.com/office/officeart/2005/8/layout/hProcess11"/>
    <dgm:cxn modelId="{528FA30D-83E9-4391-B75E-5380B9264A5F}" type="presParOf" srcId="{1EE43BFB-820E-465F-B323-B2949137BC9A}" destId="{5F56098C-AB2F-4B94-8BC7-83FE11FD1A00}" srcOrd="1" destOrd="0" presId="urn:microsoft.com/office/officeart/2005/8/layout/hProcess11"/>
    <dgm:cxn modelId="{6CDE804F-95A3-4E87-91BD-6C23D65C8CFE}" type="presParOf" srcId="{1EE43BFB-820E-465F-B323-B2949137BC9A}" destId="{3F2D4FA1-1F16-4CC8-94C3-F11303727138}" srcOrd="2" destOrd="0" presId="urn:microsoft.com/office/officeart/2005/8/layout/hProcess11"/>
    <dgm:cxn modelId="{D2B30004-0B88-4D84-B2D7-714440AF40DA}" type="presParOf" srcId="{4E262247-96B7-4C67-853A-E3BDBC4907B1}" destId="{5FB3EBA9-A7D1-485A-A29C-8905997E5251}" srcOrd="5" destOrd="0" presId="urn:microsoft.com/office/officeart/2005/8/layout/hProcess11"/>
    <dgm:cxn modelId="{5A9882DF-9F5E-413A-A715-6B1C79AB382A}" type="presParOf" srcId="{4E262247-96B7-4C67-853A-E3BDBC4907B1}" destId="{C8B31131-7FC1-4150-BF2A-0D1E9F4844D8}" srcOrd="6" destOrd="0" presId="urn:microsoft.com/office/officeart/2005/8/layout/hProcess11"/>
    <dgm:cxn modelId="{F0AF7AD6-5317-467F-BCBD-9096E056A988}" type="presParOf" srcId="{C8B31131-7FC1-4150-BF2A-0D1E9F4844D8}" destId="{850F0004-937C-4AC1-BAEF-83DC6E950E95}" srcOrd="0" destOrd="0" presId="urn:microsoft.com/office/officeart/2005/8/layout/hProcess11"/>
    <dgm:cxn modelId="{621D0719-58DE-4F5F-9A39-02BFE1DBECDE}" type="presParOf" srcId="{C8B31131-7FC1-4150-BF2A-0D1E9F4844D8}" destId="{F13BCFD0-0449-49E8-9CBB-6809F502F3FE}" srcOrd="1" destOrd="0" presId="urn:microsoft.com/office/officeart/2005/8/layout/hProcess11"/>
    <dgm:cxn modelId="{EC109A98-D855-41DE-BB2F-F72F8D2E2663}" type="presParOf" srcId="{C8B31131-7FC1-4150-BF2A-0D1E9F4844D8}" destId="{AC5D390C-4D3C-43F6-83E7-4A3C71101BB7}" srcOrd="2" destOrd="0" presId="urn:microsoft.com/office/officeart/2005/8/layout/hProcess11"/>
    <dgm:cxn modelId="{FCE33844-F6B6-4AEC-806C-D1A33C80877B}" type="presParOf" srcId="{4E262247-96B7-4C67-853A-E3BDBC4907B1}" destId="{AFCBB82B-B226-452D-95D5-A20A5F8EC613}" srcOrd="7" destOrd="0" presId="urn:microsoft.com/office/officeart/2005/8/layout/hProcess11"/>
    <dgm:cxn modelId="{72F13120-A2C1-415C-8977-27CD8045511C}" type="presParOf" srcId="{4E262247-96B7-4C67-853A-E3BDBC4907B1}" destId="{1EB230D9-B9D9-4299-97FF-40E91686BF61}" srcOrd="8" destOrd="0" presId="urn:microsoft.com/office/officeart/2005/8/layout/hProcess11"/>
    <dgm:cxn modelId="{F9A4FB2A-856B-4A48-84A1-FB1F49F1E8D3}" type="presParOf" srcId="{1EB230D9-B9D9-4299-97FF-40E91686BF61}" destId="{99147B0D-144B-4239-AF74-F561CE1AC112}" srcOrd="0" destOrd="0" presId="urn:microsoft.com/office/officeart/2005/8/layout/hProcess11"/>
    <dgm:cxn modelId="{5840DCFC-94E0-4F94-9D14-6CD7A9C15ACE}" type="presParOf" srcId="{1EB230D9-B9D9-4299-97FF-40E91686BF61}" destId="{AC5BB6B0-2C7D-4924-ADF0-385F14CF3A86}" srcOrd="1" destOrd="0" presId="urn:microsoft.com/office/officeart/2005/8/layout/hProcess11"/>
    <dgm:cxn modelId="{008F2EFF-D96A-4949-A33A-F472C96252CA}" type="presParOf" srcId="{1EB230D9-B9D9-4299-97FF-40E91686BF61}" destId="{1C7157DD-0868-4512-84DD-EF90D133137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5D00E2-FB34-48BE-8F45-12CDB8B81D10}" type="doc">
      <dgm:prSet loTypeId="urn:microsoft.com/office/officeart/2005/8/layout/arrow1" loCatId="relationship" qsTypeId="urn:microsoft.com/office/officeart/2005/8/quickstyle/simple4" qsCatId="simple" csTypeId="urn:microsoft.com/office/officeart/2005/8/colors/accent1_2#1" csCatId="accent1" phldr="1"/>
      <dgm:spPr/>
      <dgm:t>
        <a:bodyPr/>
        <a:lstStyle/>
        <a:p>
          <a:endParaRPr lang="it-IT"/>
        </a:p>
      </dgm:t>
    </dgm:pt>
    <dgm:pt modelId="{BE696BB0-CE5C-4C0C-817F-6DE17CC9E191}">
      <dgm:prSet/>
      <dgm:spPr>
        <a:solidFill>
          <a:schemeClr val="accent2"/>
        </a:solidFill>
      </dgm:spPr>
      <dgm:t>
        <a:bodyPr/>
        <a:lstStyle/>
        <a:p>
          <a:pPr rtl="0"/>
          <a:r>
            <a:rPr lang="it-IT" dirty="0">
              <a:effectLst>
                <a:outerShdw blurRad="38100" dist="38100" dir="2700000" algn="tl">
                  <a:srgbClr val="000000">
                    <a:alpha val="43137"/>
                  </a:srgbClr>
                </a:outerShdw>
              </a:effectLst>
            </a:rPr>
            <a:t>TRIBUTO </a:t>
          </a:r>
        </a:p>
      </dgm:t>
    </dgm:pt>
    <dgm:pt modelId="{D9326C4C-E339-4DBF-9FF1-A73F5EB4DB55}" type="parTrans" cxnId="{F10730A0-4568-4574-BDA4-2C93E8F44A25}">
      <dgm:prSet/>
      <dgm:spPr/>
      <dgm:t>
        <a:bodyPr/>
        <a:lstStyle/>
        <a:p>
          <a:endParaRPr lang="it-IT">
            <a:effectLst>
              <a:outerShdw blurRad="38100" dist="38100" dir="2700000" algn="tl">
                <a:srgbClr val="000000">
                  <a:alpha val="43137"/>
                </a:srgbClr>
              </a:outerShdw>
            </a:effectLst>
          </a:endParaRPr>
        </a:p>
      </dgm:t>
    </dgm:pt>
    <dgm:pt modelId="{40769D9C-7C47-41AF-8475-C7D89F1BBADF}" type="sibTrans" cxnId="{F10730A0-4568-4574-BDA4-2C93E8F44A25}">
      <dgm:prSet/>
      <dgm:spPr/>
      <dgm:t>
        <a:bodyPr/>
        <a:lstStyle/>
        <a:p>
          <a:endParaRPr lang="it-IT">
            <a:effectLst>
              <a:outerShdw blurRad="38100" dist="38100" dir="2700000" algn="tl">
                <a:srgbClr val="000000">
                  <a:alpha val="43137"/>
                </a:srgbClr>
              </a:outerShdw>
            </a:effectLst>
          </a:endParaRPr>
        </a:p>
      </dgm:t>
    </dgm:pt>
    <dgm:pt modelId="{713BB41D-6BCB-49F9-86B5-C9F663737D86}">
      <dgm:prSet/>
      <dgm:spPr>
        <a:solidFill>
          <a:schemeClr val="accent2"/>
        </a:solidFill>
      </dgm:spPr>
      <dgm:t>
        <a:bodyPr/>
        <a:lstStyle/>
        <a:p>
          <a:pPr rtl="0"/>
          <a:r>
            <a:rPr lang="it-IT">
              <a:effectLst>
                <a:outerShdw blurRad="38100" dist="38100" dir="2700000" algn="tl">
                  <a:srgbClr val="000000">
                    <a:alpha val="43137"/>
                  </a:srgbClr>
                </a:outerShdw>
              </a:effectLst>
            </a:rPr>
            <a:t>CORRISPETTIVO</a:t>
          </a:r>
        </a:p>
      </dgm:t>
    </dgm:pt>
    <dgm:pt modelId="{A4DD7318-C7C2-4D22-96FC-F8D306065212}" type="parTrans" cxnId="{758D3592-0E25-42D6-8C99-8C20DE99C8BD}">
      <dgm:prSet/>
      <dgm:spPr/>
      <dgm:t>
        <a:bodyPr/>
        <a:lstStyle/>
        <a:p>
          <a:endParaRPr lang="it-IT">
            <a:effectLst>
              <a:outerShdw blurRad="38100" dist="38100" dir="2700000" algn="tl">
                <a:srgbClr val="000000">
                  <a:alpha val="43137"/>
                </a:srgbClr>
              </a:outerShdw>
            </a:effectLst>
          </a:endParaRPr>
        </a:p>
      </dgm:t>
    </dgm:pt>
    <dgm:pt modelId="{7C555AFD-B5B8-48F6-9EE6-627AA4F7F5E7}" type="sibTrans" cxnId="{758D3592-0E25-42D6-8C99-8C20DE99C8BD}">
      <dgm:prSet/>
      <dgm:spPr/>
      <dgm:t>
        <a:bodyPr/>
        <a:lstStyle/>
        <a:p>
          <a:endParaRPr lang="it-IT">
            <a:effectLst>
              <a:outerShdw blurRad="38100" dist="38100" dir="2700000" algn="tl">
                <a:srgbClr val="000000">
                  <a:alpha val="43137"/>
                </a:srgbClr>
              </a:outerShdw>
            </a:effectLst>
          </a:endParaRPr>
        </a:p>
      </dgm:t>
    </dgm:pt>
    <dgm:pt modelId="{BA76DBEB-5DAA-45FC-946D-B1EAFC753786}" type="pres">
      <dgm:prSet presAssocID="{605D00E2-FB34-48BE-8F45-12CDB8B81D10}" presName="cycle" presStyleCnt="0">
        <dgm:presLayoutVars>
          <dgm:dir/>
          <dgm:resizeHandles val="exact"/>
        </dgm:presLayoutVars>
      </dgm:prSet>
      <dgm:spPr/>
      <dgm:t>
        <a:bodyPr/>
        <a:lstStyle/>
        <a:p>
          <a:endParaRPr lang="it-IT"/>
        </a:p>
      </dgm:t>
    </dgm:pt>
    <dgm:pt modelId="{C3A757C4-C525-4D72-B2D0-76C859629A0A}" type="pres">
      <dgm:prSet presAssocID="{BE696BB0-CE5C-4C0C-817F-6DE17CC9E191}" presName="arrow" presStyleLbl="node1" presStyleIdx="0" presStyleCnt="2">
        <dgm:presLayoutVars>
          <dgm:bulletEnabled val="1"/>
        </dgm:presLayoutVars>
      </dgm:prSet>
      <dgm:spPr/>
      <dgm:t>
        <a:bodyPr/>
        <a:lstStyle/>
        <a:p>
          <a:endParaRPr lang="it-IT"/>
        </a:p>
      </dgm:t>
    </dgm:pt>
    <dgm:pt modelId="{917031E0-9F81-44D3-87A0-D67E088CF3C5}" type="pres">
      <dgm:prSet presAssocID="{713BB41D-6BCB-49F9-86B5-C9F663737D86}" presName="arrow" presStyleLbl="node1" presStyleIdx="1" presStyleCnt="2">
        <dgm:presLayoutVars>
          <dgm:bulletEnabled val="1"/>
        </dgm:presLayoutVars>
      </dgm:prSet>
      <dgm:spPr/>
      <dgm:t>
        <a:bodyPr/>
        <a:lstStyle/>
        <a:p>
          <a:endParaRPr lang="it-IT"/>
        </a:p>
      </dgm:t>
    </dgm:pt>
  </dgm:ptLst>
  <dgm:cxnLst>
    <dgm:cxn modelId="{758D3592-0E25-42D6-8C99-8C20DE99C8BD}" srcId="{605D00E2-FB34-48BE-8F45-12CDB8B81D10}" destId="{713BB41D-6BCB-49F9-86B5-C9F663737D86}" srcOrd="1" destOrd="0" parTransId="{A4DD7318-C7C2-4D22-96FC-F8D306065212}" sibTransId="{7C555AFD-B5B8-48F6-9EE6-627AA4F7F5E7}"/>
    <dgm:cxn modelId="{0E7349DD-3DC4-490A-A70D-C28B71A5210A}" type="presOf" srcId="{BE696BB0-CE5C-4C0C-817F-6DE17CC9E191}" destId="{C3A757C4-C525-4D72-B2D0-76C859629A0A}" srcOrd="0" destOrd="0" presId="urn:microsoft.com/office/officeart/2005/8/layout/arrow1"/>
    <dgm:cxn modelId="{328A7505-33E4-4721-8B6A-E77422DDD707}" type="presOf" srcId="{713BB41D-6BCB-49F9-86B5-C9F663737D86}" destId="{917031E0-9F81-44D3-87A0-D67E088CF3C5}" srcOrd="0" destOrd="0" presId="urn:microsoft.com/office/officeart/2005/8/layout/arrow1"/>
    <dgm:cxn modelId="{258FA5E1-2C73-46E4-A196-24C58CB568F2}" type="presOf" srcId="{605D00E2-FB34-48BE-8F45-12CDB8B81D10}" destId="{BA76DBEB-5DAA-45FC-946D-B1EAFC753786}" srcOrd="0" destOrd="0" presId="urn:microsoft.com/office/officeart/2005/8/layout/arrow1"/>
    <dgm:cxn modelId="{F10730A0-4568-4574-BDA4-2C93E8F44A25}" srcId="{605D00E2-FB34-48BE-8F45-12CDB8B81D10}" destId="{BE696BB0-CE5C-4C0C-817F-6DE17CC9E191}" srcOrd="0" destOrd="0" parTransId="{D9326C4C-E339-4DBF-9FF1-A73F5EB4DB55}" sibTransId="{40769D9C-7C47-41AF-8475-C7D89F1BBADF}"/>
    <dgm:cxn modelId="{6AB106E6-8D22-4F7D-AF4D-95432FB67EFF}" type="presParOf" srcId="{BA76DBEB-5DAA-45FC-946D-B1EAFC753786}" destId="{C3A757C4-C525-4D72-B2D0-76C859629A0A}" srcOrd="0" destOrd="0" presId="urn:microsoft.com/office/officeart/2005/8/layout/arrow1"/>
    <dgm:cxn modelId="{FEB75535-481B-4FCD-9663-1CC9645566AE}" type="presParOf" srcId="{BA76DBEB-5DAA-45FC-946D-B1EAFC753786}" destId="{917031E0-9F81-44D3-87A0-D67E088CF3C5}"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2DECC9-1E27-42DD-926B-6854101FDF3E}"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it-IT"/>
        </a:p>
      </dgm:t>
    </dgm:pt>
    <dgm:pt modelId="{480929C9-66D9-41DC-BE35-F7373A46B809}">
      <dgm:prSet custT="1"/>
      <dgm:spPr/>
      <dgm:t>
        <a:bodyPr/>
        <a:lstStyle/>
        <a:p>
          <a:pPr algn="ctr" rtl="0"/>
          <a:r>
            <a:rPr lang="it-IT" sz="1800" b="0" u="sng" dirty="0" smtClean="0">
              <a:effectLst>
                <a:outerShdw blurRad="38100" dist="38100" dir="2700000" algn="tl">
                  <a:srgbClr val="000000">
                    <a:alpha val="43137"/>
                  </a:srgbClr>
                </a:outerShdw>
              </a:effectLst>
              <a:uFillTx/>
            </a:rPr>
            <a:t>Ta.Ri. presuntiva </a:t>
          </a:r>
          <a:endParaRPr lang="it-IT" sz="1800" dirty="0">
            <a:effectLst>
              <a:outerShdw blurRad="38100" dist="38100" dir="2700000" algn="tl">
                <a:srgbClr val="000000">
                  <a:alpha val="43137"/>
                </a:srgbClr>
              </a:outerShdw>
            </a:effectLst>
          </a:endParaRPr>
        </a:p>
      </dgm:t>
    </dgm:pt>
    <dgm:pt modelId="{CF97079A-42E6-4CAD-AB2E-F3283EF7804C}" type="parTrans" cxnId="{25834AB9-9198-44C3-B033-96501EC10C0E}">
      <dgm:prSet/>
      <dgm:spPr/>
      <dgm:t>
        <a:bodyPr/>
        <a:lstStyle/>
        <a:p>
          <a:endParaRPr lang="it-IT" sz="1800"/>
        </a:p>
      </dgm:t>
    </dgm:pt>
    <dgm:pt modelId="{5CF1C928-FE6F-4F85-813C-2C983FB0A9A8}" type="sibTrans" cxnId="{25834AB9-9198-44C3-B033-96501EC10C0E}">
      <dgm:prSet/>
      <dgm:spPr/>
      <dgm:t>
        <a:bodyPr/>
        <a:lstStyle/>
        <a:p>
          <a:endParaRPr lang="it-IT" sz="1800"/>
        </a:p>
      </dgm:t>
    </dgm:pt>
    <dgm:pt modelId="{F0B88BF0-491A-46A7-9D9F-C7B1E84D6883}">
      <dgm:prSet custT="1"/>
      <dgm:spPr/>
      <dgm:t>
        <a:bodyPr/>
        <a:lstStyle/>
        <a:p>
          <a:pPr algn="ctr" rtl="0"/>
          <a:r>
            <a:rPr lang="it-IT" sz="1800" dirty="0" smtClean="0">
              <a:effectLst>
                <a:outerShdw blurRad="38100" dist="38100" dir="2700000" algn="tl">
                  <a:srgbClr val="000000">
                    <a:alpha val="43137"/>
                  </a:srgbClr>
                </a:outerShdw>
              </a:effectLst>
            </a:rPr>
            <a:t>Ta.Ri tributo puntuale</a:t>
          </a:r>
          <a:endParaRPr lang="it-IT" sz="1800" dirty="0">
            <a:effectLst>
              <a:outerShdw blurRad="38100" dist="38100" dir="2700000" algn="tl">
                <a:srgbClr val="000000">
                  <a:alpha val="43137"/>
                </a:srgbClr>
              </a:outerShdw>
            </a:effectLst>
          </a:endParaRPr>
        </a:p>
      </dgm:t>
    </dgm:pt>
    <dgm:pt modelId="{FC456169-DD57-4CA6-AFF5-7110D79AA4F7}" type="parTrans" cxnId="{2068FE3D-3FD5-46E1-A738-D4A29B1C788A}">
      <dgm:prSet/>
      <dgm:spPr/>
      <dgm:t>
        <a:bodyPr/>
        <a:lstStyle/>
        <a:p>
          <a:endParaRPr lang="it-IT" sz="1800"/>
        </a:p>
      </dgm:t>
    </dgm:pt>
    <dgm:pt modelId="{BA828D54-B2FF-4259-B241-108FFD4A27A5}" type="sibTrans" cxnId="{2068FE3D-3FD5-46E1-A738-D4A29B1C788A}">
      <dgm:prSet/>
      <dgm:spPr/>
      <dgm:t>
        <a:bodyPr/>
        <a:lstStyle/>
        <a:p>
          <a:endParaRPr lang="it-IT" sz="1800"/>
        </a:p>
      </dgm:t>
    </dgm:pt>
    <dgm:pt modelId="{23910D66-E267-4FD9-A156-9BAF18E7E38F}" type="pres">
      <dgm:prSet presAssocID="{422DECC9-1E27-42DD-926B-6854101FDF3E}" presName="linear" presStyleCnt="0">
        <dgm:presLayoutVars>
          <dgm:animLvl val="lvl"/>
          <dgm:resizeHandles val="exact"/>
        </dgm:presLayoutVars>
      </dgm:prSet>
      <dgm:spPr/>
      <dgm:t>
        <a:bodyPr/>
        <a:lstStyle/>
        <a:p>
          <a:endParaRPr lang="it-IT"/>
        </a:p>
      </dgm:t>
    </dgm:pt>
    <dgm:pt modelId="{1A8940BA-E871-49C9-BE72-06DE26E9F524}" type="pres">
      <dgm:prSet presAssocID="{480929C9-66D9-41DC-BE35-F7373A46B809}" presName="parentText" presStyleLbl="node1" presStyleIdx="0" presStyleCnt="2">
        <dgm:presLayoutVars>
          <dgm:chMax val="0"/>
          <dgm:bulletEnabled val="1"/>
        </dgm:presLayoutVars>
      </dgm:prSet>
      <dgm:spPr/>
      <dgm:t>
        <a:bodyPr/>
        <a:lstStyle/>
        <a:p>
          <a:endParaRPr lang="it-IT"/>
        </a:p>
      </dgm:t>
    </dgm:pt>
    <dgm:pt modelId="{08067167-EE30-47AA-AA7E-FC99C08CB20D}" type="pres">
      <dgm:prSet presAssocID="{5CF1C928-FE6F-4F85-813C-2C983FB0A9A8}" presName="spacer" presStyleCnt="0"/>
      <dgm:spPr/>
    </dgm:pt>
    <dgm:pt modelId="{A88F5251-673E-4958-80D3-134EDF8DDFC2}" type="pres">
      <dgm:prSet presAssocID="{F0B88BF0-491A-46A7-9D9F-C7B1E84D6883}" presName="parentText" presStyleLbl="node1" presStyleIdx="1" presStyleCnt="2">
        <dgm:presLayoutVars>
          <dgm:chMax val="0"/>
          <dgm:bulletEnabled val="1"/>
        </dgm:presLayoutVars>
      </dgm:prSet>
      <dgm:spPr/>
      <dgm:t>
        <a:bodyPr/>
        <a:lstStyle/>
        <a:p>
          <a:endParaRPr lang="it-IT"/>
        </a:p>
      </dgm:t>
    </dgm:pt>
  </dgm:ptLst>
  <dgm:cxnLst>
    <dgm:cxn modelId="{1F0328B5-2022-4070-9AA5-991A34057BAB}" type="presOf" srcId="{480929C9-66D9-41DC-BE35-F7373A46B809}" destId="{1A8940BA-E871-49C9-BE72-06DE26E9F524}" srcOrd="0" destOrd="0" presId="urn:microsoft.com/office/officeart/2005/8/layout/vList2"/>
    <dgm:cxn modelId="{137A7EC0-0E71-4212-99B3-AC91CAFD5770}" type="presOf" srcId="{F0B88BF0-491A-46A7-9D9F-C7B1E84D6883}" destId="{A88F5251-673E-4958-80D3-134EDF8DDFC2}" srcOrd="0" destOrd="0" presId="urn:microsoft.com/office/officeart/2005/8/layout/vList2"/>
    <dgm:cxn modelId="{2068FE3D-3FD5-46E1-A738-D4A29B1C788A}" srcId="{422DECC9-1E27-42DD-926B-6854101FDF3E}" destId="{F0B88BF0-491A-46A7-9D9F-C7B1E84D6883}" srcOrd="1" destOrd="0" parTransId="{FC456169-DD57-4CA6-AFF5-7110D79AA4F7}" sibTransId="{BA828D54-B2FF-4259-B241-108FFD4A27A5}"/>
    <dgm:cxn modelId="{25834AB9-9198-44C3-B033-96501EC10C0E}" srcId="{422DECC9-1E27-42DD-926B-6854101FDF3E}" destId="{480929C9-66D9-41DC-BE35-F7373A46B809}" srcOrd="0" destOrd="0" parTransId="{CF97079A-42E6-4CAD-AB2E-F3283EF7804C}" sibTransId="{5CF1C928-FE6F-4F85-813C-2C983FB0A9A8}"/>
    <dgm:cxn modelId="{C4BE9E53-3975-40F9-8572-3E78B53B85B7}" type="presOf" srcId="{422DECC9-1E27-42DD-926B-6854101FDF3E}" destId="{23910D66-E267-4FD9-A156-9BAF18E7E38F}" srcOrd="0" destOrd="0" presId="urn:microsoft.com/office/officeart/2005/8/layout/vList2"/>
    <dgm:cxn modelId="{DDEA092A-BF10-401C-AD9A-ADBDD42B9081}" type="presParOf" srcId="{23910D66-E267-4FD9-A156-9BAF18E7E38F}" destId="{1A8940BA-E871-49C9-BE72-06DE26E9F524}" srcOrd="0" destOrd="0" presId="urn:microsoft.com/office/officeart/2005/8/layout/vList2"/>
    <dgm:cxn modelId="{A1EEA2F2-E934-4872-9264-DB875E4A6F80}" type="presParOf" srcId="{23910D66-E267-4FD9-A156-9BAF18E7E38F}" destId="{08067167-EE30-47AA-AA7E-FC99C08CB20D}" srcOrd="1" destOrd="0" presId="urn:microsoft.com/office/officeart/2005/8/layout/vList2"/>
    <dgm:cxn modelId="{A9948FF9-9510-4DFB-8223-E8D715D96B5A}" type="presParOf" srcId="{23910D66-E267-4FD9-A156-9BAF18E7E38F}" destId="{A88F5251-673E-4958-80D3-134EDF8DDFC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2DECC9-1E27-42DD-926B-6854101FDF3E}"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it-IT"/>
        </a:p>
      </dgm:t>
    </dgm:pt>
    <dgm:pt modelId="{480929C9-66D9-41DC-BE35-F7373A46B809}">
      <dgm:prSet custT="1"/>
      <dgm:spPr/>
      <dgm:t>
        <a:bodyPr/>
        <a:lstStyle/>
        <a:p>
          <a:pPr algn="ctr" rtl="0"/>
          <a:r>
            <a:rPr lang="it-IT" sz="1800" b="0" u="none" dirty="0" smtClean="0">
              <a:effectLst>
                <a:outerShdw blurRad="38100" dist="38100" dir="2700000" algn="tl">
                  <a:srgbClr val="000000">
                    <a:alpha val="43137"/>
                  </a:srgbClr>
                </a:outerShdw>
              </a:effectLst>
              <a:uFillTx/>
            </a:rPr>
            <a:t>Tariffa corrispettiva puntuale</a:t>
          </a:r>
          <a:endParaRPr lang="it-IT" sz="1800" u="none" dirty="0">
            <a:effectLst>
              <a:outerShdw blurRad="38100" dist="38100" dir="2700000" algn="tl">
                <a:srgbClr val="000000">
                  <a:alpha val="43137"/>
                </a:srgbClr>
              </a:outerShdw>
            </a:effectLst>
          </a:endParaRPr>
        </a:p>
      </dgm:t>
    </dgm:pt>
    <dgm:pt modelId="{CF97079A-42E6-4CAD-AB2E-F3283EF7804C}" type="parTrans" cxnId="{25834AB9-9198-44C3-B033-96501EC10C0E}">
      <dgm:prSet/>
      <dgm:spPr/>
      <dgm:t>
        <a:bodyPr/>
        <a:lstStyle/>
        <a:p>
          <a:endParaRPr lang="it-IT" sz="1800"/>
        </a:p>
      </dgm:t>
    </dgm:pt>
    <dgm:pt modelId="{5CF1C928-FE6F-4F85-813C-2C983FB0A9A8}" type="sibTrans" cxnId="{25834AB9-9198-44C3-B033-96501EC10C0E}">
      <dgm:prSet/>
      <dgm:spPr/>
      <dgm:t>
        <a:bodyPr/>
        <a:lstStyle/>
        <a:p>
          <a:endParaRPr lang="it-IT" sz="1800"/>
        </a:p>
      </dgm:t>
    </dgm:pt>
    <dgm:pt modelId="{23910D66-E267-4FD9-A156-9BAF18E7E38F}" type="pres">
      <dgm:prSet presAssocID="{422DECC9-1E27-42DD-926B-6854101FDF3E}" presName="linear" presStyleCnt="0">
        <dgm:presLayoutVars>
          <dgm:animLvl val="lvl"/>
          <dgm:resizeHandles val="exact"/>
        </dgm:presLayoutVars>
      </dgm:prSet>
      <dgm:spPr/>
      <dgm:t>
        <a:bodyPr/>
        <a:lstStyle/>
        <a:p>
          <a:endParaRPr lang="it-IT"/>
        </a:p>
      </dgm:t>
    </dgm:pt>
    <dgm:pt modelId="{1A8940BA-E871-49C9-BE72-06DE26E9F524}" type="pres">
      <dgm:prSet presAssocID="{480929C9-66D9-41DC-BE35-F7373A46B809}" presName="parentText" presStyleLbl="node1" presStyleIdx="0" presStyleCnt="1" custLinFactNeighborX="8622" custLinFactNeighborY="-1121">
        <dgm:presLayoutVars>
          <dgm:chMax val="0"/>
          <dgm:bulletEnabled val="1"/>
        </dgm:presLayoutVars>
      </dgm:prSet>
      <dgm:spPr/>
      <dgm:t>
        <a:bodyPr/>
        <a:lstStyle/>
        <a:p>
          <a:endParaRPr lang="it-IT"/>
        </a:p>
      </dgm:t>
    </dgm:pt>
  </dgm:ptLst>
  <dgm:cxnLst>
    <dgm:cxn modelId="{85A2B511-D684-43A9-BB69-6752F1F60005}" type="presOf" srcId="{480929C9-66D9-41DC-BE35-F7373A46B809}" destId="{1A8940BA-E871-49C9-BE72-06DE26E9F524}" srcOrd="0" destOrd="0" presId="urn:microsoft.com/office/officeart/2005/8/layout/vList2"/>
    <dgm:cxn modelId="{EB56DDBC-57BD-4409-9979-0CF886D4840C}" type="presOf" srcId="{422DECC9-1E27-42DD-926B-6854101FDF3E}" destId="{23910D66-E267-4FD9-A156-9BAF18E7E38F}" srcOrd="0" destOrd="0" presId="urn:microsoft.com/office/officeart/2005/8/layout/vList2"/>
    <dgm:cxn modelId="{25834AB9-9198-44C3-B033-96501EC10C0E}" srcId="{422DECC9-1E27-42DD-926B-6854101FDF3E}" destId="{480929C9-66D9-41DC-BE35-F7373A46B809}" srcOrd="0" destOrd="0" parTransId="{CF97079A-42E6-4CAD-AB2E-F3283EF7804C}" sibTransId="{5CF1C928-FE6F-4F85-813C-2C983FB0A9A8}"/>
    <dgm:cxn modelId="{7D789D59-B99F-4D39-A317-5D4EDBB921EC}" type="presParOf" srcId="{23910D66-E267-4FD9-A156-9BAF18E7E38F}" destId="{1A8940BA-E871-49C9-BE72-06DE26E9F52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A322A-257F-4238-ADFB-75706B43BB5E}">
      <dsp:nvSpPr>
        <dsp:cNvPr id="0" name=""/>
        <dsp:cNvSpPr/>
      </dsp:nvSpPr>
      <dsp:spPr>
        <a:xfrm>
          <a:off x="0" y="561662"/>
          <a:ext cx="8928992" cy="74888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7CF875-5276-42D4-9F27-349BCA6A39A4}">
      <dsp:nvSpPr>
        <dsp:cNvPr id="0" name=""/>
        <dsp:cNvSpPr/>
      </dsp:nvSpPr>
      <dsp:spPr>
        <a:xfrm>
          <a:off x="2543" y="0"/>
          <a:ext cx="1639425" cy="74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it-IT" sz="1600" b="1" kern="1200" dirty="0" smtClean="0"/>
            <a:t>Ta.R.S.U</a:t>
          </a:r>
          <a:r>
            <a:rPr lang="it-IT" sz="1600" kern="1200" dirty="0" smtClean="0"/>
            <a:t>. </a:t>
          </a:r>
          <a:br>
            <a:rPr lang="it-IT" sz="1600" kern="1200" dirty="0" smtClean="0"/>
          </a:br>
          <a:r>
            <a:rPr lang="it-IT" sz="1600" kern="1200" dirty="0" smtClean="0"/>
            <a:t>(D.lgs 507/1993)</a:t>
          </a:r>
          <a:endParaRPr lang="it-IT" sz="1600" kern="1200" dirty="0"/>
        </a:p>
      </dsp:txBody>
      <dsp:txXfrm>
        <a:off x="2543" y="0"/>
        <a:ext cx="1639425" cy="748883"/>
      </dsp:txXfrm>
    </dsp:sp>
    <dsp:sp modelId="{30512735-46D5-43CD-88A5-42AF6AF1C67C}">
      <dsp:nvSpPr>
        <dsp:cNvPr id="0" name=""/>
        <dsp:cNvSpPr/>
      </dsp:nvSpPr>
      <dsp:spPr>
        <a:xfrm>
          <a:off x="728646" y="842493"/>
          <a:ext cx="187220" cy="1872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426937-0F8A-4131-955A-D384AB44F899}">
      <dsp:nvSpPr>
        <dsp:cNvPr id="0" name=""/>
        <dsp:cNvSpPr/>
      </dsp:nvSpPr>
      <dsp:spPr>
        <a:xfrm>
          <a:off x="1690478" y="1123324"/>
          <a:ext cx="1357550" cy="74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it-IT" sz="1600" b="1" kern="1200" dirty="0" smtClean="0"/>
            <a:t>TIA1</a:t>
          </a:r>
          <a:r>
            <a:rPr lang="it-IT" sz="1600" kern="1200" dirty="0" smtClean="0"/>
            <a:t> </a:t>
          </a:r>
          <a:br>
            <a:rPr lang="it-IT" sz="1600" kern="1200" dirty="0" smtClean="0"/>
          </a:br>
          <a:r>
            <a:rPr lang="it-IT" sz="1600" kern="1200" dirty="0" smtClean="0"/>
            <a:t>(D.lgs 22/97) </a:t>
          </a:r>
          <a:endParaRPr lang="it-IT" sz="1600" kern="1200" dirty="0"/>
        </a:p>
      </dsp:txBody>
      <dsp:txXfrm>
        <a:off x="1690478" y="1123324"/>
        <a:ext cx="1357550" cy="748883"/>
      </dsp:txXfrm>
    </dsp:sp>
    <dsp:sp modelId="{C77DDEFB-C7D7-48D8-BDE5-ED24023D6189}">
      <dsp:nvSpPr>
        <dsp:cNvPr id="0" name=""/>
        <dsp:cNvSpPr/>
      </dsp:nvSpPr>
      <dsp:spPr>
        <a:xfrm>
          <a:off x="2275643" y="842493"/>
          <a:ext cx="187220" cy="1872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FACCE07-58EC-4AD2-AA8E-866DEA24CE57}">
      <dsp:nvSpPr>
        <dsp:cNvPr id="0" name=""/>
        <dsp:cNvSpPr/>
      </dsp:nvSpPr>
      <dsp:spPr>
        <a:xfrm>
          <a:off x="3096537" y="0"/>
          <a:ext cx="1612318" cy="74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it-IT" sz="1600" b="1" kern="1200" dirty="0" smtClean="0"/>
            <a:t>TIA2</a:t>
          </a:r>
          <a:r>
            <a:rPr lang="it-IT" sz="1600" kern="1200" dirty="0" smtClean="0"/>
            <a:t> </a:t>
          </a:r>
          <a:br>
            <a:rPr lang="it-IT" sz="1600" kern="1200" dirty="0" smtClean="0"/>
          </a:br>
          <a:r>
            <a:rPr lang="it-IT" sz="1600" kern="1200" dirty="0" smtClean="0"/>
            <a:t>(D.lgs 152/2006) </a:t>
          </a:r>
          <a:endParaRPr lang="it-IT" sz="1600" kern="1200" dirty="0"/>
        </a:p>
      </dsp:txBody>
      <dsp:txXfrm>
        <a:off x="3096537" y="0"/>
        <a:ext cx="1612318" cy="748883"/>
      </dsp:txXfrm>
    </dsp:sp>
    <dsp:sp modelId="{5F56098C-AB2F-4B94-8BC7-83FE11FD1A00}">
      <dsp:nvSpPr>
        <dsp:cNvPr id="0" name=""/>
        <dsp:cNvSpPr/>
      </dsp:nvSpPr>
      <dsp:spPr>
        <a:xfrm>
          <a:off x="3809086" y="842493"/>
          <a:ext cx="187220" cy="1872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50F0004-937C-4AC1-BAEF-83DC6E950E95}">
      <dsp:nvSpPr>
        <dsp:cNvPr id="0" name=""/>
        <dsp:cNvSpPr/>
      </dsp:nvSpPr>
      <dsp:spPr>
        <a:xfrm>
          <a:off x="4757365" y="1123324"/>
          <a:ext cx="1391778" cy="74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it-IT" sz="1600" b="1" kern="1200" dirty="0" smtClean="0"/>
            <a:t>Ta.R.E.S</a:t>
          </a:r>
          <a:r>
            <a:rPr lang="it-IT" sz="1600" kern="1200" dirty="0" smtClean="0"/>
            <a:t>.</a:t>
          </a:r>
          <a:br>
            <a:rPr lang="it-IT" sz="1600" kern="1200" dirty="0" smtClean="0"/>
          </a:br>
          <a:r>
            <a:rPr lang="it-IT" sz="1600" kern="1200" dirty="0" smtClean="0"/>
            <a:t>(Dl 201/2011)</a:t>
          </a:r>
          <a:endParaRPr lang="it-IT" sz="1600" kern="1200" dirty="0"/>
        </a:p>
      </dsp:txBody>
      <dsp:txXfrm>
        <a:off x="4757365" y="1123324"/>
        <a:ext cx="1391778" cy="748883"/>
      </dsp:txXfrm>
    </dsp:sp>
    <dsp:sp modelId="{F13BCFD0-0449-49E8-9CBB-6809F502F3FE}">
      <dsp:nvSpPr>
        <dsp:cNvPr id="0" name=""/>
        <dsp:cNvSpPr/>
      </dsp:nvSpPr>
      <dsp:spPr>
        <a:xfrm>
          <a:off x="5359644" y="842493"/>
          <a:ext cx="187220" cy="1872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9147B0D-144B-4239-AF74-F561CE1AC112}">
      <dsp:nvSpPr>
        <dsp:cNvPr id="0" name=""/>
        <dsp:cNvSpPr/>
      </dsp:nvSpPr>
      <dsp:spPr>
        <a:xfrm>
          <a:off x="6197652" y="0"/>
          <a:ext cx="1835896" cy="74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it-IT" sz="1600" b="1" kern="1200" dirty="0" smtClean="0"/>
            <a:t>TARI</a:t>
          </a:r>
          <a:r>
            <a:rPr lang="it-IT" sz="1600" kern="1200" dirty="0" smtClean="0"/>
            <a:t> </a:t>
          </a:r>
          <a:br>
            <a:rPr lang="it-IT" sz="1600" kern="1200" dirty="0" smtClean="0"/>
          </a:br>
          <a:r>
            <a:rPr lang="it-IT" sz="1600" kern="1200" dirty="0" smtClean="0"/>
            <a:t>(Legge 147/2013)</a:t>
          </a:r>
          <a:endParaRPr lang="it-IT" sz="1600" kern="1200" dirty="0"/>
        </a:p>
      </dsp:txBody>
      <dsp:txXfrm>
        <a:off x="6197652" y="0"/>
        <a:ext cx="1835896" cy="748883"/>
      </dsp:txXfrm>
    </dsp:sp>
    <dsp:sp modelId="{AC5BB6B0-2C7D-4924-ADF0-385F14CF3A86}">
      <dsp:nvSpPr>
        <dsp:cNvPr id="0" name=""/>
        <dsp:cNvSpPr/>
      </dsp:nvSpPr>
      <dsp:spPr>
        <a:xfrm>
          <a:off x="7021990" y="842493"/>
          <a:ext cx="187220" cy="187220"/>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757C4-C525-4D72-B2D0-76C859629A0A}">
      <dsp:nvSpPr>
        <dsp:cNvPr id="0" name=""/>
        <dsp:cNvSpPr/>
      </dsp:nvSpPr>
      <dsp:spPr>
        <a:xfrm rot="16200000">
          <a:off x="190" y="243842"/>
          <a:ext cx="2176611" cy="2176611"/>
        </a:xfrm>
        <a:prstGeom prst="upArrow">
          <a:avLst>
            <a:gd name="adj1" fmla="val 50000"/>
            <a:gd name="adj2" fmla="val 35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it-IT" sz="1800" kern="1200" dirty="0">
              <a:effectLst>
                <a:outerShdw blurRad="38100" dist="38100" dir="2700000" algn="tl">
                  <a:srgbClr val="000000">
                    <a:alpha val="43137"/>
                  </a:srgbClr>
                </a:outerShdw>
              </a:effectLst>
            </a:rPr>
            <a:t>TRIBUTO </a:t>
          </a:r>
        </a:p>
      </dsp:txBody>
      <dsp:txXfrm rot="5400000">
        <a:off x="381098" y="787994"/>
        <a:ext cx="1795704" cy="1088305"/>
      </dsp:txXfrm>
    </dsp:sp>
    <dsp:sp modelId="{917031E0-9F81-44D3-87A0-D67E088CF3C5}">
      <dsp:nvSpPr>
        <dsp:cNvPr id="0" name=""/>
        <dsp:cNvSpPr/>
      </dsp:nvSpPr>
      <dsp:spPr>
        <a:xfrm rot="5400000">
          <a:off x="2395198" y="243842"/>
          <a:ext cx="2176611" cy="2176611"/>
        </a:xfrm>
        <a:prstGeom prst="upArrow">
          <a:avLst>
            <a:gd name="adj1" fmla="val 50000"/>
            <a:gd name="adj2" fmla="val 35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it-IT" sz="1800" kern="1200">
              <a:effectLst>
                <a:outerShdw blurRad="38100" dist="38100" dir="2700000" algn="tl">
                  <a:srgbClr val="000000">
                    <a:alpha val="43137"/>
                  </a:srgbClr>
                </a:outerShdw>
              </a:effectLst>
            </a:rPr>
            <a:t>CORRISPETTIVO</a:t>
          </a:r>
        </a:p>
      </dsp:txBody>
      <dsp:txXfrm rot="-5400000">
        <a:off x="2395199" y="787995"/>
        <a:ext cx="1795704" cy="1088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940BA-E871-49C9-BE72-06DE26E9F524}">
      <dsp:nvSpPr>
        <dsp:cNvPr id="0" name=""/>
        <dsp:cNvSpPr/>
      </dsp:nvSpPr>
      <dsp:spPr>
        <a:xfrm>
          <a:off x="0" y="11506"/>
          <a:ext cx="1670400" cy="7675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b="0" u="sng" kern="1200" dirty="0" smtClean="0">
              <a:effectLst>
                <a:outerShdw blurRad="38100" dist="38100" dir="2700000" algn="tl">
                  <a:srgbClr val="000000">
                    <a:alpha val="43137"/>
                  </a:srgbClr>
                </a:outerShdw>
              </a:effectLst>
              <a:uFillTx/>
            </a:rPr>
            <a:t>Ta.Ri. presuntiva </a:t>
          </a:r>
          <a:endParaRPr lang="it-IT" sz="1800" kern="1200" dirty="0">
            <a:effectLst>
              <a:outerShdw blurRad="38100" dist="38100" dir="2700000" algn="tl">
                <a:srgbClr val="000000">
                  <a:alpha val="43137"/>
                </a:srgbClr>
              </a:outerShdw>
            </a:effectLst>
          </a:endParaRPr>
        </a:p>
      </dsp:txBody>
      <dsp:txXfrm>
        <a:off x="37467" y="48973"/>
        <a:ext cx="1595466" cy="692586"/>
      </dsp:txXfrm>
    </dsp:sp>
    <dsp:sp modelId="{A88F5251-673E-4958-80D3-134EDF8DDFC2}">
      <dsp:nvSpPr>
        <dsp:cNvPr id="0" name=""/>
        <dsp:cNvSpPr/>
      </dsp:nvSpPr>
      <dsp:spPr>
        <a:xfrm>
          <a:off x="0" y="897106"/>
          <a:ext cx="1670400" cy="767520"/>
        </a:xfrm>
        <a:prstGeom prst="roundRect">
          <a:avLst/>
        </a:prstGeom>
        <a:gradFill rotWithShape="0">
          <a:gsLst>
            <a:gs pos="0">
              <a:schemeClr val="accent2">
                <a:hueOff val="4681520"/>
                <a:satOff val="-5839"/>
                <a:lumOff val="1373"/>
                <a:alphaOff val="0"/>
                <a:shade val="51000"/>
                <a:satMod val="130000"/>
              </a:schemeClr>
            </a:gs>
            <a:gs pos="80000">
              <a:schemeClr val="accent2">
                <a:hueOff val="4681520"/>
                <a:satOff val="-5839"/>
                <a:lumOff val="1373"/>
                <a:alphaOff val="0"/>
                <a:shade val="93000"/>
                <a:satMod val="130000"/>
              </a:schemeClr>
            </a:gs>
            <a:gs pos="100000">
              <a:schemeClr val="accent2">
                <a:hueOff val="4681520"/>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effectLst>
                <a:outerShdw blurRad="38100" dist="38100" dir="2700000" algn="tl">
                  <a:srgbClr val="000000">
                    <a:alpha val="43137"/>
                  </a:srgbClr>
                </a:outerShdw>
              </a:effectLst>
            </a:rPr>
            <a:t>Ta.Ri tributo puntuale</a:t>
          </a:r>
          <a:endParaRPr lang="it-IT" sz="1800" kern="1200" dirty="0">
            <a:effectLst>
              <a:outerShdw blurRad="38100" dist="38100" dir="2700000" algn="tl">
                <a:srgbClr val="000000">
                  <a:alpha val="43137"/>
                </a:srgbClr>
              </a:outerShdw>
            </a:effectLst>
          </a:endParaRPr>
        </a:p>
      </dsp:txBody>
      <dsp:txXfrm>
        <a:off x="37467" y="934573"/>
        <a:ext cx="1595466"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940BA-E871-49C9-BE72-06DE26E9F524}">
      <dsp:nvSpPr>
        <dsp:cNvPr id="0" name=""/>
        <dsp:cNvSpPr/>
      </dsp:nvSpPr>
      <dsp:spPr>
        <a:xfrm>
          <a:off x="0" y="216026"/>
          <a:ext cx="1670400" cy="12168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b="0" u="none" kern="1200" dirty="0" smtClean="0">
              <a:effectLst>
                <a:outerShdw blurRad="38100" dist="38100" dir="2700000" algn="tl">
                  <a:srgbClr val="000000">
                    <a:alpha val="43137"/>
                  </a:srgbClr>
                </a:outerShdw>
              </a:effectLst>
              <a:uFillTx/>
            </a:rPr>
            <a:t>Tariffa corrispettiva puntuale</a:t>
          </a:r>
          <a:endParaRPr lang="it-IT" sz="1800" u="none" kern="1200" dirty="0">
            <a:effectLst>
              <a:outerShdw blurRad="38100" dist="38100" dir="2700000" algn="tl">
                <a:srgbClr val="000000">
                  <a:alpha val="43137"/>
                </a:srgbClr>
              </a:outerShdw>
            </a:effectLst>
          </a:endParaRPr>
        </a:p>
      </dsp:txBody>
      <dsp:txXfrm>
        <a:off x="59399" y="275425"/>
        <a:ext cx="15516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xtLst/>
        </p:spPr>
        <p:txBody>
          <a:bodyPr vert="horz" wrap="square" lIns="91416" tIns="45708" rIns="91416" bIns="45708" numCol="1" anchor="t" anchorCtr="0" compatLnSpc="1">
            <a:prstTxWarp prst="textNoShape">
              <a:avLst/>
            </a:prstTxWarp>
          </a:bodyPr>
          <a:lstStyle>
            <a:lvl1pPr defTabSz="914378">
              <a:defRPr>
                <a:solidFill>
                  <a:schemeClr val="tx1"/>
                </a:solidFill>
                <a:latin typeface="Arial" pitchFamily="34" charset="0"/>
                <a:cs typeface="Arial" pitchFamily="34" charset="0"/>
              </a:defRPr>
            </a:lvl1pPr>
          </a:lstStyle>
          <a:p>
            <a:pPr>
              <a:defRPr/>
            </a:pPr>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xtLst/>
        </p:spPr>
        <p:txBody>
          <a:bodyPr vert="horz" wrap="square" lIns="91416" tIns="45708" rIns="91416" bIns="45708" numCol="1" anchor="t" anchorCtr="0" compatLnSpc="1">
            <a:prstTxWarp prst="textNoShape">
              <a:avLst/>
            </a:prstTxWarp>
          </a:bodyPr>
          <a:lstStyle>
            <a:lvl1pPr algn="r" defTabSz="914378">
              <a:defRPr>
                <a:solidFill>
                  <a:schemeClr val="tx1"/>
                </a:solidFill>
                <a:latin typeface="Arial" pitchFamily="34" charset="0"/>
                <a:cs typeface="Arial" pitchFamily="34" charset="0"/>
              </a:defRPr>
            </a:lvl1pPr>
          </a:lstStyle>
          <a:p>
            <a:pPr>
              <a:defRPr/>
            </a:pPr>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xtLst/>
        </p:spPr>
        <p:txBody>
          <a:bodyPr vert="horz" wrap="square" lIns="91416" tIns="45708" rIns="91416" bIns="45708" numCol="1" anchor="b" anchorCtr="0" compatLnSpc="1">
            <a:prstTxWarp prst="textNoShape">
              <a:avLst/>
            </a:prstTxWarp>
          </a:bodyPr>
          <a:lstStyle>
            <a:lvl1pPr defTabSz="914378">
              <a:defRPr>
                <a:solidFill>
                  <a:schemeClr val="tx1"/>
                </a:solidFill>
                <a:latin typeface="Arial" pitchFamily="34" charset="0"/>
                <a:cs typeface="Arial" pitchFamily="34" charset="0"/>
              </a:defRPr>
            </a:lvl1pPr>
          </a:lstStyle>
          <a:p>
            <a:pPr>
              <a:defRPr/>
            </a:pPr>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xtLst/>
        </p:spPr>
        <p:txBody>
          <a:bodyPr vert="horz" wrap="square" lIns="91416" tIns="45708" rIns="91416" bIns="45708" numCol="1" anchor="b" anchorCtr="0" compatLnSpc="1">
            <a:prstTxWarp prst="textNoShape">
              <a:avLst/>
            </a:prstTxWarp>
          </a:bodyPr>
          <a:lstStyle>
            <a:lvl1pPr algn="r" defTabSz="914378">
              <a:defRPr>
                <a:solidFill>
                  <a:schemeClr val="tx1"/>
                </a:solidFill>
                <a:latin typeface="Arial" pitchFamily="34" charset="0"/>
                <a:cs typeface="Arial" pitchFamily="34" charset="0"/>
              </a:defRPr>
            </a:lvl1pPr>
          </a:lstStyle>
          <a:p>
            <a:pPr>
              <a:defRPr/>
            </a:pPr>
            <a:fld id="{2704B3D6-F245-45B9-B8AE-96023C84666C}" type="slidenum">
              <a:rPr lang="en-GB" altLang="en-US"/>
              <a:pPr>
                <a:defRPr/>
              </a:pPr>
              <a:t>‹n.›</a:t>
            </a:fld>
            <a:endParaRPr lang="en-GB" altLang="en-US"/>
          </a:p>
        </p:txBody>
      </p:sp>
    </p:spTree>
    <p:extLst>
      <p:ext uri="{BB962C8B-B14F-4D97-AF65-F5344CB8AC3E}">
        <p14:creationId xmlns:p14="http://schemas.microsoft.com/office/powerpoint/2010/main" val="3128458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xtLst/>
        </p:spPr>
        <p:txBody>
          <a:bodyPr vert="horz" wrap="square" lIns="91416" tIns="45708" rIns="91416" bIns="45708" numCol="1" anchor="t" anchorCtr="0" compatLnSpc="1">
            <a:prstTxWarp prst="textNoShape">
              <a:avLst/>
            </a:prstTxWarp>
          </a:bodyPr>
          <a:lstStyle>
            <a:lvl1pPr defTabSz="914378">
              <a:defRPr>
                <a:solidFill>
                  <a:schemeClr val="tx1"/>
                </a:solidFill>
                <a:latin typeface="Arial" pitchFamily="34" charset="0"/>
                <a:cs typeface="Arial" pitchFamily="34" charset="0"/>
              </a:defRPr>
            </a:lvl1pPr>
          </a:lstStyle>
          <a:p>
            <a:pPr>
              <a:defRPr/>
            </a:pPr>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xtLst/>
        </p:spPr>
        <p:txBody>
          <a:bodyPr vert="horz" wrap="square" lIns="91416" tIns="45708" rIns="91416" bIns="45708" numCol="1" anchor="t" anchorCtr="0" compatLnSpc="1">
            <a:prstTxWarp prst="textNoShape">
              <a:avLst/>
            </a:prstTxWarp>
          </a:bodyPr>
          <a:lstStyle>
            <a:lvl1pPr algn="r" defTabSz="914378">
              <a:defRPr>
                <a:solidFill>
                  <a:schemeClr val="tx1"/>
                </a:solidFill>
                <a:latin typeface="Arial" pitchFamily="34" charset="0"/>
                <a:cs typeface="Arial" pitchFamily="34" charset="0"/>
              </a:defRPr>
            </a:lvl1pPr>
          </a:lstStyle>
          <a:p>
            <a:pPr>
              <a:defRPr/>
            </a:pPr>
            <a:endParaRPr lang="en-GB" altLang="en-US"/>
          </a:p>
        </p:txBody>
      </p:sp>
      <p:sp>
        <p:nvSpPr>
          <p:cNvPr id="47108" name="Rectangle 4"/>
          <p:cNvSpPr>
            <a:spLocks noGrp="1" noRot="1" noChangeAspect="1" noChangeArrowheads="1" noTextEdit="1"/>
          </p:cNvSpPr>
          <p:nvPr>
            <p:ph type="sldImg" idx="2"/>
          </p:nvPr>
        </p:nvSpPr>
        <p:spPr bwMode="auto">
          <a:xfrm>
            <a:off x="920750" y="746125"/>
            <a:ext cx="4959350"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xtLst/>
        </p:spPr>
        <p:txBody>
          <a:bodyPr vert="horz" wrap="square" lIns="91416" tIns="45708" rIns="91416" bIns="45708"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xtLst/>
        </p:spPr>
        <p:txBody>
          <a:bodyPr vert="horz" wrap="square" lIns="91416" tIns="45708" rIns="91416" bIns="45708" numCol="1" anchor="b" anchorCtr="0" compatLnSpc="1">
            <a:prstTxWarp prst="textNoShape">
              <a:avLst/>
            </a:prstTxWarp>
          </a:bodyPr>
          <a:lstStyle>
            <a:lvl1pPr defTabSz="914378">
              <a:defRPr>
                <a:solidFill>
                  <a:schemeClr val="tx1"/>
                </a:solidFill>
                <a:latin typeface="Arial" pitchFamily="34" charset="0"/>
                <a:cs typeface="Arial" pitchFamily="34" charset="0"/>
              </a:defRPr>
            </a:lvl1pPr>
          </a:lstStyle>
          <a:p>
            <a:pPr>
              <a:defRPr/>
            </a:pPr>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xtLst/>
        </p:spPr>
        <p:txBody>
          <a:bodyPr vert="horz" wrap="square" lIns="91416" tIns="45708" rIns="91416" bIns="45708" numCol="1" anchor="b" anchorCtr="0" compatLnSpc="1">
            <a:prstTxWarp prst="textNoShape">
              <a:avLst/>
            </a:prstTxWarp>
          </a:bodyPr>
          <a:lstStyle>
            <a:lvl1pPr algn="r" defTabSz="914378">
              <a:defRPr>
                <a:solidFill>
                  <a:schemeClr val="tx1"/>
                </a:solidFill>
                <a:latin typeface="Arial" pitchFamily="34" charset="0"/>
                <a:cs typeface="Arial" pitchFamily="34" charset="0"/>
              </a:defRPr>
            </a:lvl1pPr>
          </a:lstStyle>
          <a:p>
            <a:pPr>
              <a:defRPr/>
            </a:pPr>
            <a:fld id="{9D928498-A3B2-4F3D-94D1-D306EBCC7064}" type="slidenum">
              <a:rPr lang="en-GB" altLang="en-US"/>
              <a:pPr>
                <a:defRPr/>
              </a:pPr>
              <a:t>‹n.›</a:t>
            </a:fld>
            <a:endParaRPr lang="en-GB" altLang="en-US"/>
          </a:p>
        </p:txBody>
      </p:sp>
    </p:spTree>
    <p:extLst>
      <p:ext uri="{BB962C8B-B14F-4D97-AF65-F5344CB8AC3E}">
        <p14:creationId xmlns:p14="http://schemas.microsoft.com/office/powerpoint/2010/main" val="269749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a:xfrm>
            <a:off x="915988" y="742950"/>
            <a:ext cx="4968875" cy="3725863"/>
          </a:xfrm>
          <a:ln/>
        </p:spPr>
      </p:sp>
      <p:sp>
        <p:nvSpPr>
          <p:cNvPr id="49155"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itchFamily="34" charset="0"/>
            </a:endParaRPr>
          </a:p>
        </p:txBody>
      </p:sp>
      <p:sp>
        <p:nvSpPr>
          <p:cNvPr id="49156"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30000"/>
              </a:spcBef>
              <a:defRPr sz="1200">
                <a:solidFill>
                  <a:schemeClr val="tx1"/>
                </a:solidFill>
                <a:latin typeface="Arial" pitchFamily="34" charset="0"/>
              </a:defRPr>
            </a:lvl1pPr>
            <a:lvl2pPr marL="742950" indent="-285750" defTabSz="912813" eaLnBrk="0" hangingPunct="0">
              <a:spcBef>
                <a:spcPct val="30000"/>
              </a:spcBef>
              <a:defRPr sz="1200">
                <a:solidFill>
                  <a:schemeClr val="tx1"/>
                </a:solidFill>
                <a:latin typeface="Arial" pitchFamily="34" charset="0"/>
              </a:defRPr>
            </a:lvl2pPr>
            <a:lvl3pPr marL="1143000" indent="-228600" defTabSz="912813" eaLnBrk="0" hangingPunct="0">
              <a:spcBef>
                <a:spcPct val="30000"/>
              </a:spcBef>
              <a:defRPr sz="1200">
                <a:solidFill>
                  <a:schemeClr val="tx1"/>
                </a:solidFill>
                <a:latin typeface="Arial" pitchFamily="34" charset="0"/>
              </a:defRPr>
            </a:lvl3pPr>
            <a:lvl4pPr marL="1600200" indent="-228600" defTabSz="912813" eaLnBrk="0" hangingPunct="0">
              <a:spcBef>
                <a:spcPct val="30000"/>
              </a:spcBef>
              <a:defRPr sz="1200">
                <a:solidFill>
                  <a:schemeClr val="tx1"/>
                </a:solidFill>
                <a:latin typeface="Arial" pitchFamily="34" charset="0"/>
              </a:defRPr>
            </a:lvl4pPr>
            <a:lvl5pPr marL="2057400" indent="-228600" defTabSz="912813" eaLnBrk="0" hangingPunct="0">
              <a:spcBef>
                <a:spcPct val="30000"/>
              </a:spcBef>
              <a:defRPr sz="1200">
                <a:solidFill>
                  <a:schemeClr val="tx1"/>
                </a:solidFill>
                <a:latin typeface="Arial" pitchFamily="34" charset="0"/>
              </a:defRPr>
            </a:lvl5pPr>
            <a:lvl6pPr marL="2514600" indent="-228600" defTabSz="912813" eaLnBrk="0" fontAlgn="base" hangingPunct="0">
              <a:spcBef>
                <a:spcPct val="30000"/>
              </a:spcBef>
              <a:spcAft>
                <a:spcPct val="0"/>
              </a:spcAft>
              <a:defRPr sz="1200">
                <a:solidFill>
                  <a:schemeClr val="tx1"/>
                </a:solidFill>
                <a:latin typeface="Arial" pitchFamily="34" charset="0"/>
              </a:defRPr>
            </a:lvl6pPr>
            <a:lvl7pPr marL="2971800" indent="-228600" defTabSz="912813" eaLnBrk="0" fontAlgn="base" hangingPunct="0">
              <a:spcBef>
                <a:spcPct val="30000"/>
              </a:spcBef>
              <a:spcAft>
                <a:spcPct val="0"/>
              </a:spcAft>
              <a:defRPr sz="1200">
                <a:solidFill>
                  <a:schemeClr val="tx1"/>
                </a:solidFill>
                <a:latin typeface="Arial" pitchFamily="34" charset="0"/>
              </a:defRPr>
            </a:lvl7pPr>
            <a:lvl8pPr marL="3429000" indent="-228600" defTabSz="912813" eaLnBrk="0" fontAlgn="base" hangingPunct="0">
              <a:spcBef>
                <a:spcPct val="30000"/>
              </a:spcBef>
              <a:spcAft>
                <a:spcPct val="0"/>
              </a:spcAft>
              <a:defRPr sz="1200">
                <a:solidFill>
                  <a:schemeClr val="tx1"/>
                </a:solidFill>
                <a:latin typeface="Arial" pitchFamily="34" charset="0"/>
              </a:defRPr>
            </a:lvl8pPr>
            <a:lvl9pPr marL="3886200" indent="-228600" defTabSz="9128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D22DD27-61B2-4A31-84E8-0577D95C5B50}" type="slidenum">
              <a:rPr lang="it-IT" altLang="it-IT" smtClean="0"/>
              <a:pPr eaLnBrk="1" hangingPunct="1">
                <a:spcBef>
                  <a:spcPct val="0"/>
                </a:spcBef>
              </a:pPr>
              <a:t>21</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a:xfrm>
            <a:off x="915988" y="742950"/>
            <a:ext cx="4968875" cy="3725863"/>
          </a:xfrm>
          <a:ln/>
        </p:spPr>
      </p:sp>
      <p:sp>
        <p:nvSpPr>
          <p:cNvPr id="50179"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itchFamily="34" charset="0"/>
            </a:endParaRPr>
          </a:p>
        </p:txBody>
      </p:sp>
      <p:sp>
        <p:nvSpPr>
          <p:cNvPr id="50180"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30000"/>
              </a:spcBef>
              <a:defRPr sz="1200">
                <a:solidFill>
                  <a:schemeClr val="tx1"/>
                </a:solidFill>
                <a:latin typeface="Arial" pitchFamily="34" charset="0"/>
              </a:defRPr>
            </a:lvl1pPr>
            <a:lvl2pPr marL="742950" indent="-285750" defTabSz="912813" eaLnBrk="0" hangingPunct="0">
              <a:spcBef>
                <a:spcPct val="30000"/>
              </a:spcBef>
              <a:defRPr sz="1200">
                <a:solidFill>
                  <a:schemeClr val="tx1"/>
                </a:solidFill>
                <a:latin typeface="Arial" pitchFamily="34" charset="0"/>
              </a:defRPr>
            </a:lvl2pPr>
            <a:lvl3pPr marL="1143000" indent="-228600" defTabSz="912813" eaLnBrk="0" hangingPunct="0">
              <a:spcBef>
                <a:spcPct val="30000"/>
              </a:spcBef>
              <a:defRPr sz="1200">
                <a:solidFill>
                  <a:schemeClr val="tx1"/>
                </a:solidFill>
                <a:latin typeface="Arial" pitchFamily="34" charset="0"/>
              </a:defRPr>
            </a:lvl3pPr>
            <a:lvl4pPr marL="1600200" indent="-228600" defTabSz="912813" eaLnBrk="0" hangingPunct="0">
              <a:spcBef>
                <a:spcPct val="30000"/>
              </a:spcBef>
              <a:defRPr sz="1200">
                <a:solidFill>
                  <a:schemeClr val="tx1"/>
                </a:solidFill>
                <a:latin typeface="Arial" pitchFamily="34" charset="0"/>
              </a:defRPr>
            </a:lvl4pPr>
            <a:lvl5pPr marL="2057400" indent="-228600" defTabSz="912813" eaLnBrk="0" hangingPunct="0">
              <a:spcBef>
                <a:spcPct val="30000"/>
              </a:spcBef>
              <a:defRPr sz="1200">
                <a:solidFill>
                  <a:schemeClr val="tx1"/>
                </a:solidFill>
                <a:latin typeface="Arial" pitchFamily="34" charset="0"/>
              </a:defRPr>
            </a:lvl5pPr>
            <a:lvl6pPr marL="2514600" indent="-228600" defTabSz="912813" eaLnBrk="0" fontAlgn="base" hangingPunct="0">
              <a:spcBef>
                <a:spcPct val="30000"/>
              </a:spcBef>
              <a:spcAft>
                <a:spcPct val="0"/>
              </a:spcAft>
              <a:defRPr sz="1200">
                <a:solidFill>
                  <a:schemeClr val="tx1"/>
                </a:solidFill>
                <a:latin typeface="Arial" pitchFamily="34" charset="0"/>
              </a:defRPr>
            </a:lvl6pPr>
            <a:lvl7pPr marL="2971800" indent="-228600" defTabSz="912813" eaLnBrk="0" fontAlgn="base" hangingPunct="0">
              <a:spcBef>
                <a:spcPct val="30000"/>
              </a:spcBef>
              <a:spcAft>
                <a:spcPct val="0"/>
              </a:spcAft>
              <a:defRPr sz="1200">
                <a:solidFill>
                  <a:schemeClr val="tx1"/>
                </a:solidFill>
                <a:latin typeface="Arial" pitchFamily="34" charset="0"/>
              </a:defRPr>
            </a:lvl7pPr>
            <a:lvl8pPr marL="3429000" indent="-228600" defTabSz="912813" eaLnBrk="0" fontAlgn="base" hangingPunct="0">
              <a:spcBef>
                <a:spcPct val="30000"/>
              </a:spcBef>
              <a:spcAft>
                <a:spcPct val="0"/>
              </a:spcAft>
              <a:defRPr sz="1200">
                <a:solidFill>
                  <a:schemeClr val="tx1"/>
                </a:solidFill>
                <a:latin typeface="Arial" pitchFamily="34" charset="0"/>
              </a:defRPr>
            </a:lvl8pPr>
            <a:lvl9pPr marL="3886200" indent="-228600" defTabSz="9128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AC7A9B0-D3B5-4082-8E16-87CF62627A2B}" type="slidenum">
              <a:rPr lang="it-IT" altLang="it-IT" smtClean="0"/>
              <a:pPr eaLnBrk="1" hangingPunct="1">
                <a:spcBef>
                  <a:spcPct val="0"/>
                </a:spcBef>
              </a:pPr>
              <a:t>22</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p:cNvSpPr>
            <a:spLocks noGrp="1" noRot="1" noChangeAspect="1" noTextEdit="1"/>
          </p:cNvSpPr>
          <p:nvPr>
            <p:ph type="sldImg"/>
          </p:nvPr>
        </p:nvSpPr>
        <p:spPr>
          <a:xfrm>
            <a:off x="915988" y="742950"/>
            <a:ext cx="4968875" cy="3725863"/>
          </a:xfrm>
          <a:ln/>
        </p:spPr>
      </p:sp>
      <p:sp>
        <p:nvSpPr>
          <p:cNvPr id="51203"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itchFamily="34" charset="0"/>
            </a:endParaRPr>
          </a:p>
        </p:txBody>
      </p:sp>
      <p:sp>
        <p:nvSpPr>
          <p:cNvPr id="51204"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30000"/>
              </a:spcBef>
              <a:defRPr sz="1200">
                <a:solidFill>
                  <a:schemeClr val="tx1"/>
                </a:solidFill>
                <a:latin typeface="Arial" pitchFamily="34" charset="0"/>
              </a:defRPr>
            </a:lvl1pPr>
            <a:lvl2pPr marL="742950" indent="-285750" defTabSz="912813" eaLnBrk="0" hangingPunct="0">
              <a:spcBef>
                <a:spcPct val="30000"/>
              </a:spcBef>
              <a:defRPr sz="1200">
                <a:solidFill>
                  <a:schemeClr val="tx1"/>
                </a:solidFill>
                <a:latin typeface="Arial" pitchFamily="34" charset="0"/>
              </a:defRPr>
            </a:lvl2pPr>
            <a:lvl3pPr marL="1143000" indent="-228600" defTabSz="912813" eaLnBrk="0" hangingPunct="0">
              <a:spcBef>
                <a:spcPct val="30000"/>
              </a:spcBef>
              <a:defRPr sz="1200">
                <a:solidFill>
                  <a:schemeClr val="tx1"/>
                </a:solidFill>
                <a:latin typeface="Arial" pitchFamily="34" charset="0"/>
              </a:defRPr>
            </a:lvl3pPr>
            <a:lvl4pPr marL="1600200" indent="-228600" defTabSz="912813" eaLnBrk="0" hangingPunct="0">
              <a:spcBef>
                <a:spcPct val="30000"/>
              </a:spcBef>
              <a:defRPr sz="1200">
                <a:solidFill>
                  <a:schemeClr val="tx1"/>
                </a:solidFill>
                <a:latin typeface="Arial" pitchFamily="34" charset="0"/>
              </a:defRPr>
            </a:lvl4pPr>
            <a:lvl5pPr marL="2057400" indent="-228600" defTabSz="912813" eaLnBrk="0" hangingPunct="0">
              <a:spcBef>
                <a:spcPct val="30000"/>
              </a:spcBef>
              <a:defRPr sz="1200">
                <a:solidFill>
                  <a:schemeClr val="tx1"/>
                </a:solidFill>
                <a:latin typeface="Arial" pitchFamily="34" charset="0"/>
              </a:defRPr>
            </a:lvl5pPr>
            <a:lvl6pPr marL="2514600" indent="-228600" defTabSz="912813" eaLnBrk="0" fontAlgn="base" hangingPunct="0">
              <a:spcBef>
                <a:spcPct val="30000"/>
              </a:spcBef>
              <a:spcAft>
                <a:spcPct val="0"/>
              </a:spcAft>
              <a:defRPr sz="1200">
                <a:solidFill>
                  <a:schemeClr val="tx1"/>
                </a:solidFill>
                <a:latin typeface="Arial" pitchFamily="34" charset="0"/>
              </a:defRPr>
            </a:lvl6pPr>
            <a:lvl7pPr marL="2971800" indent="-228600" defTabSz="912813" eaLnBrk="0" fontAlgn="base" hangingPunct="0">
              <a:spcBef>
                <a:spcPct val="30000"/>
              </a:spcBef>
              <a:spcAft>
                <a:spcPct val="0"/>
              </a:spcAft>
              <a:defRPr sz="1200">
                <a:solidFill>
                  <a:schemeClr val="tx1"/>
                </a:solidFill>
                <a:latin typeface="Arial" pitchFamily="34" charset="0"/>
              </a:defRPr>
            </a:lvl7pPr>
            <a:lvl8pPr marL="3429000" indent="-228600" defTabSz="912813" eaLnBrk="0" fontAlgn="base" hangingPunct="0">
              <a:spcBef>
                <a:spcPct val="30000"/>
              </a:spcBef>
              <a:spcAft>
                <a:spcPct val="0"/>
              </a:spcAft>
              <a:defRPr sz="1200">
                <a:solidFill>
                  <a:schemeClr val="tx1"/>
                </a:solidFill>
                <a:latin typeface="Arial" pitchFamily="34" charset="0"/>
              </a:defRPr>
            </a:lvl8pPr>
            <a:lvl9pPr marL="3886200" indent="-228600" defTabSz="9128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A0D6442-3E4A-4F8D-8701-F94DC66D1173}" type="slidenum">
              <a:rPr lang="it-IT" altLang="it-IT" smtClean="0"/>
              <a:pPr eaLnBrk="1" hangingPunct="1">
                <a:spcBef>
                  <a:spcPct val="0"/>
                </a:spcBef>
              </a:pPr>
              <a:t>23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a:xfrm>
            <a:off x="915988" y="742950"/>
            <a:ext cx="4968875" cy="3725863"/>
          </a:xfrm>
          <a:ln/>
        </p:spPr>
      </p:sp>
      <p:sp>
        <p:nvSpPr>
          <p:cNvPr id="52227"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itchFamily="34" charset="0"/>
            </a:endParaRPr>
          </a:p>
        </p:txBody>
      </p:sp>
      <p:sp>
        <p:nvSpPr>
          <p:cNvPr id="52228"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spcBef>
                <a:spcPct val="30000"/>
              </a:spcBef>
              <a:defRPr sz="1200">
                <a:solidFill>
                  <a:schemeClr val="tx1"/>
                </a:solidFill>
                <a:latin typeface="Arial" pitchFamily="34" charset="0"/>
              </a:defRPr>
            </a:lvl1pPr>
            <a:lvl2pPr marL="742950" indent="-285750" defTabSz="912813" eaLnBrk="0" hangingPunct="0">
              <a:spcBef>
                <a:spcPct val="30000"/>
              </a:spcBef>
              <a:defRPr sz="1200">
                <a:solidFill>
                  <a:schemeClr val="tx1"/>
                </a:solidFill>
                <a:latin typeface="Arial" pitchFamily="34" charset="0"/>
              </a:defRPr>
            </a:lvl2pPr>
            <a:lvl3pPr marL="1143000" indent="-228600" defTabSz="912813" eaLnBrk="0" hangingPunct="0">
              <a:spcBef>
                <a:spcPct val="30000"/>
              </a:spcBef>
              <a:defRPr sz="1200">
                <a:solidFill>
                  <a:schemeClr val="tx1"/>
                </a:solidFill>
                <a:latin typeface="Arial" pitchFamily="34" charset="0"/>
              </a:defRPr>
            </a:lvl3pPr>
            <a:lvl4pPr marL="1600200" indent="-228600" defTabSz="912813" eaLnBrk="0" hangingPunct="0">
              <a:spcBef>
                <a:spcPct val="30000"/>
              </a:spcBef>
              <a:defRPr sz="1200">
                <a:solidFill>
                  <a:schemeClr val="tx1"/>
                </a:solidFill>
                <a:latin typeface="Arial" pitchFamily="34" charset="0"/>
              </a:defRPr>
            </a:lvl4pPr>
            <a:lvl5pPr marL="2057400" indent="-228600" defTabSz="912813" eaLnBrk="0" hangingPunct="0">
              <a:spcBef>
                <a:spcPct val="30000"/>
              </a:spcBef>
              <a:defRPr sz="1200">
                <a:solidFill>
                  <a:schemeClr val="tx1"/>
                </a:solidFill>
                <a:latin typeface="Arial" pitchFamily="34" charset="0"/>
              </a:defRPr>
            </a:lvl5pPr>
            <a:lvl6pPr marL="2514600" indent="-228600" defTabSz="912813" eaLnBrk="0" fontAlgn="base" hangingPunct="0">
              <a:spcBef>
                <a:spcPct val="30000"/>
              </a:spcBef>
              <a:spcAft>
                <a:spcPct val="0"/>
              </a:spcAft>
              <a:defRPr sz="1200">
                <a:solidFill>
                  <a:schemeClr val="tx1"/>
                </a:solidFill>
                <a:latin typeface="Arial" pitchFamily="34" charset="0"/>
              </a:defRPr>
            </a:lvl6pPr>
            <a:lvl7pPr marL="2971800" indent="-228600" defTabSz="912813" eaLnBrk="0" fontAlgn="base" hangingPunct="0">
              <a:spcBef>
                <a:spcPct val="30000"/>
              </a:spcBef>
              <a:spcAft>
                <a:spcPct val="0"/>
              </a:spcAft>
              <a:defRPr sz="1200">
                <a:solidFill>
                  <a:schemeClr val="tx1"/>
                </a:solidFill>
                <a:latin typeface="Arial" pitchFamily="34" charset="0"/>
              </a:defRPr>
            </a:lvl7pPr>
            <a:lvl8pPr marL="3429000" indent="-228600" defTabSz="912813" eaLnBrk="0" fontAlgn="base" hangingPunct="0">
              <a:spcBef>
                <a:spcPct val="30000"/>
              </a:spcBef>
              <a:spcAft>
                <a:spcPct val="0"/>
              </a:spcAft>
              <a:defRPr sz="1200">
                <a:solidFill>
                  <a:schemeClr val="tx1"/>
                </a:solidFill>
                <a:latin typeface="Arial" pitchFamily="34" charset="0"/>
              </a:defRPr>
            </a:lvl8pPr>
            <a:lvl9pPr marL="3886200" indent="-228600" defTabSz="912813"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C3ED7F5-BD01-4215-B3D8-3FC3F1A2E71E}" type="slidenum">
              <a:rPr lang="it-IT" altLang="it-IT" smtClean="0"/>
              <a:pPr eaLnBrk="1" hangingPunct="1">
                <a:spcBef>
                  <a:spcPct val="0"/>
                </a:spcBef>
              </a:pPr>
              <a:t>24</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B26E55FC-634C-414E-877F-D9AB6406C300}" type="slidenum">
              <a:rPr lang="it-IT"/>
              <a:pPr>
                <a:defRPr/>
              </a:pPr>
              <a:t>‹n.›</a:t>
            </a:fld>
            <a:endParaRPr lang="it-IT"/>
          </a:p>
        </p:txBody>
      </p:sp>
    </p:spTree>
    <p:extLst>
      <p:ext uri="{BB962C8B-B14F-4D97-AF65-F5344CB8AC3E}">
        <p14:creationId xmlns:p14="http://schemas.microsoft.com/office/powerpoint/2010/main" val="87262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D9FA1A09-E334-431F-AFAF-D76EF015DCCC}" type="slidenum">
              <a:rPr lang="it-IT"/>
              <a:pPr>
                <a:defRPr/>
              </a:pPr>
              <a:t>‹n.›</a:t>
            </a:fld>
            <a:endParaRPr lang="it-IT"/>
          </a:p>
        </p:txBody>
      </p:sp>
    </p:spTree>
    <p:extLst>
      <p:ext uri="{BB962C8B-B14F-4D97-AF65-F5344CB8AC3E}">
        <p14:creationId xmlns:p14="http://schemas.microsoft.com/office/powerpoint/2010/main" val="197401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4593FF0F-DEF3-4B14-A431-1F533642B8E0}" type="slidenum">
              <a:rPr lang="it-IT"/>
              <a:pPr>
                <a:defRPr/>
              </a:pPr>
              <a:t>‹n.›</a:t>
            </a:fld>
            <a:endParaRPr lang="it-IT"/>
          </a:p>
        </p:txBody>
      </p:sp>
    </p:spTree>
    <p:extLst>
      <p:ext uri="{BB962C8B-B14F-4D97-AF65-F5344CB8AC3E}">
        <p14:creationId xmlns:p14="http://schemas.microsoft.com/office/powerpoint/2010/main" val="367500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A206F4AF-7218-40B5-8546-CD278C7636C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34198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65E6F196-3DE8-43E7-BFBE-A85371143FE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70257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E6889BAC-02CB-41F0-B853-6AD997B032C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36831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A23068AB-2916-4E68-9B3B-F78480E27474}"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51543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9" name="Slide Number Placeholder 5"/>
          <p:cNvSpPr>
            <a:spLocks noGrp="1"/>
          </p:cNvSpPr>
          <p:nvPr>
            <p:ph type="sldNum" sz="quarter" idx="12"/>
          </p:nvPr>
        </p:nvSpPr>
        <p:spPr/>
        <p:txBody>
          <a:bodyPr/>
          <a:lstStyle>
            <a:lvl1pPr>
              <a:defRPr/>
            </a:lvl1pPr>
          </a:lstStyle>
          <a:p>
            <a:pPr>
              <a:defRPr/>
            </a:pPr>
            <a:fld id="{99B29070-017F-4B78-9DD6-F7EBD95D87E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06152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5" name="Slide Number Placeholder 5"/>
          <p:cNvSpPr>
            <a:spLocks noGrp="1"/>
          </p:cNvSpPr>
          <p:nvPr>
            <p:ph type="sldNum" sz="quarter" idx="12"/>
          </p:nvPr>
        </p:nvSpPr>
        <p:spPr/>
        <p:txBody>
          <a:bodyPr/>
          <a:lstStyle>
            <a:lvl1pPr>
              <a:defRPr/>
            </a:lvl1pPr>
          </a:lstStyle>
          <a:p>
            <a:pPr>
              <a:defRPr/>
            </a:pPr>
            <a:fld id="{A243C9E5-B14B-43A2-9195-085DA53AF6F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62333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4" name="Slide Number Placeholder 5"/>
          <p:cNvSpPr>
            <a:spLocks noGrp="1"/>
          </p:cNvSpPr>
          <p:nvPr>
            <p:ph type="sldNum" sz="quarter" idx="12"/>
          </p:nvPr>
        </p:nvSpPr>
        <p:spPr/>
        <p:txBody>
          <a:bodyPr/>
          <a:lstStyle>
            <a:lvl1pPr>
              <a:defRPr/>
            </a:lvl1pPr>
          </a:lstStyle>
          <a:p>
            <a:pPr>
              <a:defRPr/>
            </a:pPr>
            <a:fld id="{B602C0BE-699E-4AA3-A2A9-4B47864B8754}"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029887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5A643689-178D-4475-BEC9-25B0C3F76E0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98286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B268070A-585D-4884-8B5E-A9359F9AA102}" type="slidenum">
              <a:rPr lang="it-IT"/>
              <a:pPr>
                <a:defRPr/>
              </a:pPr>
              <a:t>‹n.›</a:t>
            </a:fld>
            <a:endParaRPr lang="it-IT"/>
          </a:p>
        </p:txBody>
      </p:sp>
    </p:spTree>
    <p:extLst>
      <p:ext uri="{BB962C8B-B14F-4D97-AF65-F5344CB8AC3E}">
        <p14:creationId xmlns:p14="http://schemas.microsoft.com/office/powerpoint/2010/main" val="1441663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D3899E27-0354-49BB-B701-C5FE523B745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052051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8F362E13-072B-48F7-B178-EF2172C3C70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35312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endParaRPr lang="it-IT">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239DFA49-09ED-40C5-8E01-D5EA54CEE9C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16684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6" name="Slide Number Placeholder 5"/>
          <p:cNvSpPr>
            <a:spLocks noGrp="1"/>
          </p:cNvSpPr>
          <p:nvPr>
            <p:ph type="sldNum" sz="quarter" idx="12"/>
          </p:nvPr>
        </p:nvSpPr>
        <p:spPr/>
        <p:txBody>
          <a:bodyPr/>
          <a:lstStyle>
            <a:lvl1pPr>
              <a:defRPr/>
            </a:lvl1pPr>
          </a:lstStyle>
          <a:p>
            <a:pPr>
              <a:defRPr/>
            </a:pPr>
            <a:fld id="{9494AF60-3152-428E-BC32-BA7946CCACCD}" type="slidenum">
              <a:rPr lang="it-IT"/>
              <a:pPr>
                <a:defRPr/>
              </a:pPr>
              <a:t>‹n.›</a:t>
            </a:fld>
            <a:endParaRPr lang="it-IT"/>
          </a:p>
        </p:txBody>
      </p:sp>
    </p:spTree>
    <p:extLst>
      <p:ext uri="{BB962C8B-B14F-4D97-AF65-F5344CB8AC3E}">
        <p14:creationId xmlns:p14="http://schemas.microsoft.com/office/powerpoint/2010/main" val="226332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0F4753D2-A06A-434F-B600-C455E5D1395F}" type="slidenum">
              <a:rPr lang="it-IT"/>
              <a:pPr>
                <a:defRPr/>
              </a:pPr>
              <a:t>‹n.›</a:t>
            </a:fld>
            <a:endParaRPr lang="it-IT"/>
          </a:p>
        </p:txBody>
      </p:sp>
    </p:spTree>
    <p:extLst>
      <p:ext uri="{BB962C8B-B14F-4D97-AF65-F5344CB8AC3E}">
        <p14:creationId xmlns:p14="http://schemas.microsoft.com/office/powerpoint/2010/main" val="13080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3"/>
          <p:cNvSpPr>
            <a:spLocks noGrp="1"/>
          </p:cNvSpPr>
          <p:nvPr>
            <p:ph type="dt" sz="half" idx="10"/>
          </p:nvPr>
        </p:nvSpPr>
        <p:spPr/>
        <p:txBody>
          <a:bodyPr/>
          <a:lstStyle>
            <a:lvl1pPr>
              <a:defRPr/>
            </a:lvl1pPr>
          </a:lstStyle>
          <a:p>
            <a:pPr>
              <a:defRPr/>
            </a:pPr>
            <a:endParaRPr lang="it-IT"/>
          </a:p>
        </p:txBody>
      </p:sp>
      <p:sp>
        <p:nvSpPr>
          <p:cNvPr id="8"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9" name="Slide Number Placeholder 5"/>
          <p:cNvSpPr>
            <a:spLocks noGrp="1"/>
          </p:cNvSpPr>
          <p:nvPr>
            <p:ph type="sldNum" sz="quarter" idx="12"/>
          </p:nvPr>
        </p:nvSpPr>
        <p:spPr/>
        <p:txBody>
          <a:bodyPr/>
          <a:lstStyle>
            <a:lvl1pPr>
              <a:defRPr/>
            </a:lvl1pPr>
          </a:lstStyle>
          <a:p>
            <a:pPr>
              <a:defRPr/>
            </a:pPr>
            <a:fld id="{4A9446CC-CC79-4442-913A-C689EC3189B5}" type="slidenum">
              <a:rPr lang="it-IT"/>
              <a:pPr>
                <a:defRPr/>
              </a:pPr>
              <a:t>‹n.›</a:t>
            </a:fld>
            <a:endParaRPr lang="it-IT"/>
          </a:p>
        </p:txBody>
      </p:sp>
    </p:spTree>
    <p:extLst>
      <p:ext uri="{BB962C8B-B14F-4D97-AF65-F5344CB8AC3E}">
        <p14:creationId xmlns:p14="http://schemas.microsoft.com/office/powerpoint/2010/main" val="131182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5" name="Slide Number Placeholder 5"/>
          <p:cNvSpPr>
            <a:spLocks noGrp="1"/>
          </p:cNvSpPr>
          <p:nvPr>
            <p:ph type="sldNum" sz="quarter" idx="12"/>
          </p:nvPr>
        </p:nvSpPr>
        <p:spPr/>
        <p:txBody>
          <a:bodyPr/>
          <a:lstStyle>
            <a:lvl1pPr>
              <a:defRPr/>
            </a:lvl1pPr>
          </a:lstStyle>
          <a:p>
            <a:pPr>
              <a:defRPr/>
            </a:pPr>
            <a:fld id="{6259A2CB-CE86-43BD-983F-2455C9DC9E30}" type="slidenum">
              <a:rPr lang="it-IT"/>
              <a:pPr>
                <a:defRPr/>
              </a:pPr>
              <a:t>‹n.›</a:t>
            </a:fld>
            <a:endParaRPr lang="it-IT"/>
          </a:p>
        </p:txBody>
      </p:sp>
    </p:spTree>
    <p:extLst>
      <p:ext uri="{BB962C8B-B14F-4D97-AF65-F5344CB8AC3E}">
        <p14:creationId xmlns:p14="http://schemas.microsoft.com/office/powerpoint/2010/main" val="16819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4" name="Slide Number Placeholder 5"/>
          <p:cNvSpPr>
            <a:spLocks noGrp="1"/>
          </p:cNvSpPr>
          <p:nvPr>
            <p:ph type="sldNum" sz="quarter" idx="12"/>
          </p:nvPr>
        </p:nvSpPr>
        <p:spPr/>
        <p:txBody>
          <a:bodyPr/>
          <a:lstStyle>
            <a:lvl1pPr>
              <a:defRPr/>
            </a:lvl1pPr>
          </a:lstStyle>
          <a:p>
            <a:pPr>
              <a:defRPr/>
            </a:pPr>
            <a:fld id="{DBFD2EA0-DAC5-483F-A552-28B711671450}" type="slidenum">
              <a:rPr lang="it-IT"/>
              <a:pPr>
                <a:defRPr/>
              </a:pPr>
              <a:t>‹n.›</a:t>
            </a:fld>
            <a:endParaRPr lang="it-IT"/>
          </a:p>
        </p:txBody>
      </p:sp>
    </p:spTree>
    <p:extLst>
      <p:ext uri="{BB962C8B-B14F-4D97-AF65-F5344CB8AC3E}">
        <p14:creationId xmlns:p14="http://schemas.microsoft.com/office/powerpoint/2010/main" val="242607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FACBDA05-3A88-42BE-8D1D-2B80C3A3A6F1}" type="slidenum">
              <a:rPr lang="it-IT"/>
              <a:pPr>
                <a:defRPr/>
              </a:pPr>
              <a:t>‹n.›</a:t>
            </a:fld>
            <a:endParaRPr lang="it-IT"/>
          </a:p>
        </p:txBody>
      </p:sp>
    </p:spTree>
    <p:extLst>
      <p:ext uri="{BB962C8B-B14F-4D97-AF65-F5344CB8AC3E}">
        <p14:creationId xmlns:p14="http://schemas.microsoft.com/office/powerpoint/2010/main" val="308263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r>
              <a:rPr lang="it-IT" altLang="it-IT"/>
              <a:t>A cura della Dott.ssa Simona Carini</a:t>
            </a:r>
          </a:p>
        </p:txBody>
      </p:sp>
      <p:sp>
        <p:nvSpPr>
          <p:cNvPr id="7" name="Slide Number Placeholder 5"/>
          <p:cNvSpPr>
            <a:spLocks noGrp="1"/>
          </p:cNvSpPr>
          <p:nvPr>
            <p:ph type="sldNum" sz="quarter" idx="12"/>
          </p:nvPr>
        </p:nvSpPr>
        <p:spPr/>
        <p:txBody>
          <a:bodyPr/>
          <a:lstStyle>
            <a:lvl1pPr>
              <a:defRPr/>
            </a:lvl1pPr>
          </a:lstStyle>
          <a:p>
            <a:pPr>
              <a:defRPr/>
            </a:pPr>
            <a:fld id="{DDD4F4F8-D5D3-4BBB-A50D-FBA476B9646A}" type="slidenum">
              <a:rPr lang="it-IT"/>
              <a:pPr>
                <a:defRPr/>
              </a:pPr>
              <a:t>‹n.›</a:t>
            </a:fld>
            <a:endParaRPr lang="it-IT"/>
          </a:p>
        </p:txBody>
      </p:sp>
    </p:spTree>
    <p:extLst>
      <p:ext uri="{BB962C8B-B14F-4D97-AF65-F5344CB8AC3E}">
        <p14:creationId xmlns:p14="http://schemas.microsoft.com/office/powerpoint/2010/main" val="6684769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t-IT"/>
              <a:t>Click to edit Master title style</a:t>
            </a:r>
            <a:endParaRPr lang="it-IT" altLang="it-IT"/>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a:t>Click to 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endParaRPr lang="it-IT" alt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pitchFamily="34" charset="0"/>
              </a:defRPr>
            </a:lvl1pPr>
          </a:lstStyle>
          <a:p>
            <a:pPr>
              <a:defRPr/>
            </a:pPr>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pitchFamily="34" charset="0"/>
              </a:defRPr>
            </a:lvl1pPr>
          </a:lstStyle>
          <a:p>
            <a:pPr>
              <a:defRPr/>
            </a:pPr>
            <a:r>
              <a:rPr lang="it-IT" altLang="it-IT"/>
              <a:t>A cura della Dott.ssa Simona Carini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pitchFamily="34" charset="0"/>
              </a:defRPr>
            </a:lvl1pPr>
          </a:lstStyle>
          <a:p>
            <a:pPr>
              <a:defRPr/>
            </a:pPr>
            <a:fld id="{03350D85-DDDD-42D0-A632-7B763388098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t-IT" smtClean="0"/>
              <a:t>Click to edit Master title style</a:t>
            </a:r>
            <a:endParaRPr lang="it-IT" altLang="it-IT"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endParaRPr lang="it-IT" altLang="it-IT"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it-IT" altLang="it-IT">
                <a:solidFill>
                  <a:prstClr val="black">
                    <a:tint val="75000"/>
                  </a:prstClr>
                </a:solidFill>
              </a:rPr>
              <a:t>A cura della Dott.ssa Simona Carini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681BEB0E-868A-43C4-A5C1-D1E75A5F768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82067727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https/www.arera.it/allegati/docs/18/715-18.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https/www.arera.it/it/anagrafica.htm" TargetMode="External"/><Relationship Id="rId3" Type="http://schemas.openxmlformats.org/officeDocument/2006/relationships/hyperlink" Target="http://https/www.arera.it/allegati/docs/18/715-18.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rera.it/it/docs/18/225-18.htm" TargetMode="External"/><Relationship Id="rId4" Type="http://schemas.openxmlformats.org/officeDocument/2006/relationships/hyperlink" Target="http://https/www.arera.it/allegati/docs/18/715-18.pdf" TargetMode="External"/><Relationship Id="rId1" Type="http://schemas.openxmlformats.org/officeDocument/2006/relationships/slideLayout" Target="../slideLayouts/slideLayout1.xml"/><Relationship Id="rId2" Type="http://schemas.openxmlformats.org/officeDocument/2006/relationships/hyperlink" Target="https://www.arera.it/allegati/docs/18/713-18.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https/www.arera.it/allegati/docs/18/715-18.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https/www.arera.it/allegati/docs/18/715-18.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arera.it/allegati/docs/18/714-18.pdf" TargetMode="External"/><Relationship Id="rId3" Type="http://schemas.openxmlformats.org/officeDocument/2006/relationships/hyperlink" Target="http://https/www.arera.it/allegati/docs/18/715-18.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2.png"/><Relationship Id="rId8" Type="http://schemas.openxmlformats.org/officeDocument/2006/relationships/image" Target="../media/image16.jpeg"/><Relationship Id="rId9" Type="http://schemas.openxmlformats.org/officeDocument/2006/relationships/image" Target="../media/image17.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8.png"/><Relationship Id="rId6" Type="http://schemas.openxmlformats.org/officeDocument/2006/relationships/image" Target="../media/image19.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4" Type="http://schemas.openxmlformats.org/officeDocument/2006/relationships/hyperlink" Target="mailto:martagiovanna.geranzani@comune.roma.it" TargetMode="External"/><Relationship Id="rId1" Type="http://schemas.openxmlformats.org/officeDocument/2006/relationships/slideLayout" Target="../slideLayouts/slideLayout1.xml"/><Relationship Id="rId2" Type="http://schemas.openxmlformats.org/officeDocument/2006/relationships/image" Target="../media/image2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1" Type="http://schemas.microsoft.com/office/2007/relationships/diagramDrawing" Target="../diagrams/drawing3.xml"/><Relationship Id="rId12" Type="http://schemas.openxmlformats.org/officeDocument/2006/relationships/diagramData" Target="../diagrams/data4.xml"/><Relationship Id="rId13" Type="http://schemas.openxmlformats.org/officeDocument/2006/relationships/diagramLayout" Target="../diagrams/layout4.xml"/><Relationship Id="rId14" Type="http://schemas.openxmlformats.org/officeDocument/2006/relationships/diagramQuickStyle" Target="../diagrams/quickStyle4.xml"/><Relationship Id="rId15" Type="http://schemas.openxmlformats.org/officeDocument/2006/relationships/diagramColors" Target="../diagrams/colors4.xml"/><Relationship Id="rId16"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diagramData" Target="../diagrams/data2.xml"/><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4149080"/>
            <a:ext cx="9144000" cy="7920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pic>
        <p:nvPicPr>
          <p:cNvPr id="1028" name="Picture 4" descr="Risultati immagini per anci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935990"/>
            <a:ext cx="1008112" cy="148830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395536" y="692696"/>
            <a:ext cx="828092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95536" y="5949280"/>
            <a:ext cx="828092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13324" y="2777932"/>
            <a:ext cx="9036496" cy="984885"/>
          </a:xfrm>
          <a:prstGeom prst="rect">
            <a:avLst/>
          </a:prstGeom>
        </p:spPr>
        <p:txBody>
          <a:bodyPr wrap="square">
            <a:spAutoFit/>
          </a:bodyPr>
          <a:lstStyle/>
          <a:p>
            <a:endParaRPr lang="it-IT" dirty="0">
              <a:cs typeface="+mn-cs"/>
            </a:endParaRPr>
          </a:p>
          <a:p>
            <a:pPr algn="ctr"/>
            <a:r>
              <a:rPr lang="it-IT" sz="2800" dirty="0">
                <a:latin typeface="Calibri"/>
                <a:cs typeface="+mn-cs"/>
              </a:rPr>
              <a:t> </a:t>
            </a:r>
            <a:r>
              <a:rPr lang="it-IT" sz="2800" b="1" dirty="0">
                <a:solidFill>
                  <a:srgbClr val="1F497D"/>
                </a:solidFill>
                <a:latin typeface="Calibri"/>
                <a:cs typeface="+mn-cs"/>
              </a:rPr>
              <a:t>LA GESTIONE DEI RIFIUTI E DEI RIFIUTI DI IMBALLAGGIO </a:t>
            </a:r>
            <a:endParaRPr lang="it-IT" sz="2800" dirty="0">
              <a:solidFill>
                <a:srgbClr val="1F497D"/>
              </a:solidFill>
              <a:latin typeface="Calibri"/>
              <a:cs typeface="+mn-cs"/>
            </a:endParaRPr>
          </a:p>
          <a:p>
            <a:pPr algn="ctr"/>
            <a:r>
              <a:rPr lang="it-IT" sz="1800" i="1" dirty="0">
                <a:latin typeface="Calibri"/>
                <a:cs typeface="+mn-cs"/>
              </a:rPr>
              <a:t>Affidamento del servizo, tariffazione e avvio a riciclo dei rifiuti da raccolta differenziata </a:t>
            </a:r>
          </a:p>
        </p:txBody>
      </p:sp>
      <p:sp>
        <p:nvSpPr>
          <p:cNvPr id="18" name="Rectangle 17"/>
          <p:cNvSpPr/>
          <p:nvPr/>
        </p:nvSpPr>
        <p:spPr>
          <a:xfrm>
            <a:off x="7476897" y="6309320"/>
            <a:ext cx="1257845" cy="369332"/>
          </a:xfrm>
          <a:prstGeom prst="rect">
            <a:avLst/>
          </a:prstGeom>
        </p:spPr>
        <p:txBody>
          <a:bodyPr wrap="none">
            <a:spAutoFit/>
          </a:bodyPr>
          <a:lstStyle/>
          <a:p>
            <a:pPr algn="ctr"/>
            <a:r>
              <a:rPr lang="it-IT" sz="1800" b="1" dirty="0">
                <a:solidFill>
                  <a:srgbClr val="1F497D"/>
                </a:solidFill>
                <a:latin typeface="Calibri"/>
                <a:cs typeface="+mn-cs"/>
              </a:rPr>
              <a:t>MODULO </a:t>
            </a:r>
            <a:r>
              <a:rPr lang="it-IT" sz="1800" b="1" dirty="0" smtClean="0">
                <a:solidFill>
                  <a:srgbClr val="1F497D"/>
                </a:solidFill>
                <a:latin typeface="Calibri"/>
                <a:cs typeface="+mn-cs"/>
              </a:rPr>
              <a:t>5</a:t>
            </a:r>
            <a:endParaRPr lang="it-IT" sz="1800" dirty="0">
              <a:solidFill>
                <a:srgbClr val="1F497D"/>
              </a:solidFill>
              <a:latin typeface="Calibri"/>
              <a:cs typeface="+mn-cs"/>
            </a:endParaRPr>
          </a:p>
        </p:txBody>
      </p:sp>
      <p:pic>
        <p:nvPicPr>
          <p:cNvPr id="10" name="Picture 2" descr="Risultati immagini per cona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1199879"/>
            <a:ext cx="2232248" cy="10636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131840" y="5013176"/>
            <a:ext cx="3024336" cy="307777"/>
          </a:xfrm>
          <a:prstGeom prst="rect">
            <a:avLst/>
          </a:prstGeom>
          <a:noFill/>
        </p:spPr>
        <p:txBody>
          <a:bodyPr wrap="square" rtlCol="0">
            <a:spAutoFit/>
          </a:bodyPr>
          <a:lstStyle/>
          <a:p>
            <a:pPr fontAlgn="auto">
              <a:spcBef>
                <a:spcPts val="0"/>
              </a:spcBef>
              <a:spcAft>
                <a:spcPts val="0"/>
              </a:spcAft>
            </a:pPr>
            <a:r>
              <a:rPr lang="it-IT" sz="1400" i="1" dirty="0" smtClean="0">
                <a:solidFill>
                  <a:srgbClr val="1F497D">
                    <a:lumMod val="75000"/>
                  </a:srgbClr>
                </a:solidFill>
                <a:latin typeface="Calibri"/>
                <a:cs typeface="+mn-cs"/>
              </a:rPr>
              <a:t>Dottoressa </a:t>
            </a:r>
            <a:r>
              <a:rPr lang="it-IT" sz="1400" i="1" dirty="0">
                <a:solidFill>
                  <a:srgbClr val="1F497D">
                    <a:lumMod val="75000"/>
                  </a:srgbClr>
                </a:solidFill>
                <a:latin typeface="Calibri"/>
                <a:cs typeface="+mn-cs"/>
              </a:rPr>
              <a:t>M</a:t>
            </a:r>
            <a:r>
              <a:rPr lang="it-IT" sz="1400" i="1" dirty="0" smtClean="0">
                <a:solidFill>
                  <a:srgbClr val="1F497D">
                    <a:lumMod val="75000"/>
                  </a:srgbClr>
                </a:solidFill>
                <a:latin typeface="Calibri"/>
                <a:cs typeface="+mn-cs"/>
              </a:rPr>
              <a:t>arta Giovanna </a:t>
            </a:r>
            <a:r>
              <a:rPr lang="it-IT" sz="1400" i="1" dirty="0" err="1" smtClean="0">
                <a:solidFill>
                  <a:srgbClr val="1F497D">
                    <a:lumMod val="75000"/>
                  </a:srgbClr>
                </a:solidFill>
                <a:latin typeface="Calibri"/>
                <a:cs typeface="+mn-cs"/>
              </a:rPr>
              <a:t>Geranzani</a:t>
            </a:r>
            <a:endParaRPr lang="it-IT" sz="1400" i="1" dirty="0" smtClean="0">
              <a:solidFill>
                <a:srgbClr val="1F497D">
                  <a:lumMod val="75000"/>
                </a:srgbClr>
              </a:solidFill>
              <a:latin typeface="Calibri"/>
              <a:cs typeface="+mn-cs"/>
            </a:endParaRPr>
          </a:p>
        </p:txBody>
      </p:sp>
      <p:sp>
        <p:nvSpPr>
          <p:cNvPr id="12" name="TextBox 11"/>
          <p:cNvSpPr txBox="1"/>
          <p:nvPr/>
        </p:nvSpPr>
        <p:spPr>
          <a:xfrm>
            <a:off x="3577939" y="4249451"/>
            <a:ext cx="1809750" cy="400050"/>
          </a:xfrm>
          <a:prstGeom prst="rect">
            <a:avLst/>
          </a:prstGeom>
          <a:noFill/>
        </p:spPr>
        <p:txBody>
          <a:bodyPr wrap="none">
            <a:spAutoFit/>
          </a:bodyPr>
          <a:lstStyle>
            <a:lvl1pPr>
              <a:defRPr sz="1200">
                <a:solidFill>
                  <a:srgbClr val="0F5494"/>
                </a:solidFill>
                <a:latin typeface="Verdana" pitchFamily="34" charset="0"/>
                <a:cs typeface="Arial" pitchFamily="34" charset="0"/>
              </a:defRPr>
            </a:lvl1pPr>
            <a:lvl2pPr marL="742950" indent="-285750">
              <a:defRPr sz="1200">
                <a:solidFill>
                  <a:srgbClr val="0F5494"/>
                </a:solidFill>
                <a:latin typeface="Verdana" pitchFamily="34" charset="0"/>
                <a:cs typeface="Arial" pitchFamily="34" charset="0"/>
              </a:defRPr>
            </a:lvl2pPr>
            <a:lvl3pPr marL="1143000" indent="-228600">
              <a:defRPr sz="1200">
                <a:solidFill>
                  <a:srgbClr val="0F5494"/>
                </a:solidFill>
                <a:latin typeface="Verdana" pitchFamily="34" charset="0"/>
                <a:cs typeface="Arial" pitchFamily="34" charset="0"/>
              </a:defRPr>
            </a:lvl3pPr>
            <a:lvl4pPr marL="1600200" indent="-228600">
              <a:defRPr sz="1200">
                <a:solidFill>
                  <a:srgbClr val="0F5494"/>
                </a:solidFill>
                <a:latin typeface="Verdana" pitchFamily="34" charset="0"/>
                <a:cs typeface="Arial" pitchFamily="34" charset="0"/>
              </a:defRPr>
            </a:lvl4pPr>
            <a:lvl5pPr marL="2057400" indent="-228600">
              <a:defRPr sz="1200">
                <a:solidFill>
                  <a:srgbClr val="0F5494"/>
                </a:solidFill>
                <a:latin typeface="Verdana" pitchFamily="34" charset="0"/>
                <a:cs typeface="Arial" pitchFamily="34" charset="0"/>
              </a:defRPr>
            </a:lvl5pPr>
            <a:lvl6pPr marL="2514600" indent="-228600" fontAlgn="base">
              <a:spcBef>
                <a:spcPct val="0"/>
              </a:spcBef>
              <a:spcAft>
                <a:spcPct val="0"/>
              </a:spcAft>
              <a:defRPr sz="1200">
                <a:solidFill>
                  <a:srgbClr val="0F5494"/>
                </a:solidFill>
                <a:latin typeface="Verdana" pitchFamily="34" charset="0"/>
                <a:cs typeface="Arial" pitchFamily="34" charset="0"/>
              </a:defRPr>
            </a:lvl6pPr>
            <a:lvl7pPr marL="2971800" indent="-228600" fontAlgn="base">
              <a:spcBef>
                <a:spcPct val="0"/>
              </a:spcBef>
              <a:spcAft>
                <a:spcPct val="0"/>
              </a:spcAft>
              <a:defRPr sz="1200">
                <a:solidFill>
                  <a:srgbClr val="0F5494"/>
                </a:solidFill>
                <a:latin typeface="Verdana" pitchFamily="34" charset="0"/>
                <a:cs typeface="Arial" pitchFamily="34" charset="0"/>
              </a:defRPr>
            </a:lvl7pPr>
            <a:lvl8pPr marL="3429000" indent="-228600" fontAlgn="base">
              <a:spcBef>
                <a:spcPct val="0"/>
              </a:spcBef>
              <a:spcAft>
                <a:spcPct val="0"/>
              </a:spcAft>
              <a:defRPr sz="1200">
                <a:solidFill>
                  <a:srgbClr val="0F5494"/>
                </a:solidFill>
                <a:latin typeface="Verdana" pitchFamily="34" charset="0"/>
                <a:cs typeface="Arial" pitchFamily="34" charset="0"/>
              </a:defRPr>
            </a:lvl8pPr>
            <a:lvl9pPr marL="3886200" indent="-228600" fontAlgn="base">
              <a:spcBef>
                <a:spcPct val="0"/>
              </a:spcBef>
              <a:spcAft>
                <a:spcPct val="0"/>
              </a:spcAft>
              <a:defRPr sz="1200">
                <a:solidFill>
                  <a:srgbClr val="0F5494"/>
                </a:solidFill>
                <a:latin typeface="Verdana" pitchFamily="34" charset="0"/>
                <a:cs typeface="Arial" pitchFamily="34" charset="0"/>
              </a:defRPr>
            </a:lvl9pPr>
          </a:lstStyle>
          <a:p>
            <a:pPr algn="ctr">
              <a:defRPr/>
            </a:pPr>
            <a:r>
              <a:rPr lang="it-IT" altLang="it-IT" sz="2000" dirty="0">
                <a:solidFill>
                  <a:schemeClr val="bg1"/>
                </a:solidFill>
                <a:effectLst>
                  <a:outerShdw blurRad="38100" dist="38100" dir="2700000" algn="tl">
                    <a:srgbClr val="000000">
                      <a:alpha val="43137"/>
                    </a:srgbClr>
                  </a:outerShdw>
                </a:effectLst>
                <a:latin typeface="Calibri" pitchFamily="34" charset="0"/>
              </a:rPr>
              <a:t>Da TARI a TARIP</a:t>
            </a:r>
          </a:p>
        </p:txBody>
      </p:sp>
      <p:sp>
        <p:nvSpPr>
          <p:cNvPr id="13" name="Rectangle 12"/>
          <p:cNvSpPr/>
          <p:nvPr/>
        </p:nvSpPr>
        <p:spPr>
          <a:xfrm>
            <a:off x="17177" y="4538376"/>
            <a:ext cx="9037637" cy="368300"/>
          </a:xfrm>
          <a:prstGeom prst="rect">
            <a:avLst/>
          </a:prstGeom>
        </p:spPr>
        <p:txBody>
          <a:bodyPr>
            <a:spAutoFit/>
          </a:bodyPr>
          <a:lstStyle/>
          <a:p>
            <a:pPr algn="ctr">
              <a:defRPr/>
            </a:pPr>
            <a:r>
              <a:rPr lang="it-IT" sz="1800" dirty="0">
                <a:solidFill>
                  <a:schemeClr val="bg1"/>
                </a:solidFill>
                <a:effectLst>
                  <a:outerShdw blurRad="38100" dist="38100" dir="2700000" algn="tl">
                    <a:srgbClr val="000000">
                      <a:alpha val="43137"/>
                    </a:srgbClr>
                  </a:outerShdw>
                </a:effectLst>
                <a:latin typeface="Calibri Light" panose="020F0302020204030204" pitchFamily="34" charset="0"/>
              </a:rPr>
              <a:t>Inquadramento e problematiche applicative</a:t>
            </a:r>
          </a:p>
        </p:txBody>
      </p:sp>
    </p:spTree>
    <p:extLst>
      <p:ext uri="{BB962C8B-B14F-4D97-AF65-F5344CB8AC3E}">
        <p14:creationId xmlns:p14="http://schemas.microsoft.com/office/powerpoint/2010/main" val="19645670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53673" name="Group 2089"/>
          <p:cNvGraphicFramePr>
            <a:graphicFrameLocks noGrp="1"/>
          </p:cNvGraphicFramePr>
          <p:nvPr>
            <p:ph type="subTitle" idx="1"/>
            <p:extLst>
              <p:ext uri="{D42A27DB-BD31-4B8C-83A1-F6EECF244321}">
                <p14:modId xmlns:p14="http://schemas.microsoft.com/office/powerpoint/2010/main" val="1902396345"/>
              </p:ext>
            </p:extLst>
          </p:nvPr>
        </p:nvGraphicFramePr>
        <p:xfrm>
          <a:off x="457200" y="1340768"/>
          <a:ext cx="8229600" cy="4873625"/>
        </p:xfrm>
        <a:graphic>
          <a:graphicData uri="http://schemas.openxmlformats.org/drawingml/2006/table">
            <a:tbl>
              <a:tblPr>
                <a:tableStyleId>{6E25E649-3F16-4E02-A733-19D2CDBF48F0}</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1049625">
                <a:tc>
                  <a:txBody>
                    <a:bodyPr/>
                    <a:lstStyle>
                      <a:lvl1pPr>
                        <a:spcBef>
                          <a:spcPct val="20000"/>
                        </a:spcBef>
                        <a:buFont typeface="Arial" pitchFamily="34" charset="0"/>
                        <a:defRPr sz="2800">
                          <a:solidFill>
                            <a:schemeClr val="tx1"/>
                          </a:solidFill>
                          <a:latin typeface="Calibri" pitchFamily="34" charset="0"/>
                        </a:defRPr>
                      </a:lvl1pPr>
                      <a:lvl2pPr>
                        <a:spcBef>
                          <a:spcPct val="20000"/>
                        </a:spcBef>
                        <a:buFont typeface="Arial" pitchFamily="34" charset="0"/>
                        <a:defRPr sz="2400">
                          <a:solidFill>
                            <a:schemeClr val="tx1"/>
                          </a:solidFill>
                          <a:latin typeface="Calibri" pitchFamily="34" charset="0"/>
                        </a:defRPr>
                      </a:lvl2pPr>
                      <a:lvl3pPr>
                        <a:spcBef>
                          <a:spcPct val="20000"/>
                        </a:spcBef>
                        <a:buFont typeface="Arial" pitchFamily="34" charset="0"/>
                        <a:defRPr sz="2000">
                          <a:solidFill>
                            <a:schemeClr val="tx1"/>
                          </a:solidFill>
                          <a:latin typeface="Calibri" pitchFamily="34" charset="0"/>
                        </a:defRPr>
                      </a:lvl3pPr>
                      <a:lvl4pPr>
                        <a:spcBef>
                          <a:spcPct val="20000"/>
                        </a:spcBef>
                        <a:buFont typeface="Arial" pitchFamily="34" charset="0"/>
                        <a:defRPr>
                          <a:solidFill>
                            <a:schemeClr val="tx1"/>
                          </a:solidFill>
                          <a:latin typeface="Calibri" pitchFamily="34" charset="0"/>
                        </a:defRPr>
                      </a:lvl4pPr>
                      <a:lvl5pPr>
                        <a:spcBef>
                          <a:spcPct val="20000"/>
                        </a:spcBef>
                        <a:buFont typeface="Arial" pitchFamily="34" charset="0"/>
                        <a:defRPr>
                          <a:solidFill>
                            <a:schemeClr val="tx1"/>
                          </a:solidFill>
                          <a:latin typeface="Calibri" pitchFamily="34" charset="0"/>
                        </a:defRPr>
                      </a:lvl5pPr>
                      <a:lvl6pPr fontAlgn="base">
                        <a:spcBef>
                          <a:spcPct val="20000"/>
                        </a:spcBef>
                        <a:spcAft>
                          <a:spcPct val="0"/>
                        </a:spcAft>
                        <a:buFont typeface="Arial" pitchFamily="34" charset="0"/>
                        <a:defRPr>
                          <a:solidFill>
                            <a:schemeClr val="tx1"/>
                          </a:solidFill>
                          <a:latin typeface="Calibri" pitchFamily="34" charset="0"/>
                        </a:defRPr>
                      </a:lvl6pPr>
                      <a:lvl7pPr fontAlgn="base">
                        <a:spcBef>
                          <a:spcPct val="20000"/>
                        </a:spcBef>
                        <a:spcAft>
                          <a:spcPct val="0"/>
                        </a:spcAft>
                        <a:buFont typeface="Arial" pitchFamily="34" charset="0"/>
                        <a:defRPr>
                          <a:solidFill>
                            <a:schemeClr val="tx1"/>
                          </a:solidFill>
                          <a:latin typeface="Calibri" pitchFamily="34" charset="0"/>
                        </a:defRPr>
                      </a:lvl7pPr>
                      <a:lvl8pPr fontAlgn="base">
                        <a:spcBef>
                          <a:spcPct val="20000"/>
                        </a:spcBef>
                        <a:spcAft>
                          <a:spcPct val="0"/>
                        </a:spcAft>
                        <a:buFont typeface="Arial" pitchFamily="34" charset="0"/>
                        <a:defRPr>
                          <a:solidFill>
                            <a:schemeClr val="tx1"/>
                          </a:solidFill>
                          <a:latin typeface="Calibri" pitchFamily="34" charset="0"/>
                        </a:defRPr>
                      </a:lvl8pPr>
                      <a:lvl9pPr fontAlgn="base">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it-IT" altLang="it-IT" sz="3000" b="1" u="none" strike="noStrike" cap="none" normalizeH="0" baseline="0" dirty="0">
                          <a:ln>
                            <a:noFill/>
                          </a:ln>
                          <a:effectLst/>
                          <a:latin typeface="Calibri Light" panose="020F0302020204030204" pitchFamily="34" charset="0"/>
                        </a:rPr>
                        <a:t>Tributo</a:t>
                      </a:r>
                      <a:endParaRPr kumimoji="0" lang="it-IT" altLang="it-IT" sz="3000" b="1" i="0" u="none" strike="noStrike" cap="none" normalizeH="0" baseline="0" dirty="0">
                        <a:ln>
                          <a:noFill/>
                        </a:ln>
                        <a:solidFill>
                          <a:schemeClr val="tx1"/>
                        </a:solidFill>
                        <a:effectLst/>
                        <a:latin typeface="Calibri Light" panose="020F0302020204030204" pitchFamily="34" charset="0"/>
                      </a:endParaRPr>
                    </a:p>
                  </a:txBody>
                  <a:tcPr marT="49744" marB="49744" horzOverflow="overflow"/>
                </a:tc>
                <a:tc>
                  <a:txBody>
                    <a:bodyPr/>
                    <a:lstStyle>
                      <a:lvl1pPr>
                        <a:spcBef>
                          <a:spcPct val="20000"/>
                        </a:spcBef>
                        <a:buFont typeface="Arial" pitchFamily="34" charset="0"/>
                        <a:defRPr sz="2800">
                          <a:solidFill>
                            <a:schemeClr val="tx1"/>
                          </a:solidFill>
                          <a:latin typeface="Calibri" pitchFamily="34" charset="0"/>
                        </a:defRPr>
                      </a:lvl1pPr>
                      <a:lvl2pPr>
                        <a:spcBef>
                          <a:spcPct val="20000"/>
                        </a:spcBef>
                        <a:buFont typeface="Arial" pitchFamily="34" charset="0"/>
                        <a:defRPr sz="2400">
                          <a:solidFill>
                            <a:schemeClr val="tx1"/>
                          </a:solidFill>
                          <a:latin typeface="Calibri" pitchFamily="34" charset="0"/>
                        </a:defRPr>
                      </a:lvl2pPr>
                      <a:lvl3pPr>
                        <a:spcBef>
                          <a:spcPct val="20000"/>
                        </a:spcBef>
                        <a:buFont typeface="Arial" pitchFamily="34" charset="0"/>
                        <a:defRPr sz="2000">
                          <a:solidFill>
                            <a:schemeClr val="tx1"/>
                          </a:solidFill>
                          <a:latin typeface="Calibri" pitchFamily="34" charset="0"/>
                        </a:defRPr>
                      </a:lvl3pPr>
                      <a:lvl4pPr>
                        <a:spcBef>
                          <a:spcPct val="20000"/>
                        </a:spcBef>
                        <a:buFont typeface="Arial" pitchFamily="34" charset="0"/>
                        <a:defRPr>
                          <a:solidFill>
                            <a:schemeClr val="tx1"/>
                          </a:solidFill>
                          <a:latin typeface="Calibri" pitchFamily="34" charset="0"/>
                        </a:defRPr>
                      </a:lvl4pPr>
                      <a:lvl5pPr>
                        <a:spcBef>
                          <a:spcPct val="20000"/>
                        </a:spcBef>
                        <a:buFont typeface="Arial" pitchFamily="34" charset="0"/>
                        <a:defRPr>
                          <a:solidFill>
                            <a:schemeClr val="tx1"/>
                          </a:solidFill>
                          <a:latin typeface="Calibri" pitchFamily="34" charset="0"/>
                        </a:defRPr>
                      </a:lvl5pPr>
                      <a:lvl6pPr fontAlgn="base">
                        <a:spcBef>
                          <a:spcPct val="20000"/>
                        </a:spcBef>
                        <a:spcAft>
                          <a:spcPct val="0"/>
                        </a:spcAft>
                        <a:buFont typeface="Arial" pitchFamily="34" charset="0"/>
                        <a:defRPr>
                          <a:solidFill>
                            <a:schemeClr val="tx1"/>
                          </a:solidFill>
                          <a:latin typeface="Calibri" pitchFamily="34" charset="0"/>
                        </a:defRPr>
                      </a:lvl6pPr>
                      <a:lvl7pPr fontAlgn="base">
                        <a:spcBef>
                          <a:spcPct val="20000"/>
                        </a:spcBef>
                        <a:spcAft>
                          <a:spcPct val="0"/>
                        </a:spcAft>
                        <a:buFont typeface="Arial" pitchFamily="34" charset="0"/>
                        <a:defRPr>
                          <a:solidFill>
                            <a:schemeClr val="tx1"/>
                          </a:solidFill>
                          <a:latin typeface="Calibri" pitchFamily="34" charset="0"/>
                        </a:defRPr>
                      </a:lvl7pPr>
                      <a:lvl8pPr fontAlgn="base">
                        <a:spcBef>
                          <a:spcPct val="20000"/>
                        </a:spcBef>
                        <a:spcAft>
                          <a:spcPct val="0"/>
                        </a:spcAft>
                        <a:buFont typeface="Arial" pitchFamily="34" charset="0"/>
                        <a:defRPr>
                          <a:solidFill>
                            <a:schemeClr val="tx1"/>
                          </a:solidFill>
                          <a:latin typeface="Calibri" pitchFamily="34" charset="0"/>
                        </a:defRPr>
                      </a:lvl8pPr>
                      <a:lvl9pPr fontAlgn="base">
                        <a:spcBef>
                          <a:spcPct val="20000"/>
                        </a:spcBef>
                        <a:spcAft>
                          <a:spcPct val="0"/>
                        </a:spcAft>
                        <a:buFont typeface="Arial" pitchFamily="34"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it-IT" altLang="it-IT" sz="3000" b="1" u="none" strike="noStrike" cap="none" normalizeH="0" baseline="0" dirty="0">
                          <a:ln>
                            <a:noFill/>
                          </a:ln>
                          <a:effectLst/>
                          <a:latin typeface="Calibri Light" panose="020F0302020204030204" pitchFamily="34" charset="0"/>
                        </a:rPr>
                        <a:t>Corrispettivo</a:t>
                      </a:r>
                      <a:endParaRPr kumimoji="0" lang="it-IT" altLang="it-IT" sz="3000" b="1" i="0" u="none" strike="noStrike" cap="none" normalizeH="0" baseline="0" dirty="0">
                        <a:ln>
                          <a:noFill/>
                        </a:ln>
                        <a:solidFill>
                          <a:schemeClr val="tx1"/>
                        </a:solidFill>
                        <a:effectLst/>
                        <a:latin typeface="Calibri Light" panose="020F0302020204030204" pitchFamily="34" charset="0"/>
                      </a:endParaRPr>
                    </a:p>
                  </a:txBody>
                  <a:tcPr marT="49744" marB="49744" horzOverflow="overflow"/>
                </a:tc>
                <a:extLst>
                  <a:ext uri="{0D108BD9-81ED-4DB2-BD59-A6C34878D82A}">
                    <a16:rowId xmlns="" xmlns:a16="http://schemas.microsoft.com/office/drawing/2014/main" val="10000"/>
                  </a:ext>
                </a:extLst>
              </a:tr>
              <a:tr h="3824000">
                <a:tc>
                  <a:txBody>
                    <a:bodyPr/>
                    <a:lstStyle>
                      <a:lvl1pPr>
                        <a:spcBef>
                          <a:spcPct val="20000"/>
                        </a:spcBef>
                        <a:buFont typeface="Arial" pitchFamily="34" charset="0"/>
                        <a:defRPr sz="2800">
                          <a:solidFill>
                            <a:schemeClr val="tx1"/>
                          </a:solidFill>
                          <a:latin typeface="Calibri" pitchFamily="34" charset="0"/>
                        </a:defRPr>
                      </a:lvl1pPr>
                      <a:lvl2pPr>
                        <a:spcBef>
                          <a:spcPct val="20000"/>
                        </a:spcBef>
                        <a:buFont typeface="Arial" pitchFamily="34" charset="0"/>
                        <a:defRPr sz="2400">
                          <a:solidFill>
                            <a:schemeClr val="tx1"/>
                          </a:solidFill>
                          <a:latin typeface="Calibri" pitchFamily="34" charset="0"/>
                        </a:defRPr>
                      </a:lvl2pPr>
                      <a:lvl3pPr>
                        <a:spcBef>
                          <a:spcPct val="20000"/>
                        </a:spcBef>
                        <a:buFont typeface="Arial" pitchFamily="34" charset="0"/>
                        <a:defRPr sz="2000">
                          <a:solidFill>
                            <a:schemeClr val="tx1"/>
                          </a:solidFill>
                          <a:latin typeface="Calibri" pitchFamily="34" charset="0"/>
                        </a:defRPr>
                      </a:lvl3pPr>
                      <a:lvl4pPr>
                        <a:spcBef>
                          <a:spcPct val="20000"/>
                        </a:spcBef>
                        <a:buFont typeface="Arial" pitchFamily="34" charset="0"/>
                        <a:defRPr>
                          <a:solidFill>
                            <a:schemeClr val="tx1"/>
                          </a:solidFill>
                          <a:latin typeface="Calibri" pitchFamily="34" charset="0"/>
                        </a:defRPr>
                      </a:lvl4pPr>
                      <a:lvl5pPr>
                        <a:spcBef>
                          <a:spcPct val="20000"/>
                        </a:spcBef>
                        <a:buFont typeface="Arial" pitchFamily="34" charset="0"/>
                        <a:defRPr>
                          <a:solidFill>
                            <a:schemeClr val="tx1"/>
                          </a:solidFill>
                          <a:latin typeface="Calibri" pitchFamily="34" charset="0"/>
                        </a:defRPr>
                      </a:lvl5pPr>
                      <a:lvl6pPr fontAlgn="base">
                        <a:spcBef>
                          <a:spcPct val="20000"/>
                        </a:spcBef>
                        <a:spcAft>
                          <a:spcPct val="0"/>
                        </a:spcAft>
                        <a:buFont typeface="Arial" pitchFamily="34" charset="0"/>
                        <a:defRPr>
                          <a:solidFill>
                            <a:schemeClr val="tx1"/>
                          </a:solidFill>
                          <a:latin typeface="Calibri" pitchFamily="34" charset="0"/>
                        </a:defRPr>
                      </a:lvl6pPr>
                      <a:lvl7pPr fontAlgn="base">
                        <a:spcBef>
                          <a:spcPct val="20000"/>
                        </a:spcBef>
                        <a:spcAft>
                          <a:spcPct val="0"/>
                        </a:spcAft>
                        <a:buFont typeface="Arial" pitchFamily="34" charset="0"/>
                        <a:defRPr>
                          <a:solidFill>
                            <a:schemeClr val="tx1"/>
                          </a:solidFill>
                          <a:latin typeface="Calibri" pitchFamily="34" charset="0"/>
                        </a:defRPr>
                      </a:lvl7pPr>
                      <a:lvl8pPr fontAlgn="base">
                        <a:spcBef>
                          <a:spcPct val="20000"/>
                        </a:spcBef>
                        <a:spcAft>
                          <a:spcPct val="0"/>
                        </a:spcAft>
                        <a:buFont typeface="Arial" pitchFamily="34" charset="0"/>
                        <a:defRPr>
                          <a:solidFill>
                            <a:schemeClr val="tx1"/>
                          </a:solidFill>
                          <a:latin typeface="Calibri" pitchFamily="34" charset="0"/>
                        </a:defRPr>
                      </a:lvl8pPr>
                      <a:lvl9pPr fontAlgn="base">
                        <a:spcBef>
                          <a:spcPct val="20000"/>
                        </a:spcBef>
                        <a:spcAft>
                          <a:spcPct val="0"/>
                        </a:spcAft>
                        <a:buFont typeface="Arial" pitchFamily="34" charset="0"/>
                        <a:defRPr>
                          <a:solidFill>
                            <a:schemeClr val="tx1"/>
                          </a:solidFill>
                          <a:latin typeface="Calibri" pitchFamily="34" charset="0"/>
                        </a:defRPr>
                      </a:lvl9pPr>
                    </a:lstStyle>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it-IT" altLang="it-IT" sz="2400" u="none" strike="noStrike" cap="none" normalizeH="0" baseline="0" dirty="0">
                          <a:ln>
                            <a:noFill/>
                          </a:ln>
                          <a:effectLst/>
                          <a:latin typeface="Calibri Light" panose="020F0302020204030204" pitchFamily="34" charset="0"/>
                        </a:rPr>
                        <a:t>Regime entrate tributarie</a:t>
                      </a: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t-IT" altLang="it-IT"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rPr>
                        <a:t>Giurisdizione tributaria</a:t>
                      </a:r>
                      <a:endParaRPr kumimoji="0" lang="it-IT" altLang="it-IT" sz="2400" u="none" strike="noStrike" cap="none" normalizeH="0" baseline="0" dirty="0">
                        <a:ln>
                          <a:noFill/>
                        </a:ln>
                        <a:effectLst/>
                        <a:latin typeface="Calibri Light" panose="020F0302020204030204" pitchFamily="34" charset="0"/>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it-IT" altLang="it-IT" sz="2400" u="none" strike="noStrike" cap="none" normalizeH="0" baseline="0" dirty="0">
                          <a:ln>
                            <a:noFill/>
                          </a:ln>
                          <a:effectLst/>
                          <a:latin typeface="Calibri Light" panose="020F0302020204030204" pitchFamily="34" charset="0"/>
                        </a:rPr>
                        <a:t>Fuori campo IVA (però l’Iva si applica sul corrispettivo che il comune paga al </a:t>
                      </a:r>
                      <a:r>
                        <a:rPr kumimoji="0" lang="it-IT" altLang="it-IT" sz="2400" u="none" strike="noStrike" cap="none" normalizeH="0" baseline="0" dirty="0" smtClean="0">
                          <a:ln>
                            <a:noFill/>
                          </a:ln>
                          <a:effectLst/>
                          <a:latin typeface="Calibri Light" panose="020F0302020204030204" pitchFamily="34" charset="0"/>
                        </a:rPr>
                        <a:t>gestore...quindi </a:t>
                      </a:r>
                      <a:r>
                        <a:rPr kumimoji="0" lang="it-IT" altLang="it-IT" sz="2400" u="none" strike="noStrike" cap="none" normalizeH="0" baseline="0" dirty="0">
                          <a:ln>
                            <a:noFill/>
                          </a:ln>
                          <a:effectLst/>
                          <a:latin typeface="Calibri Light" panose="020F0302020204030204" pitchFamily="34" charset="0"/>
                        </a:rPr>
                        <a:t>la Ta.Ri ha dentro l’Iva già versata al gestore)</a:t>
                      </a:r>
                    </a:p>
                  </a:txBody>
                  <a:tcPr marT="49744" marB="49744" horzOverflow="overflow"/>
                </a:tc>
                <a:tc>
                  <a:txBody>
                    <a:bodyPr/>
                    <a:lstStyle>
                      <a:lvl1pPr>
                        <a:spcBef>
                          <a:spcPct val="20000"/>
                        </a:spcBef>
                        <a:buFont typeface="Arial" pitchFamily="34" charset="0"/>
                        <a:defRPr sz="2800">
                          <a:solidFill>
                            <a:schemeClr val="tx1"/>
                          </a:solidFill>
                          <a:latin typeface="Calibri" pitchFamily="34" charset="0"/>
                        </a:defRPr>
                      </a:lvl1pPr>
                      <a:lvl2pPr>
                        <a:spcBef>
                          <a:spcPct val="20000"/>
                        </a:spcBef>
                        <a:buFont typeface="Arial" pitchFamily="34" charset="0"/>
                        <a:defRPr sz="2400">
                          <a:solidFill>
                            <a:schemeClr val="tx1"/>
                          </a:solidFill>
                          <a:latin typeface="Calibri" pitchFamily="34" charset="0"/>
                        </a:defRPr>
                      </a:lvl2pPr>
                      <a:lvl3pPr>
                        <a:spcBef>
                          <a:spcPct val="20000"/>
                        </a:spcBef>
                        <a:buFont typeface="Arial" pitchFamily="34" charset="0"/>
                        <a:defRPr sz="2000">
                          <a:solidFill>
                            <a:schemeClr val="tx1"/>
                          </a:solidFill>
                          <a:latin typeface="Calibri" pitchFamily="34" charset="0"/>
                        </a:defRPr>
                      </a:lvl3pPr>
                      <a:lvl4pPr>
                        <a:spcBef>
                          <a:spcPct val="20000"/>
                        </a:spcBef>
                        <a:buFont typeface="Arial" pitchFamily="34" charset="0"/>
                        <a:defRPr>
                          <a:solidFill>
                            <a:schemeClr val="tx1"/>
                          </a:solidFill>
                          <a:latin typeface="Calibri" pitchFamily="34" charset="0"/>
                        </a:defRPr>
                      </a:lvl4pPr>
                      <a:lvl5pPr>
                        <a:spcBef>
                          <a:spcPct val="20000"/>
                        </a:spcBef>
                        <a:buFont typeface="Arial" pitchFamily="34" charset="0"/>
                        <a:defRPr>
                          <a:solidFill>
                            <a:schemeClr val="tx1"/>
                          </a:solidFill>
                          <a:latin typeface="Calibri" pitchFamily="34" charset="0"/>
                        </a:defRPr>
                      </a:lvl5pPr>
                      <a:lvl6pPr fontAlgn="base">
                        <a:spcBef>
                          <a:spcPct val="20000"/>
                        </a:spcBef>
                        <a:spcAft>
                          <a:spcPct val="0"/>
                        </a:spcAft>
                        <a:buFont typeface="Arial" pitchFamily="34" charset="0"/>
                        <a:defRPr>
                          <a:solidFill>
                            <a:schemeClr val="tx1"/>
                          </a:solidFill>
                          <a:latin typeface="Calibri" pitchFamily="34" charset="0"/>
                        </a:defRPr>
                      </a:lvl6pPr>
                      <a:lvl7pPr fontAlgn="base">
                        <a:spcBef>
                          <a:spcPct val="20000"/>
                        </a:spcBef>
                        <a:spcAft>
                          <a:spcPct val="0"/>
                        </a:spcAft>
                        <a:buFont typeface="Arial" pitchFamily="34" charset="0"/>
                        <a:defRPr>
                          <a:solidFill>
                            <a:schemeClr val="tx1"/>
                          </a:solidFill>
                          <a:latin typeface="Calibri" pitchFamily="34" charset="0"/>
                        </a:defRPr>
                      </a:lvl7pPr>
                      <a:lvl8pPr fontAlgn="base">
                        <a:spcBef>
                          <a:spcPct val="20000"/>
                        </a:spcBef>
                        <a:spcAft>
                          <a:spcPct val="0"/>
                        </a:spcAft>
                        <a:buFont typeface="Arial" pitchFamily="34" charset="0"/>
                        <a:defRPr>
                          <a:solidFill>
                            <a:schemeClr val="tx1"/>
                          </a:solidFill>
                          <a:latin typeface="Calibri" pitchFamily="34" charset="0"/>
                        </a:defRPr>
                      </a:lvl8pPr>
                      <a:lvl9pPr fontAlgn="base">
                        <a:spcBef>
                          <a:spcPct val="20000"/>
                        </a:spcBef>
                        <a:spcAft>
                          <a:spcPct val="0"/>
                        </a:spcAft>
                        <a:buFont typeface="Arial" pitchFamily="34" charset="0"/>
                        <a:defRPr>
                          <a:solidFill>
                            <a:schemeClr val="tx1"/>
                          </a:solidFill>
                          <a:latin typeface="Calibri" pitchFamily="34" charset="0"/>
                        </a:defRPr>
                      </a:lvl9pPr>
                    </a:lstStyle>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it-IT" altLang="it-IT" sz="2400" u="none" strike="noStrike" cap="none" normalizeH="0" baseline="0" dirty="0">
                          <a:ln>
                            <a:noFill/>
                          </a:ln>
                          <a:effectLst/>
                          <a:latin typeface="Calibri Light" panose="020F0302020204030204" pitchFamily="34" charset="0"/>
                        </a:rPr>
                        <a:t>Regime entrate patrimoniali </a:t>
                      </a: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t-IT" altLang="it-IT"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rPr>
                        <a:t>Giurisdizione ordinaria</a:t>
                      </a:r>
                      <a:endParaRPr kumimoji="0" lang="it-IT" altLang="it-IT" sz="2400" u="none" strike="noStrike" cap="none" normalizeH="0" baseline="0" dirty="0">
                        <a:ln>
                          <a:noFill/>
                        </a:ln>
                        <a:effectLst/>
                        <a:latin typeface="Calibri Light" panose="020F0302020204030204" pitchFamily="34" charset="0"/>
                      </a:endParaRPr>
                    </a:p>
                    <a:p>
                      <a:pPr marL="457200" marR="0" lvl="0" indent="-4572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it-IT" altLang="it-IT" sz="2400" u="none" strike="noStrike" cap="none" normalizeH="0" baseline="0" dirty="0">
                          <a:ln>
                            <a:noFill/>
                          </a:ln>
                          <a:effectLst/>
                          <a:latin typeface="Calibri Light" panose="020F0302020204030204" pitchFamily="34" charset="0"/>
                        </a:rPr>
                        <a:t>In campo IVA </a:t>
                      </a:r>
                    </a:p>
                  </a:txBody>
                  <a:tcPr marT="49744" marB="49744" horzOverflow="overflow"/>
                </a:tc>
                <a:extLst>
                  <a:ext uri="{0D108BD9-81ED-4DB2-BD59-A6C34878D82A}">
                    <a16:rowId xmlns="" xmlns:a16="http://schemas.microsoft.com/office/drawing/2014/main" val="10001"/>
                  </a:ext>
                </a:extLst>
              </a:tr>
            </a:tbl>
          </a:graphicData>
        </a:graphic>
      </p:graphicFrame>
      <p:sp>
        <p:nvSpPr>
          <p:cNvPr id="15" name="Rectangle 1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15370"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La natura giuridica del prelievo</a:t>
            </a:r>
          </a:p>
        </p:txBody>
      </p:sp>
      <p:cxnSp>
        <p:nvCxnSpPr>
          <p:cNvPr id="8" name="Straight Connector 6"/>
          <p:cNvCxnSpPr/>
          <p:nvPr/>
        </p:nvCxnSpPr>
        <p:spPr>
          <a:xfrm>
            <a:off x="0" y="92710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372856" y="834231"/>
            <a:ext cx="8229600" cy="5821363"/>
          </a:xfrm>
        </p:spPr>
        <p:txBody>
          <a:bodyPr/>
          <a:lstStyle/>
          <a:p>
            <a:pPr algn="just" fontAlgn="auto">
              <a:spcBef>
                <a:spcPts val="580"/>
              </a:spcBef>
              <a:spcAft>
                <a:spcPts val="0"/>
              </a:spcAft>
              <a:defRPr/>
            </a:pPr>
            <a:r>
              <a:rPr lang="it-IT" sz="2000" b="1" dirty="0" smtClean="0">
                <a:solidFill>
                  <a:schemeClr val="tx1"/>
                </a:solidFill>
                <a:latin typeface="Calibri Light" panose="020F0302020204030204" pitchFamily="34" charset="0"/>
              </a:rPr>
              <a:t>Certezze</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La Tariffa è applicata riscossa dal gestore</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La misurazione puntuale deve essere conforme ai criteri del DM 20 aprile 2017</a:t>
            </a:r>
          </a:p>
          <a:p>
            <a:pPr algn="just" fontAlgn="auto">
              <a:spcBef>
                <a:spcPts val="580"/>
              </a:spcBef>
              <a:spcAft>
                <a:spcPts val="0"/>
              </a:spcAft>
              <a:defRPr/>
            </a:pPr>
            <a:endParaRPr lang="it-IT" sz="1200" dirty="0">
              <a:solidFill>
                <a:schemeClr val="tx1"/>
              </a:solidFill>
              <a:latin typeface="Calibri Light" panose="020F0302020204030204" pitchFamily="34" charset="0"/>
            </a:endParaRPr>
          </a:p>
          <a:p>
            <a:pPr algn="just" fontAlgn="auto">
              <a:spcBef>
                <a:spcPts val="580"/>
              </a:spcBef>
              <a:spcAft>
                <a:spcPts val="0"/>
              </a:spcAft>
              <a:defRPr/>
            </a:pPr>
            <a:r>
              <a:rPr lang="it-IT" sz="2000" b="1" dirty="0" smtClean="0">
                <a:solidFill>
                  <a:schemeClr val="tx1"/>
                </a:solidFill>
                <a:latin typeface="Calibri Light" panose="020F0302020204030204" pitchFamily="34" charset="0"/>
              </a:rPr>
              <a:t>Dubbi (es...)</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Quanto deve essere «corrispettivo» il prelievo rispetto al servizio reso per essere considerato un «vero corrispettivo» ? </a:t>
            </a:r>
            <a:r>
              <a:rPr lang="it-IT" sz="2000" dirty="0" smtClean="0">
                <a:solidFill>
                  <a:schemeClr val="tx1"/>
                </a:solidFill>
                <a:latin typeface="Calibri Light" panose="020F0302020204030204" pitchFamily="34" charset="0"/>
                <a:sym typeface="Wingdings" panose="05000000000000000000" pitchFamily="2" charset="2"/>
              </a:rPr>
              <a:t> problema dell’applicabilità dell’IVA</a:t>
            </a:r>
            <a:endParaRPr lang="it-IT" sz="2000" dirty="0" smtClean="0">
              <a:solidFill>
                <a:schemeClr val="tx1"/>
              </a:solidFill>
              <a:latin typeface="Calibri Light" panose="020F0302020204030204" pitchFamily="34" charset="0"/>
            </a:endParaRP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Quali costi rientrano nella tariffa ?</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Quali costi vanno nella parte variabile della tariffa ?</a:t>
            </a:r>
          </a:p>
          <a:p>
            <a:pPr marL="342900" indent="-342900" algn="just" fontAlgn="auto">
              <a:spcBef>
                <a:spcPts val="580"/>
              </a:spcBef>
              <a:spcAft>
                <a:spcPts val="0"/>
              </a:spcAft>
              <a:buFont typeface="Arial" panose="020B0604020202020204" pitchFamily="34" charset="0"/>
              <a:buChar char="•"/>
              <a:defRPr/>
            </a:pPr>
            <a:r>
              <a:rPr lang="it-IT" sz="2000" dirty="0">
                <a:solidFill>
                  <a:schemeClr val="tx1"/>
                </a:solidFill>
                <a:latin typeface="Calibri Light" panose="020F0302020204030204" pitchFamily="34" charset="0"/>
              </a:rPr>
              <a:t>Quali sono i criteri per la determinazione dei conferimenti minimi che possono essere attribuiti nella parte variabile della tariffa ?</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Quali </a:t>
            </a:r>
            <a:r>
              <a:rPr lang="it-IT" sz="2000" dirty="0">
                <a:solidFill>
                  <a:schemeClr val="tx1"/>
                </a:solidFill>
                <a:latin typeface="Calibri Light" panose="020F0302020204030204" pitchFamily="34" charset="0"/>
              </a:rPr>
              <a:t>costi vanno nella parte </a:t>
            </a:r>
            <a:r>
              <a:rPr lang="it-IT" sz="2000" dirty="0" smtClean="0">
                <a:solidFill>
                  <a:schemeClr val="tx1"/>
                </a:solidFill>
                <a:latin typeface="Calibri Light" panose="020F0302020204030204" pitchFamily="34" charset="0"/>
              </a:rPr>
              <a:t>fissa della </a:t>
            </a:r>
            <a:r>
              <a:rPr lang="it-IT" sz="2000" dirty="0">
                <a:solidFill>
                  <a:schemeClr val="tx1"/>
                </a:solidFill>
                <a:latin typeface="Calibri Light" panose="020F0302020204030204" pitchFamily="34" charset="0"/>
              </a:rPr>
              <a:t>tariffa </a:t>
            </a:r>
            <a:r>
              <a:rPr lang="it-IT" sz="2000" dirty="0" smtClean="0">
                <a:solidFill>
                  <a:schemeClr val="tx1"/>
                </a:solidFill>
                <a:latin typeface="Calibri Light" panose="020F0302020204030204" pitchFamily="34" charset="0"/>
              </a:rPr>
              <a:t>?</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Come ripartire i costi tra utenze domestiche e non domestiche ?</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Gli inesigibili TARI possono andare in TARIP ?</a:t>
            </a:r>
          </a:p>
          <a:p>
            <a:pPr algn="just" fontAlgn="auto">
              <a:spcBef>
                <a:spcPts val="580"/>
              </a:spcBef>
              <a:spcAft>
                <a:spcPts val="0"/>
              </a:spcAft>
              <a:defRPr/>
            </a:pPr>
            <a:endParaRPr lang="it-IT" sz="2000" dirty="0" smtClean="0">
              <a:solidFill>
                <a:schemeClr val="tx1"/>
              </a:solidFill>
              <a:latin typeface="Calibri Light" panose="020F0302020204030204" pitchFamily="34" charset="0"/>
            </a:endParaRPr>
          </a:p>
          <a:p>
            <a:pPr algn="just" fontAlgn="auto">
              <a:spcBef>
                <a:spcPts val="580"/>
              </a:spcBef>
              <a:spcAft>
                <a:spcPts val="0"/>
              </a:spcAft>
              <a:defRPr/>
            </a:pPr>
            <a:endParaRPr lang="it-IT" sz="2000" dirty="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72856" y="214313"/>
            <a:ext cx="87487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Font typeface="Arial" pitchFamily="34" charset="0"/>
              <a:buNone/>
            </a:pPr>
            <a:r>
              <a:rPr lang="it-IT" altLang="it-IT" sz="2800" b="1" dirty="0" smtClean="0">
                <a:latin typeface="Calibri Light" pitchFamily="34" charset="0"/>
                <a:cs typeface="Tahoma" pitchFamily="34" charset="0"/>
              </a:rPr>
              <a:t>Tariffa corrispettiva:  ancora poche certezze e molti dubbi</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94748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372856" y="1340768"/>
            <a:ext cx="8229600" cy="5821363"/>
          </a:xfrm>
        </p:spPr>
        <p:txBody>
          <a:bodyPr/>
          <a:lstStyle/>
          <a:p>
            <a:pPr marL="274320" indent="-274320" algn="just" fontAlgn="auto">
              <a:spcBef>
                <a:spcPts val="580"/>
              </a:spcBef>
              <a:spcAft>
                <a:spcPts val="0"/>
              </a:spcAft>
              <a:buFont typeface="Wingdings 2"/>
              <a:buChar char=""/>
              <a:defRPr/>
            </a:pPr>
            <a:r>
              <a:rPr lang="it-IT" sz="2000" dirty="0">
                <a:solidFill>
                  <a:schemeClr val="tx1"/>
                </a:solidFill>
                <a:latin typeface="Calibri Light" panose="020F0302020204030204" pitchFamily="34" charset="0"/>
              </a:rPr>
              <a:t>Il più grande difetto del comma 668 è quello di autorizzare ognuno a fare quello che vuole, perché non v’è alcun obbligo di seguire i criteri dettati dal Dpr n. </a:t>
            </a:r>
            <a:r>
              <a:rPr lang="it-IT" sz="2000" dirty="0" smtClean="0">
                <a:solidFill>
                  <a:schemeClr val="tx1"/>
                </a:solidFill>
                <a:latin typeface="Calibri Light" panose="020F0302020204030204" pitchFamily="34" charset="0"/>
              </a:rPr>
              <a:t>158/1999;</a:t>
            </a:r>
            <a:endParaRPr lang="it-IT" sz="2000" dirty="0">
              <a:solidFill>
                <a:schemeClr val="tx1"/>
              </a:solidFill>
              <a:latin typeface="Calibri Light" panose="020F0302020204030204" pitchFamily="34" charset="0"/>
            </a:endParaRPr>
          </a:p>
          <a:p>
            <a:pPr marL="274320" indent="-274320" algn="just" fontAlgn="auto">
              <a:spcBef>
                <a:spcPts val="580"/>
              </a:spcBef>
              <a:spcAft>
                <a:spcPts val="0"/>
              </a:spcAft>
              <a:buFont typeface="Wingdings 2"/>
              <a:buChar char=""/>
              <a:defRPr/>
            </a:pPr>
            <a:r>
              <a:rPr lang="it-IT" sz="2000" dirty="0">
                <a:solidFill>
                  <a:schemeClr val="tx1"/>
                </a:solidFill>
                <a:latin typeface="Calibri Light" panose="020F0302020204030204" pitchFamily="34" charset="0"/>
              </a:rPr>
              <a:t>Ognuno si può inventare il sistema tariffario che vuole, ognuno può determinare la parte variabile della tariffa come vuole, salvo il rispetto delle blande indicazioni provenienti dal Dm 20/04/2017, e soprattutto ognuno può calcolarsi la quota fissa come vuole, visto che l’adozione dei criteri di cui al DPR n. 158/99 è meramente facoltativa</a:t>
            </a:r>
            <a:r>
              <a:rPr lang="it-IT" sz="2000" dirty="0" smtClean="0">
                <a:solidFill>
                  <a:schemeClr val="tx1"/>
                </a:solidFill>
                <a:latin typeface="Calibri Light" panose="020F0302020204030204" pitchFamily="34" charset="0"/>
              </a:rPr>
              <a:t>……</a:t>
            </a:r>
          </a:p>
          <a:p>
            <a:pPr marL="274320" indent="-274320" algn="just" fontAlgn="auto">
              <a:spcBef>
                <a:spcPts val="580"/>
              </a:spcBef>
              <a:spcAft>
                <a:spcPts val="0"/>
              </a:spcAft>
              <a:buFont typeface="Wingdings 2"/>
              <a:buChar char=""/>
              <a:defRPr/>
            </a:pPr>
            <a:r>
              <a:rPr lang="it-IT" sz="2000" dirty="0" smtClean="0">
                <a:solidFill>
                  <a:schemeClr val="tx1"/>
                </a:solidFill>
                <a:latin typeface="Calibri Light" panose="020F0302020204030204" pitchFamily="34" charset="0"/>
              </a:rPr>
              <a:t>Questa libertà è da molti ritenuta un grave errore perché ha autorizzato ogni gestore ed ogni Comune ad inventarsi un sistema di tariffazione individuale.</a:t>
            </a:r>
          </a:p>
          <a:p>
            <a:pPr marL="274320" indent="-274320" algn="just" fontAlgn="auto">
              <a:spcBef>
                <a:spcPts val="580"/>
              </a:spcBef>
              <a:spcAft>
                <a:spcPts val="0"/>
              </a:spcAft>
              <a:buFont typeface="Wingdings 2"/>
              <a:buChar char=""/>
              <a:defRPr/>
            </a:pPr>
            <a:r>
              <a:rPr lang="it-IT" sz="2000" dirty="0" smtClean="0">
                <a:solidFill>
                  <a:schemeClr val="tx1"/>
                </a:solidFill>
                <a:latin typeface="Calibri Light" panose="020F0302020204030204" pitchFamily="34" charset="0"/>
              </a:rPr>
              <a:t>Viene meno quell’auspicata omogeneità (che poi comporta una parità di trattamento degli utenti/contribuenti) tra i vari sistemi di tariffazione puntuale.</a:t>
            </a:r>
            <a:endParaRPr lang="it-IT" sz="2000" dirty="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72856" y="214313"/>
            <a:ext cx="87487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Font typeface="Arial" pitchFamily="34" charset="0"/>
              <a:buNone/>
            </a:pPr>
            <a:r>
              <a:rPr lang="it-IT" altLang="it-IT" sz="2800" b="1" dirty="0" smtClean="0">
                <a:latin typeface="Calibri Light" pitchFamily="34" charset="0"/>
                <a:cs typeface="Tahoma" pitchFamily="34" charset="0"/>
              </a:rPr>
              <a:t>Tariffa corrispettiva:  ancora poche certezze e molti dubbi</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2955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196752"/>
            <a:ext cx="8229600" cy="5821363"/>
          </a:xfrm>
        </p:spPr>
        <p:txBody>
          <a:bodyPr/>
          <a:lstStyle/>
          <a:p>
            <a:pPr algn="just" fontAlgn="auto">
              <a:spcBef>
                <a:spcPts val="580"/>
              </a:spcBef>
              <a:spcAft>
                <a:spcPts val="0"/>
              </a:spcAft>
              <a:defRPr/>
            </a:pPr>
            <a:r>
              <a:rPr lang="it-IT" sz="2000" dirty="0">
                <a:solidFill>
                  <a:schemeClr val="tx1"/>
                </a:solidFill>
                <a:latin typeface="Calibri Light" panose="020F0302020204030204" pitchFamily="34" charset="0"/>
              </a:rPr>
              <a:t>In realtà il </a:t>
            </a:r>
            <a:r>
              <a:rPr lang="it-IT" sz="2000" dirty="0" smtClean="0">
                <a:solidFill>
                  <a:schemeClr val="tx1"/>
                </a:solidFill>
                <a:latin typeface="Calibri Light" panose="020F0302020204030204" pitchFamily="34" charset="0"/>
              </a:rPr>
              <a:t>legislatore </a:t>
            </a:r>
            <a:r>
              <a:rPr lang="it-IT" sz="2000" dirty="0">
                <a:solidFill>
                  <a:schemeClr val="tx1"/>
                </a:solidFill>
                <a:latin typeface="Calibri Light" panose="020F0302020204030204" pitchFamily="34" charset="0"/>
              </a:rPr>
              <a:t>si </a:t>
            </a:r>
            <a:r>
              <a:rPr lang="it-IT" sz="2000" dirty="0" smtClean="0">
                <a:solidFill>
                  <a:schemeClr val="tx1"/>
                </a:solidFill>
                <a:latin typeface="Calibri Light" panose="020F0302020204030204" pitchFamily="34" charset="0"/>
              </a:rPr>
              <a:t>è posto </a:t>
            </a:r>
            <a:r>
              <a:rPr lang="it-IT" sz="2000" dirty="0">
                <a:solidFill>
                  <a:schemeClr val="tx1"/>
                </a:solidFill>
                <a:latin typeface="Calibri Light" panose="020F0302020204030204" pitchFamily="34" charset="0"/>
              </a:rPr>
              <a:t>il problema dell’omogeneità dei sistemi di </a:t>
            </a:r>
            <a:r>
              <a:rPr lang="it-IT" sz="2000" dirty="0" smtClean="0">
                <a:solidFill>
                  <a:schemeClr val="tx1"/>
                </a:solidFill>
                <a:latin typeface="Calibri Light" panose="020F0302020204030204" pitchFamily="34" charset="0"/>
              </a:rPr>
              <a:t>tariffazione con </a:t>
            </a:r>
            <a:r>
              <a:rPr lang="it-IT" sz="2000" dirty="0">
                <a:solidFill>
                  <a:schemeClr val="tx1"/>
                </a:solidFill>
                <a:latin typeface="Calibri Light" panose="020F0302020204030204" pitchFamily="34" charset="0"/>
              </a:rPr>
              <a:t>la Legge </a:t>
            </a:r>
            <a:r>
              <a:rPr lang="it-IT" sz="2000" dirty="0" smtClean="0">
                <a:solidFill>
                  <a:schemeClr val="tx1"/>
                </a:solidFill>
                <a:latin typeface="Calibri Light" panose="020F0302020204030204" pitchFamily="34" charset="0"/>
              </a:rPr>
              <a:t>205/2017</a:t>
            </a:r>
            <a:r>
              <a:rPr lang="it-IT" sz="2000" dirty="0" smtClean="0"/>
              <a:t>.</a:t>
            </a:r>
            <a:r>
              <a:rPr lang="it-IT" sz="2000" dirty="0" smtClean="0">
                <a:solidFill>
                  <a:schemeClr val="tx1"/>
                </a:solidFill>
                <a:latin typeface="Calibri Light" panose="020F0302020204030204" pitchFamily="34" charset="0"/>
              </a:rPr>
              <a:t> (</a:t>
            </a:r>
            <a:r>
              <a:rPr lang="it-IT" sz="2000" i="1" dirty="0" smtClean="0">
                <a:solidFill>
                  <a:schemeClr val="tx1"/>
                </a:solidFill>
                <a:latin typeface="Calibri Light" panose="020F0302020204030204" pitchFamily="34" charset="0"/>
              </a:rPr>
              <a:t>Bilancio </a:t>
            </a:r>
            <a:r>
              <a:rPr lang="it-IT" sz="2000" i="1" dirty="0">
                <a:solidFill>
                  <a:schemeClr val="tx1"/>
                </a:solidFill>
                <a:latin typeface="Calibri Light" panose="020F0302020204030204" pitchFamily="34" charset="0"/>
              </a:rPr>
              <a:t>di previsione dello Stato per l'anno finanziario 2018 e bilancio pluriennale per il triennio </a:t>
            </a:r>
            <a:r>
              <a:rPr lang="it-IT" sz="2000" i="1" dirty="0" smtClean="0">
                <a:solidFill>
                  <a:schemeClr val="tx1"/>
                </a:solidFill>
                <a:latin typeface="Calibri Light" panose="020F0302020204030204" pitchFamily="34" charset="0"/>
              </a:rPr>
              <a:t>2018-2020</a:t>
            </a:r>
            <a:r>
              <a:rPr lang="it-IT" sz="2000" dirty="0" smtClean="0">
                <a:solidFill>
                  <a:schemeClr val="tx1"/>
                </a:solidFill>
                <a:latin typeface="Calibri Light" panose="020F0302020204030204" pitchFamily="34" charset="0"/>
              </a:rPr>
              <a:t>). A </a:t>
            </a:r>
            <a:r>
              <a:rPr lang="it-IT" sz="2000" dirty="0">
                <a:solidFill>
                  <a:schemeClr val="tx1"/>
                </a:solidFill>
                <a:latin typeface="Calibri Light" panose="020F0302020204030204" pitchFamily="34" charset="0"/>
              </a:rPr>
              <a:t>mettere </a:t>
            </a:r>
            <a:r>
              <a:rPr lang="it-IT" sz="2000" dirty="0" smtClean="0">
                <a:solidFill>
                  <a:schemeClr val="tx1"/>
                </a:solidFill>
                <a:latin typeface="Calibri Light" panose="020F0302020204030204" pitchFamily="34" charset="0"/>
              </a:rPr>
              <a:t>ordine </a:t>
            </a:r>
            <a:r>
              <a:rPr lang="it-IT" sz="2000" dirty="0">
                <a:solidFill>
                  <a:schemeClr val="tx1"/>
                </a:solidFill>
                <a:latin typeface="Calibri Light" panose="020F0302020204030204" pitchFamily="34" charset="0"/>
              </a:rPr>
              <a:t>nella materia </a:t>
            </a:r>
            <a:r>
              <a:rPr lang="it-IT" sz="2000" dirty="0" smtClean="0">
                <a:solidFill>
                  <a:schemeClr val="tx1"/>
                </a:solidFill>
                <a:latin typeface="Calibri Light" panose="020F0302020204030204" pitchFamily="34" charset="0"/>
              </a:rPr>
              <a:t>dovrà essere ARERA alla quale sono attribuite varie competenze in materia di regolazione tariffaria e in particolare:</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predisposizione </a:t>
            </a:r>
            <a:r>
              <a:rPr lang="it-IT" sz="2000" dirty="0">
                <a:solidFill>
                  <a:schemeClr val="tx1"/>
                </a:solidFill>
                <a:latin typeface="Calibri Light" panose="020F0302020204030204" pitchFamily="34" charset="0"/>
              </a:rPr>
              <a:t>ed aggiornamento del </a:t>
            </a:r>
            <a:r>
              <a:rPr lang="it-IT" sz="2000" b="1" dirty="0">
                <a:solidFill>
                  <a:schemeClr val="tx1"/>
                </a:solidFill>
                <a:latin typeface="Calibri Light" panose="020F0302020204030204" pitchFamily="34" charset="0"/>
              </a:rPr>
              <a:t>metodo tariffari</a:t>
            </a:r>
            <a:r>
              <a:rPr lang="it-IT" sz="2000" dirty="0">
                <a:solidFill>
                  <a:schemeClr val="tx1"/>
                </a:solidFill>
                <a:latin typeface="Calibri Light" panose="020F0302020204030204" pitchFamily="34" charset="0"/>
              </a:rPr>
              <a:t>o per la determinazione dei corrispettivi del servizio integrato dei rifiuti e dei singoli servizi che costituiscono attivita' di gestione, a copertura dei costi di esercizio e di investimento, compresa la remunerazione dei capitali, sulla base della valutazione dei costi efficienti e del principio « chi inquina paga </a:t>
            </a:r>
            <a:r>
              <a:rPr lang="it-IT" sz="2000" dirty="0" smtClean="0">
                <a:solidFill>
                  <a:schemeClr val="tx1"/>
                </a:solidFill>
                <a:latin typeface="Calibri Light" panose="020F0302020204030204" pitchFamily="34" charset="0"/>
              </a:rPr>
              <a:t>»;</a:t>
            </a: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fissazione </a:t>
            </a:r>
            <a:r>
              <a:rPr lang="it-IT" sz="2000" dirty="0">
                <a:solidFill>
                  <a:schemeClr val="tx1"/>
                </a:solidFill>
                <a:latin typeface="Calibri Light" panose="020F0302020204030204" pitchFamily="34" charset="0"/>
              </a:rPr>
              <a:t>dei criteri per la definizione delle tariffe di accesso agli impianti di trattamento; </a:t>
            </a:r>
            <a:endParaRPr lang="it-IT" sz="2000" dirty="0" smtClean="0">
              <a:solidFill>
                <a:schemeClr val="tx1"/>
              </a:solidFill>
              <a:latin typeface="Calibri Light" panose="020F0302020204030204" pitchFamily="34" charset="0"/>
            </a:endParaRPr>
          </a:p>
          <a:p>
            <a:pPr marL="342900" indent="-342900" algn="just" fontAlgn="auto">
              <a:spcBef>
                <a:spcPts val="580"/>
              </a:spcBef>
              <a:spcAft>
                <a:spcPts val="0"/>
              </a:spcAft>
              <a:buFont typeface="Arial" panose="020B0604020202020204" pitchFamily="34" charset="0"/>
              <a:buChar char="•"/>
              <a:defRPr/>
            </a:pPr>
            <a:r>
              <a:rPr lang="it-IT" sz="2000" dirty="0" smtClean="0">
                <a:solidFill>
                  <a:schemeClr val="tx1"/>
                </a:solidFill>
                <a:latin typeface="Calibri Light" panose="020F0302020204030204" pitchFamily="34" charset="0"/>
              </a:rPr>
              <a:t>approvazione </a:t>
            </a:r>
            <a:r>
              <a:rPr lang="it-IT" sz="2000" dirty="0">
                <a:solidFill>
                  <a:schemeClr val="tx1"/>
                </a:solidFill>
                <a:latin typeface="Calibri Light" panose="020F0302020204030204" pitchFamily="34" charset="0"/>
              </a:rPr>
              <a:t>delle tariffe definite, ai sensi della legislazione vigente, dall'ente di governo </a:t>
            </a:r>
            <a:r>
              <a:rPr lang="it-IT" sz="2000" dirty="0" smtClean="0">
                <a:solidFill>
                  <a:schemeClr val="tx1"/>
                </a:solidFill>
                <a:latin typeface="Calibri Light" panose="020F0302020204030204" pitchFamily="34" charset="0"/>
              </a:rPr>
              <a:t>dell‘ATO per </a:t>
            </a:r>
            <a:r>
              <a:rPr lang="it-IT" sz="2000" dirty="0">
                <a:solidFill>
                  <a:schemeClr val="tx1"/>
                </a:solidFill>
                <a:latin typeface="Calibri Light" panose="020F0302020204030204" pitchFamily="34" charset="0"/>
              </a:rPr>
              <a:t>il servizio integrato e dai gestori degli impianti di trattamento;</a:t>
            </a:r>
            <a:endParaRPr lang="it-IT" sz="2000" dirty="0" smtClean="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95288" y="214313"/>
            <a:ext cx="87487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Font typeface="Arial" pitchFamily="34" charset="0"/>
              <a:buNone/>
            </a:pPr>
            <a:r>
              <a:rPr lang="it-IT" altLang="it-IT" sz="2800" b="1" dirty="0" smtClean="0">
                <a:latin typeface="Calibri Light" pitchFamily="34" charset="0"/>
                <a:cs typeface="Tahoma" pitchFamily="34" charset="0"/>
              </a:rPr>
              <a:t>Il ruolo di ARERA</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930682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215516" y="1136029"/>
            <a:ext cx="8712968" cy="5821363"/>
          </a:xfrm>
        </p:spPr>
        <p:txBody>
          <a:bodyPr/>
          <a:lstStyle/>
          <a:p>
            <a:pPr algn="just"/>
            <a:r>
              <a:rPr lang="it-IT" sz="1800" dirty="0" smtClean="0">
                <a:solidFill>
                  <a:schemeClr val="tx1"/>
                </a:solidFill>
                <a:latin typeface="Calibri Light" panose="020F0302020204030204" pitchFamily="34" charset="0"/>
              </a:rPr>
              <a:t>ARERA ha </a:t>
            </a:r>
            <a:r>
              <a:rPr lang="it-IT" sz="1800" dirty="0">
                <a:solidFill>
                  <a:schemeClr val="tx1"/>
                </a:solidFill>
                <a:latin typeface="Calibri Light" panose="020F0302020204030204" pitchFamily="34" charset="0"/>
              </a:rPr>
              <a:t>chiuso il 2018 con la pubblicazione di tre importanti atti in materia di </a:t>
            </a:r>
            <a:r>
              <a:rPr lang="it-IT" sz="1800" dirty="0" smtClean="0">
                <a:solidFill>
                  <a:schemeClr val="tx1"/>
                </a:solidFill>
                <a:latin typeface="Calibri Light" panose="020F0302020204030204" pitchFamily="34" charset="0"/>
              </a:rPr>
              <a:t>rifiuti:</a:t>
            </a:r>
          </a:p>
          <a:p>
            <a:pPr algn="just"/>
            <a:endParaRPr lang="it-IT" sz="1800" dirty="0">
              <a:solidFill>
                <a:schemeClr val="tx1"/>
              </a:solidFill>
              <a:latin typeface="Calibri Light" panose="020F0302020204030204" pitchFamily="34" charset="0"/>
            </a:endParaRPr>
          </a:p>
          <a:p>
            <a:pPr algn="just"/>
            <a:r>
              <a:rPr lang="it-IT" sz="1800" b="1" dirty="0" smtClean="0">
                <a:solidFill>
                  <a:srgbClr val="C00000"/>
                </a:solidFill>
                <a:latin typeface="Calibri Light" panose="020F0302020204030204" pitchFamily="34" charset="0"/>
              </a:rPr>
              <a:t>1. Delibera 714/2018: sistema monitoraggio tariffe trattamento</a:t>
            </a:r>
          </a:p>
          <a:p>
            <a:pPr algn="just"/>
            <a:r>
              <a:rPr lang="it-IT" sz="1800" dirty="0">
                <a:solidFill>
                  <a:schemeClr val="tx1"/>
                </a:solidFill>
                <a:latin typeface="Calibri Light" panose="020F0302020204030204" pitchFamily="34" charset="0"/>
              </a:rPr>
              <a:t>RICHIESTE DI INFORMAZIONI IN TEMA DI SERVIZI DI TRATTAMENTO DEI RIFIUTI URBANI E </a:t>
            </a:r>
            <a:r>
              <a:rPr lang="it-IT" sz="1800" dirty="0" smtClean="0">
                <a:solidFill>
                  <a:schemeClr val="tx1"/>
                </a:solidFill>
                <a:latin typeface="Calibri Light" panose="020F0302020204030204" pitchFamily="34" charset="0"/>
              </a:rPr>
              <a:t>ASSIMILATI</a:t>
            </a:r>
          </a:p>
          <a:p>
            <a:pPr algn="just"/>
            <a:endParaRPr lang="it-IT" sz="1800" dirty="0" smtClean="0">
              <a:solidFill>
                <a:schemeClr val="tx1"/>
              </a:solidFill>
              <a:latin typeface="Calibri Light" panose="020F0302020204030204" pitchFamily="34" charset="0"/>
            </a:endParaRPr>
          </a:p>
          <a:p>
            <a:pPr algn="just"/>
            <a:r>
              <a:rPr lang="it-IT" sz="1800" b="1" dirty="0" smtClean="0">
                <a:solidFill>
                  <a:srgbClr val="C00000"/>
                </a:solidFill>
                <a:latin typeface="Calibri Light" panose="020F0302020204030204" pitchFamily="34" charset="0"/>
              </a:rPr>
              <a:t>2. Delibera 715/2018: </a:t>
            </a:r>
            <a:r>
              <a:rPr lang="it-IT" sz="1800" b="1" dirty="0">
                <a:solidFill>
                  <a:srgbClr val="C00000"/>
                </a:solidFill>
                <a:latin typeface="Calibri Light" panose="020F0302020204030204" pitchFamily="34" charset="0"/>
              </a:rPr>
              <a:t>sistema di monitoraggio </a:t>
            </a:r>
            <a:r>
              <a:rPr lang="it-IT" sz="1800" b="1" dirty="0" smtClean="0">
                <a:solidFill>
                  <a:srgbClr val="C00000"/>
                </a:solidFill>
                <a:latin typeface="Calibri Light" panose="020F0302020204030204" pitchFamily="34" charset="0"/>
              </a:rPr>
              <a:t>tariffe del SGRU anni 2018 e 2019</a:t>
            </a:r>
          </a:p>
          <a:p>
            <a:pPr algn="just"/>
            <a:r>
              <a:rPr lang="it-IT" sz="1800" dirty="0" smtClean="0">
                <a:solidFill>
                  <a:schemeClr val="tx1"/>
                </a:solidFill>
                <a:latin typeface="Calibri Light" panose="020F0302020204030204" pitchFamily="34" charset="0"/>
              </a:rPr>
              <a:t>AVVIO </a:t>
            </a:r>
            <a:r>
              <a:rPr lang="it-IT" sz="1800" dirty="0">
                <a:solidFill>
                  <a:schemeClr val="tx1"/>
                </a:solidFill>
                <a:latin typeface="Calibri Light" panose="020F0302020204030204" pitchFamily="34" charset="0"/>
              </a:rPr>
              <a:t>DI PROCEDIMENTO PER L’ISTITUZIONE DI UN SISTEMA DI MONITORAGGIO DELLE TARIFFE PER IL SERVIZIO INTEGRATO DI GESTIONE DEI RIFIUTI, ANCHE DIFFERENZIATI, URBANI E ASSIMILATI E DEI SINGOLI SERVIZI CHE COSTITUISCONO ATTIVITÀ DI GESTIONE PER GLI ANNI 2018 E 2019 </a:t>
            </a:r>
            <a:endParaRPr lang="it-IT" sz="1800" dirty="0" smtClean="0">
              <a:solidFill>
                <a:schemeClr val="tx1"/>
              </a:solidFill>
              <a:latin typeface="Calibri Light" panose="020F0302020204030204" pitchFamily="34" charset="0"/>
            </a:endParaRPr>
          </a:p>
          <a:p>
            <a:pPr algn="just"/>
            <a:endParaRPr lang="it-IT" sz="1800" dirty="0">
              <a:solidFill>
                <a:schemeClr val="tx1"/>
              </a:solidFill>
              <a:latin typeface="Calibri Light" panose="020F0302020204030204" pitchFamily="34" charset="0"/>
            </a:endParaRPr>
          </a:p>
          <a:p>
            <a:pPr algn="just"/>
            <a:r>
              <a:rPr lang="it-IT" sz="1800" b="1" dirty="0" smtClean="0">
                <a:solidFill>
                  <a:srgbClr val="C00000"/>
                </a:solidFill>
                <a:latin typeface="Calibri Light" panose="020F0302020204030204" pitchFamily="34" charset="0"/>
              </a:rPr>
              <a:t>3. Documento </a:t>
            </a:r>
            <a:r>
              <a:rPr lang="it-IT" sz="1800" b="1" dirty="0">
                <a:solidFill>
                  <a:srgbClr val="C00000"/>
                </a:solidFill>
                <a:latin typeface="Calibri Light" panose="020F0302020204030204" pitchFamily="34" charset="0"/>
              </a:rPr>
              <a:t>di consultazione </a:t>
            </a:r>
            <a:r>
              <a:rPr lang="it-IT" sz="1800" b="1" dirty="0" smtClean="0">
                <a:solidFill>
                  <a:srgbClr val="C00000"/>
                </a:solidFill>
                <a:latin typeface="Calibri Light" panose="020F0302020204030204" pitchFamily="34" charset="0"/>
              </a:rPr>
              <a:t>n</a:t>
            </a:r>
            <a:r>
              <a:rPr lang="it-IT" sz="1800" b="1" dirty="0">
                <a:solidFill>
                  <a:srgbClr val="C00000"/>
                </a:solidFill>
                <a:latin typeface="Calibri Light" panose="020F0302020204030204" pitchFamily="34" charset="0"/>
              </a:rPr>
              <a:t>. </a:t>
            </a:r>
            <a:r>
              <a:rPr lang="it-IT" sz="1800" b="1" dirty="0" smtClean="0">
                <a:solidFill>
                  <a:srgbClr val="C00000"/>
                </a:solidFill>
                <a:latin typeface="Calibri Light" panose="020F0302020204030204" pitchFamily="34" charset="0"/>
              </a:rPr>
              <a:t>713/2018</a:t>
            </a:r>
          </a:p>
          <a:p>
            <a:pPr algn="just"/>
            <a:r>
              <a:rPr lang="it-IT" sz="1800" dirty="0">
                <a:solidFill>
                  <a:schemeClr val="tx1"/>
                </a:solidFill>
                <a:latin typeface="Calibri Light" panose="020F0302020204030204" pitchFamily="34" charset="0"/>
              </a:rPr>
              <a:t>CRITERI PER LA DETERMINAZIONE DEI CORRISPETTIVI DEL SERVIZIO INTEGRATO DI GESTIONE DEI RIFIUTI URBANI E ASSIMILATI E DEI SINGOLI SERVIZI CHE COSTITUISCONO ATTIVITA’ DI </a:t>
            </a:r>
            <a:r>
              <a:rPr lang="it-IT" sz="1800" dirty="0" smtClean="0">
                <a:solidFill>
                  <a:schemeClr val="tx1"/>
                </a:solidFill>
                <a:latin typeface="Calibri Light" panose="020F0302020204030204" pitchFamily="34" charset="0"/>
              </a:rPr>
              <a:t>GESTIONE: Orientamenti </a:t>
            </a:r>
            <a:r>
              <a:rPr lang="it-IT" sz="1800" dirty="0">
                <a:solidFill>
                  <a:schemeClr val="tx1"/>
                </a:solidFill>
                <a:latin typeface="Calibri Light" panose="020F0302020204030204" pitchFamily="34" charset="0"/>
              </a:rPr>
              <a:t>preliminari</a:t>
            </a:r>
            <a:endParaRPr lang="it-IT" sz="1800" dirty="0" smtClean="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95288" y="214313"/>
            <a:ext cx="87487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Font typeface="Arial" pitchFamily="34" charset="0"/>
              <a:buNone/>
            </a:pPr>
            <a:r>
              <a:rPr lang="it-IT" altLang="it-IT" sz="2800" b="1" dirty="0" smtClean="0">
                <a:latin typeface="Calibri Light" pitchFamily="34" charset="0"/>
                <a:cs typeface="Tahoma" pitchFamily="34" charset="0"/>
              </a:rPr>
              <a:t>Il ruolo di ARERA</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7830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640085"/>
            <a:ext cx="8229600" cy="5821363"/>
          </a:xfrm>
        </p:spPr>
        <p:txBody>
          <a:bodyPr/>
          <a:lstStyle/>
          <a:p>
            <a:pPr algn="just"/>
            <a:r>
              <a:rPr lang="it-IT" sz="2000" dirty="0" smtClean="0">
                <a:solidFill>
                  <a:schemeClr val="tx1"/>
                </a:solidFill>
                <a:latin typeface="Calibri Light" panose="020F0302020204030204" pitchFamily="34" charset="0"/>
              </a:rPr>
              <a:t>Co </a:t>
            </a:r>
            <a:r>
              <a:rPr lang="it-IT" sz="2000" dirty="0" smtClean="0">
                <a:solidFill>
                  <a:schemeClr val="tx1"/>
                </a:solidFill>
                <a:latin typeface="Calibri Light" panose="020F0302020204030204" pitchFamily="34" charset="0"/>
                <a:hlinkClick r:id="rId2"/>
              </a:rPr>
              <a:t>Deliberazione </a:t>
            </a:r>
            <a:r>
              <a:rPr lang="it-IT" sz="2000" dirty="0">
                <a:solidFill>
                  <a:schemeClr val="tx1"/>
                </a:solidFill>
                <a:latin typeface="Calibri Light" panose="020F0302020204030204" pitchFamily="34" charset="0"/>
                <a:hlinkClick r:id="rId2"/>
              </a:rPr>
              <a:t>n. 715/2018</a:t>
            </a:r>
            <a:r>
              <a:rPr lang="it-IT" sz="2000" dirty="0">
                <a:solidFill>
                  <a:schemeClr val="tx1"/>
                </a:solidFill>
                <a:latin typeface="Calibri Light" panose="020F0302020204030204" pitchFamily="34" charset="0"/>
              </a:rPr>
              <a:t>, </a:t>
            </a:r>
            <a:r>
              <a:rPr lang="it-IT" sz="2000" dirty="0" smtClean="0">
                <a:solidFill>
                  <a:schemeClr val="tx1"/>
                </a:solidFill>
                <a:latin typeface="Calibri Light" panose="020F0302020204030204" pitchFamily="34" charset="0"/>
              </a:rPr>
              <a:t>l’Autorità </a:t>
            </a:r>
            <a:r>
              <a:rPr lang="it-IT" sz="2000" dirty="0">
                <a:solidFill>
                  <a:schemeClr val="tx1"/>
                </a:solidFill>
                <a:latin typeface="Calibri Light" panose="020F0302020204030204" pitchFamily="34" charset="0"/>
              </a:rPr>
              <a:t>ha avviato un procedimento per istituire un </a:t>
            </a:r>
            <a:r>
              <a:rPr lang="it-IT" sz="2000" b="1" dirty="0">
                <a:solidFill>
                  <a:schemeClr val="tx1"/>
                </a:solidFill>
                <a:latin typeface="Calibri Light" panose="020F0302020204030204" pitchFamily="34" charset="0"/>
              </a:rPr>
              <a:t>sistema di monitoraggio delle tariffe </a:t>
            </a:r>
            <a:r>
              <a:rPr lang="it-IT" sz="2000" dirty="0">
                <a:solidFill>
                  <a:schemeClr val="tx1"/>
                </a:solidFill>
                <a:latin typeface="Calibri Light" panose="020F0302020204030204" pitchFamily="34" charset="0"/>
              </a:rPr>
              <a:t>per il servizio integrato di gestione dei rifiuti urbani e assimilati, e dei singoli servizi che costituiscono attività di gestione, </a:t>
            </a:r>
            <a:r>
              <a:rPr lang="it-IT" sz="2000" b="1" dirty="0">
                <a:solidFill>
                  <a:schemeClr val="tx1"/>
                </a:solidFill>
                <a:latin typeface="Calibri Light" panose="020F0302020204030204" pitchFamily="34" charset="0"/>
              </a:rPr>
              <a:t>per gli anni 2018 e 2019</a:t>
            </a:r>
            <a:r>
              <a:rPr lang="it-IT" sz="2000" dirty="0">
                <a:solidFill>
                  <a:schemeClr val="tx1"/>
                </a:solidFill>
                <a:latin typeface="Calibri Light" panose="020F0302020204030204" pitchFamily="34" charset="0"/>
              </a:rPr>
              <a:t>. </a:t>
            </a:r>
            <a:endParaRPr lang="it-IT" sz="2000" dirty="0" smtClean="0">
              <a:solidFill>
                <a:schemeClr val="tx1"/>
              </a:solidFill>
              <a:latin typeface="Calibri Light" panose="020F0302020204030204" pitchFamily="34" charset="0"/>
            </a:endParaRPr>
          </a:p>
          <a:p>
            <a:pPr algn="just"/>
            <a:endParaRPr lang="it-IT" sz="2000" dirty="0" smtClean="0">
              <a:solidFill>
                <a:schemeClr val="tx1"/>
              </a:solidFill>
              <a:latin typeface="Calibri Light" panose="020F0302020204030204" pitchFamily="34" charset="0"/>
            </a:endParaRPr>
          </a:p>
          <a:p>
            <a:pPr marL="342900" indent="-342900" algn="just">
              <a:buFont typeface="Arial" panose="020B0604020202020204" pitchFamily="34" charset="0"/>
              <a:buChar char="•"/>
            </a:pPr>
            <a:r>
              <a:rPr lang="it-IT" sz="2000" b="1" dirty="0" smtClean="0">
                <a:solidFill>
                  <a:schemeClr val="tx1"/>
                </a:solidFill>
                <a:latin typeface="Calibri Light" panose="020F0302020204030204" pitchFamily="34" charset="0"/>
              </a:rPr>
              <a:t>Finalità</a:t>
            </a:r>
            <a:r>
              <a:rPr lang="it-IT" sz="2000" dirty="0" smtClean="0">
                <a:solidFill>
                  <a:schemeClr val="tx1"/>
                </a:solidFill>
                <a:latin typeface="Calibri Light" panose="020F0302020204030204" pitchFamily="34" charset="0"/>
              </a:rPr>
              <a:t>: acquisire elementi </a:t>
            </a:r>
            <a:r>
              <a:rPr lang="it-IT" sz="2000" dirty="0">
                <a:solidFill>
                  <a:schemeClr val="tx1"/>
                </a:solidFill>
                <a:latin typeface="Calibri Light" panose="020F0302020204030204" pitchFamily="34" charset="0"/>
              </a:rPr>
              <a:t>utili a verificare l’efficienza dei costi sostenuti dai gestori del servizio. </a:t>
            </a:r>
            <a:endParaRPr lang="it-IT" sz="2000" dirty="0" smtClean="0">
              <a:solidFill>
                <a:schemeClr val="tx1"/>
              </a:solidFill>
              <a:latin typeface="Calibri Light" panose="020F0302020204030204" pitchFamily="34" charset="0"/>
            </a:endParaRPr>
          </a:p>
          <a:p>
            <a:pPr marL="342900" indent="-342900" algn="just">
              <a:buFont typeface="Arial" panose="020B0604020202020204" pitchFamily="34" charset="0"/>
              <a:buChar char="•"/>
            </a:pPr>
            <a:r>
              <a:rPr lang="it-IT" sz="2000" b="1" dirty="0" smtClean="0">
                <a:solidFill>
                  <a:schemeClr val="tx1"/>
                </a:solidFill>
                <a:latin typeface="Calibri Light" panose="020F0302020204030204" pitchFamily="34" charset="0"/>
              </a:rPr>
              <a:t>Obblighi</a:t>
            </a:r>
            <a:r>
              <a:rPr lang="it-IT" sz="2000" dirty="0" smtClean="0">
                <a:solidFill>
                  <a:schemeClr val="tx1"/>
                </a:solidFill>
                <a:latin typeface="Calibri Light" panose="020F0302020204030204" pitchFamily="34" charset="0"/>
              </a:rPr>
              <a:t>: fissa </a:t>
            </a:r>
            <a:r>
              <a:rPr lang="it-IT" sz="2000" b="1" dirty="0" smtClean="0">
                <a:solidFill>
                  <a:schemeClr val="tx1"/>
                </a:solidFill>
                <a:latin typeface="Calibri Light" panose="020F0302020204030204" pitchFamily="34" charset="0"/>
              </a:rPr>
              <a:t>obblighi </a:t>
            </a:r>
            <a:r>
              <a:rPr lang="it-IT" sz="2000" b="1" dirty="0">
                <a:solidFill>
                  <a:schemeClr val="tx1"/>
                </a:solidFill>
                <a:latin typeface="Calibri Light" panose="020F0302020204030204" pitchFamily="34" charset="0"/>
              </a:rPr>
              <a:t>informativi </a:t>
            </a:r>
            <a:r>
              <a:rPr lang="it-IT" sz="2000" dirty="0">
                <a:solidFill>
                  <a:schemeClr val="tx1"/>
                </a:solidFill>
                <a:latin typeface="Calibri Light" panose="020F0302020204030204" pitchFamily="34" charset="0"/>
              </a:rPr>
              <a:t>per tutti i soggetti che gestiscono a qualsiasi titolo uno o più segmenti di </a:t>
            </a:r>
            <a:r>
              <a:rPr lang="it-IT" sz="2000" dirty="0" smtClean="0">
                <a:solidFill>
                  <a:schemeClr val="tx1"/>
                </a:solidFill>
                <a:latin typeface="Calibri Light" panose="020F0302020204030204" pitchFamily="34" charset="0"/>
              </a:rPr>
              <a:t>servizio, </a:t>
            </a:r>
            <a:r>
              <a:rPr lang="it-IT" sz="2000" dirty="0">
                <a:solidFill>
                  <a:schemeClr val="tx1"/>
                </a:solidFill>
                <a:latin typeface="Calibri Light" panose="020F0302020204030204" pitchFamily="34" charset="0"/>
              </a:rPr>
              <a:t>inclusi i comuni che li svolgono in economia</a:t>
            </a:r>
            <a:r>
              <a:rPr lang="it-IT" sz="2000" dirty="0" smtClean="0">
                <a:solidFill>
                  <a:schemeClr val="tx1"/>
                </a:solidFill>
                <a:latin typeface="Calibri Light" panose="020F0302020204030204" pitchFamily="34" charset="0"/>
              </a:rPr>
              <a:t>.</a:t>
            </a:r>
          </a:p>
          <a:p>
            <a:pPr algn="just"/>
            <a:endParaRPr lang="it-IT" sz="2000" dirty="0" smtClean="0">
              <a:solidFill>
                <a:schemeClr val="tx1"/>
              </a:solidFill>
              <a:latin typeface="Calibri Light" panose="020F0302020204030204" pitchFamily="34" charset="0"/>
            </a:endParaRPr>
          </a:p>
          <a:p>
            <a:pPr algn="just"/>
            <a:r>
              <a:rPr lang="it-IT" sz="2000" dirty="0" smtClean="0">
                <a:solidFill>
                  <a:schemeClr val="tx1"/>
                </a:solidFill>
                <a:latin typeface="Calibri Light" panose="020F0302020204030204" pitchFamily="34" charset="0"/>
              </a:rPr>
              <a:t>I contenuti </a:t>
            </a:r>
            <a:r>
              <a:rPr lang="it-IT" sz="2000" dirty="0">
                <a:solidFill>
                  <a:schemeClr val="tx1"/>
                </a:solidFill>
                <a:latin typeface="Calibri Light" panose="020F0302020204030204" pitchFamily="34" charset="0"/>
              </a:rPr>
              <a:t>di dettaglio, </a:t>
            </a:r>
            <a:r>
              <a:rPr lang="it-IT" sz="2000" b="1" dirty="0">
                <a:solidFill>
                  <a:schemeClr val="tx1"/>
                </a:solidFill>
                <a:latin typeface="Calibri Light" panose="020F0302020204030204" pitchFamily="34" charset="0"/>
              </a:rPr>
              <a:t>modalità e termini </a:t>
            </a:r>
            <a:r>
              <a:rPr lang="it-IT" sz="2000" dirty="0">
                <a:solidFill>
                  <a:schemeClr val="tx1"/>
                </a:solidFill>
                <a:latin typeface="Calibri Light" panose="020F0302020204030204" pitchFamily="34" charset="0"/>
              </a:rPr>
              <a:t>per l’invio delle informazioni saranno precisati in una </a:t>
            </a:r>
            <a:r>
              <a:rPr lang="it-IT" sz="2000" b="1" dirty="0">
                <a:solidFill>
                  <a:schemeClr val="tx1"/>
                </a:solidFill>
                <a:latin typeface="Calibri Light" panose="020F0302020204030204" pitchFamily="34" charset="0"/>
              </a:rPr>
              <a:t>successiva determina direttoriale </a:t>
            </a:r>
            <a:r>
              <a:rPr lang="it-IT" sz="2000" dirty="0" smtClean="0">
                <a:solidFill>
                  <a:schemeClr val="tx1"/>
                </a:solidFill>
                <a:latin typeface="Calibri Light" panose="020F0302020204030204" pitchFamily="34" charset="0"/>
              </a:rPr>
              <a:t>che </a:t>
            </a:r>
            <a:r>
              <a:rPr lang="it-IT" sz="2000" dirty="0">
                <a:solidFill>
                  <a:schemeClr val="tx1"/>
                </a:solidFill>
                <a:latin typeface="Calibri Light" panose="020F0302020204030204" pitchFamily="34" charset="0"/>
              </a:rPr>
              <a:t>conterrà, inoltre, la relativa modulistica.  </a:t>
            </a:r>
          </a:p>
        </p:txBody>
      </p:sp>
      <p:sp>
        <p:nvSpPr>
          <p:cNvPr id="19459"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 </a:t>
            </a:r>
          </a:p>
          <a:p>
            <a:pPr algn="ctr" eaLnBrk="1" hangingPunct="1">
              <a:lnSpc>
                <a:spcPct val="90000"/>
              </a:lnSpc>
              <a:spcBef>
                <a:spcPct val="0"/>
              </a:spcBef>
              <a:buNone/>
            </a:pPr>
            <a:r>
              <a:rPr lang="it-IT" sz="2800" dirty="0" smtClean="0">
                <a:latin typeface="Calibri Light" panose="020F0302020204030204" pitchFamily="34" charset="0"/>
                <a:hlinkClick r:id="rId2"/>
              </a:rPr>
              <a:t>Deliberazione </a:t>
            </a:r>
            <a:r>
              <a:rPr lang="it-IT" sz="2800" dirty="0">
                <a:latin typeface="Calibri Light" panose="020F0302020204030204" pitchFamily="34" charset="0"/>
                <a:hlinkClick r:id="rId2"/>
              </a:rPr>
              <a:t>n. </a:t>
            </a:r>
            <a:r>
              <a:rPr lang="it-IT" sz="2800" dirty="0" smtClean="0">
                <a:latin typeface="Calibri Light" panose="020F0302020204030204" pitchFamily="34" charset="0"/>
                <a:hlinkClick r:id="rId2"/>
              </a:rPr>
              <a:t>715/2018</a:t>
            </a:r>
            <a:r>
              <a:rPr lang="it-IT" sz="2800" dirty="0" smtClean="0">
                <a:latin typeface="Calibri Light" panose="020F0302020204030204" pitchFamily="34" charset="0"/>
              </a:rPr>
              <a:t> (1)</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1195164"/>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61721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628800"/>
            <a:ext cx="8229600" cy="5821363"/>
          </a:xfrm>
        </p:spPr>
        <p:txBody>
          <a:bodyPr/>
          <a:lstStyle/>
          <a:p>
            <a:pPr marL="342900" indent="-342900" algn="just">
              <a:buFont typeface="Arial" panose="020B0604020202020204" pitchFamily="34" charset="0"/>
              <a:buChar char="•"/>
            </a:pPr>
            <a:r>
              <a:rPr lang="it-IT" sz="2000" b="1" dirty="0" smtClean="0">
                <a:solidFill>
                  <a:schemeClr val="tx1"/>
                </a:solidFill>
                <a:latin typeface="Calibri Light" panose="020F0302020204030204" pitchFamily="34" charset="0"/>
              </a:rPr>
              <a:t>Sanzioni</a:t>
            </a:r>
            <a:r>
              <a:rPr lang="it-IT" sz="2000" dirty="0" smtClean="0">
                <a:solidFill>
                  <a:schemeClr val="tx1"/>
                </a:solidFill>
                <a:latin typeface="Calibri Light" panose="020F0302020204030204" pitchFamily="34" charset="0"/>
              </a:rPr>
              <a:t>: I </a:t>
            </a:r>
            <a:r>
              <a:rPr lang="it-IT" sz="2000" dirty="0">
                <a:solidFill>
                  <a:schemeClr val="tx1"/>
                </a:solidFill>
                <a:latin typeface="Calibri Light" panose="020F0302020204030204" pitchFamily="34" charset="0"/>
              </a:rPr>
              <a:t>gestori (o comuni, nel caso delle gestioni in economia) che non risponderanno a tale obbligo informativo o lo faranno in forma incompleta o senza allegare le necessarie fonti, saranno </a:t>
            </a:r>
            <a:r>
              <a:rPr lang="it-IT" sz="2000" b="1" dirty="0">
                <a:solidFill>
                  <a:schemeClr val="tx1"/>
                </a:solidFill>
                <a:latin typeface="Calibri Light" panose="020F0302020204030204" pitchFamily="34" charset="0"/>
              </a:rPr>
              <a:t>passibili di sanzioni ai termini di legge irrogate dall’Autorità stessa</a:t>
            </a:r>
            <a:r>
              <a:rPr lang="it-IT" sz="2000" dirty="0">
                <a:solidFill>
                  <a:schemeClr val="tx1"/>
                </a:solidFill>
                <a:latin typeface="Calibri Light" panose="020F0302020204030204" pitchFamily="34" charset="0"/>
              </a:rPr>
              <a:t>, che potrà, altresì, svolgere verifiche ispettive</a:t>
            </a:r>
            <a:r>
              <a:rPr lang="it-IT" sz="2000" dirty="0" smtClean="0">
                <a:solidFill>
                  <a:schemeClr val="tx1"/>
                </a:solidFill>
                <a:latin typeface="Calibri Light" panose="020F0302020204030204" pitchFamily="34" charset="0"/>
              </a:rPr>
              <a:t>.</a:t>
            </a:r>
            <a:endParaRPr lang="it-IT" sz="2000" dirty="0">
              <a:solidFill>
                <a:schemeClr val="tx1"/>
              </a:solidFill>
              <a:latin typeface="Calibri Light" panose="020F0302020204030204" pitchFamily="34" charset="0"/>
            </a:endParaRPr>
          </a:p>
          <a:p>
            <a:pPr marL="342900" indent="-342900" algn="just">
              <a:buFont typeface="Arial" panose="020B0604020202020204" pitchFamily="34" charset="0"/>
              <a:buChar char="•"/>
            </a:pPr>
            <a:r>
              <a:rPr lang="it-IT" sz="2000" b="1" dirty="0" smtClean="0">
                <a:solidFill>
                  <a:schemeClr val="tx1"/>
                </a:solidFill>
                <a:latin typeface="Calibri Light" panose="020F0302020204030204" pitchFamily="34" charset="0"/>
              </a:rPr>
              <a:t>Deadline procedimento</a:t>
            </a:r>
            <a:r>
              <a:rPr lang="it-IT" sz="2000" dirty="0" smtClean="0">
                <a:solidFill>
                  <a:schemeClr val="tx1"/>
                </a:solidFill>
                <a:latin typeface="Calibri Light" panose="020F0302020204030204" pitchFamily="34" charset="0"/>
              </a:rPr>
              <a:t>: Il </a:t>
            </a:r>
            <a:r>
              <a:rPr lang="it-IT" sz="2000" dirty="0">
                <a:solidFill>
                  <a:schemeClr val="tx1"/>
                </a:solidFill>
                <a:latin typeface="Calibri Light" panose="020F0302020204030204" pitchFamily="34" charset="0"/>
              </a:rPr>
              <a:t>procedimento avviato con Delibera 715/2018 si concluderà entro il </a:t>
            </a:r>
            <a:r>
              <a:rPr lang="it-IT" sz="2000" b="1" dirty="0">
                <a:solidFill>
                  <a:schemeClr val="tx1"/>
                </a:solidFill>
                <a:latin typeface="Calibri Light" panose="020F0302020204030204" pitchFamily="34" charset="0"/>
              </a:rPr>
              <a:t>30 giugno 2019 </a:t>
            </a:r>
            <a:r>
              <a:rPr lang="it-IT" sz="2000" dirty="0">
                <a:solidFill>
                  <a:schemeClr val="tx1"/>
                </a:solidFill>
                <a:latin typeface="Calibri Light" panose="020F0302020204030204" pitchFamily="34" charset="0"/>
              </a:rPr>
              <a:t>(termine ordinatorio</a:t>
            </a:r>
            <a:r>
              <a:rPr lang="it-IT" sz="2000" dirty="0" smtClean="0">
                <a:solidFill>
                  <a:schemeClr val="tx1"/>
                </a:solidFill>
                <a:latin typeface="Calibri Light" panose="020F0302020204030204" pitchFamily="34" charset="0"/>
              </a:rPr>
              <a:t>)</a:t>
            </a:r>
            <a:endParaRPr lang="it-IT" sz="2000" dirty="0">
              <a:solidFill>
                <a:schemeClr val="tx1"/>
              </a:solidFill>
              <a:latin typeface="Calibri Light" panose="020F0302020204030204" pitchFamily="34" charset="0"/>
            </a:endParaRPr>
          </a:p>
          <a:p>
            <a:pPr marL="342900" indent="-342900" algn="just">
              <a:buFont typeface="Arial" panose="020B0604020202020204" pitchFamily="34" charset="0"/>
              <a:buChar char="•"/>
            </a:pPr>
            <a:r>
              <a:rPr lang="it-IT" sz="2000" b="1" dirty="0" smtClean="0">
                <a:solidFill>
                  <a:schemeClr val="tx1"/>
                </a:solidFill>
                <a:latin typeface="Calibri Light" panose="020F0302020204030204" pitchFamily="34" charset="0"/>
              </a:rPr>
              <a:t>Output del procedimento</a:t>
            </a:r>
            <a:r>
              <a:rPr lang="it-IT" sz="2000" dirty="0" smtClean="0">
                <a:solidFill>
                  <a:schemeClr val="tx1"/>
                </a:solidFill>
                <a:latin typeface="Calibri Light" panose="020F0302020204030204" pitchFamily="34" charset="0"/>
              </a:rPr>
              <a:t>: individuazione </a:t>
            </a:r>
            <a:r>
              <a:rPr lang="it-IT" sz="2000" dirty="0">
                <a:solidFill>
                  <a:schemeClr val="tx1"/>
                </a:solidFill>
                <a:latin typeface="Calibri Light" panose="020F0302020204030204" pitchFamily="34" charset="0"/>
              </a:rPr>
              <a:t>dei criteri di monitoraggio e dei criteri per il riconoscimento dei costi efficienti.</a:t>
            </a:r>
          </a:p>
          <a:p>
            <a:pPr algn="just"/>
            <a:endParaRPr lang="it-IT" sz="2000" dirty="0" smtClean="0">
              <a:solidFill>
                <a:schemeClr val="tx1"/>
              </a:solidFill>
              <a:latin typeface="Calibri Light" panose="020F0302020204030204" pitchFamily="34" charset="0"/>
            </a:endParaRPr>
          </a:p>
          <a:p>
            <a:pPr algn="just"/>
            <a:r>
              <a:rPr lang="it-IT" sz="2000" dirty="0" smtClean="0">
                <a:solidFill>
                  <a:schemeClr val="tx1"/>
                </a:solidFill>
                <a:latin typeface="Calibri Light" panose="020F0302020204030204" pitchFamily="34" charset="0"/>
              </a:rPr>
              <a:t>Nel </a:t>
            </a:r>
            <a:r>
              <a:rPr lang="it-IT" sz="2000" dirty="0">
                <a:solidFill>
                  <a:schemeClr val="tx1"/>
                </a:solidFill>
                <a:latin typeface="Calibri Light" panose="020F0302020204030204" pitchFamily="34" charset="0"/>
              </a:rPr>
              <a:t>frattempo, la stessa delibera, fissa l’obbligo per gli </a:t>
            </a:r>
            <a:r>
              <a:rPr lang="it-IT" sz="2000" dirty="0" smtClean="0">
                <a:solidFill>
                  <a:schemeClr val="tx1"/>
                </a:solidFill>
                <a:latin typeface="Calibri Light" panose="020F0302020204030204" pitchFamily="34" charset="0"/>
              </a:rPr>
              <a:t>EGATO (enti </a:t>
            </a:r>
            <a:r>
              <a:rPr lang="it-IT" sz="2000" dirty="0">
                <a:solidFill>
                  <a:schemeClr val="tx1"/>
                </a:solidFill>
                <a:latin typeface="Calibri Light" panose="020F0302020204030204" pitchFamily="34" charset="0"/>
              </a:rPr>
              <a:t>di governo d’ambito territoriale </a:t>
            </a:r>
            <a:r>
              <a:rPr lang="it-IT" sz="2000" dirty="0" smtClean="0">
                <a:solidFill>
                  <a:schemeClr val="tx1"/>
                </a:solidFill>
                <a:latin typeface="Calibri Light" panose="020F0302020204030204" pitchFamily="34" charset="0"/>
              </a:rPr>
              <a:t>ottimale), </a:t>
            </a:r>
            <a:r>
              <a:rPr lang="it-IT" sz="2000" dirty="0">
                <a:solidFill>
                  <a:schemeClr val="tx1"/>
                </a:solidFill>
                <a:latin typeface="Calibri Light" panose="020F0302020204030204" pitchFamily="34" charset="0"/>
              </a:rPr>
              <a:t>oltre che oltre per i gestori, di accreditarsi presso </a:t>
            </a:r>
            <a:r>
              <a:rPr lang="it-IT" sz="2000" dirty="0">
                <a:solidFill>
                  <a:schemeClr val="tx1"/>
                </a:solidFill>
                <a:latin typeface="Calibri Light" panose="020F0302020204030204" pitchFamily="34" charset="0"/>
                <a:hlinkClick r:id="rId2"/>
              </a:rPr>
              <a:t>l’anagrafica operatori di ARERA</a:t>
            </a:r>
            <a:r>
              <a:rPr lang="it-IT" sz="2000" dirty="0" smtClean="0">
                <a:solidFill>
                  <a:schemeClr val="tx1"/>
                </a:solidFill>
                <a:latin typeface="Calibri Light" panose="020F0302020204030204" pitchFamily="34" charset="0"/>
              </a:rPr>
              <a:t>.</a:t>
            </a:r>
            <a:endParaRPr lang="it-IT" sz="2000" dirty="0">
              <a:solidFill>
                <a:schemeClr val="tx1"/>
              </a:solidFill>
              <a:latin typeface="Calibri Light" panose="020F0302020204030204"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7"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 </a:t>
            </a:r>
          </a:p>
          <a:p>
            <a:pPr algn="ctr" eaLnBrk="1" hangingPunct="1">
              <a:lnSpc>
                <a:spcPct val="90000"/>
              </a:lnSpc>
              <a:spcBef>
                <a:spcPct val="0"/>
              </a:spcBef>
              <a:buNone/>
            </a:pPr>
            <a:r>
              <a:rPr lang="it-IT" sz="2800" dirty="0" smtClean="0">
                <a:latin typeface="Calibri Light" panose="020F0302020204030204" pitchFamily="34" charset="0"/>
                <a:hlinkClick r:id="rId3"/>
              </a:rPr>
              <a:t>Deliberazione </a:t>
            </a:r>
            <a:r>
              <a:rPr lang="it-IT" sz="2800" dirty="0">
                <a:latin typeface="Calibri Light" panose="020F0302020204030204" pitchFamily="34" charset="0"/>
                <a:hlinkClick r:id="rId3"/>
              </a:rPr>
              <a:t>n. </a:t>
            </a:r>
            <a:r>
              <a:rPr lang="it-IT" sz="2800" dirty="0" smtClean="0">
                <a:latin typeface="Calibri Light" panose="020F0302020204030204" pitchFamily="34" charset="0"/>
                <a:hlinkClick r:id="rId3"/>
              </a:rPr>
              <a:t>715/2018</a:t>
            </a:r>
            <a:r>
              <a:rPr lang="it-IT" sz="2800" dirty="0" smtClean="0">
                <a:latin typeface="Calibri Light" panose="020F0302020204030204" pitchFamily="34" charset="0"/>
              </a:rPr>
              <a:t> (2)</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cxnSp>
        <p:nvCxnSpPr>
          <p:cNvPr id="8" name="Straight Connector 6"/>
          <p:cNvCxnSpPr/>
          <p:nvPr/>
        </p:nvCxnSpPr>
        <p:spPr>
          <a:xfrm>
            <a:off x="0" y="1195164"/>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1728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208037"/>
            <a:ext cx="8229600" cy="5821363"/>
          </a:xfrm>
        </p:spPr>
        <p:txBody>
          <a:bodyPr/>
          <a:lstStyle/>
          <a:p>
            <a:pPr algn="just"/>
            <a:r>
              <a:rPr lang="it-IT" sz="2000" dirty="0">
                <a:solidFill>
                  <a:schemeClr val="tx1"/>
                </a:solidFill>
                <a:latin typeface="Calibri Light" panose="020F0302020204030204" pitchFamily="34" charset="0"/>
              </a:rPr>
              <a:t>Il </a:t>
            </a:r>
            <a:r>
              <a:rPr lang="it-IT" sz="2000" dirty="0">
                <a:solidFill>
                  <a:schemeClr val="tx1"/>
                </a:solidFill>
                <a:latin typeface="Calibri Light" panose="020F0302020204030204" pitchFamily="34" charset="0"/>
                <a:hlinkClick r:id="rId2"/>
              </a:rPr>
              <a:t>documento di consultazione n. 713/2018</a:t>
            </a:r>
            <a:r>
              <a:rPr lang="it-IT" sz="2000" dirty="0">
                <a:solidFill>
                  <a:schemeClr val="tx1"/>
                </a:solidFill>
                <a:latin typeface="Calibri Light" panose="020F0302020204030204" pitchFamily="34" charset="0"/>
              </a:rPr>
              <a:t> si inserisce, invece, nell’ambito del procedimento per la formazione di provvedimenti di regolazione tariffaria in materia di ciclo dei rifiuti, avviato da ARERA con </a:t>
            </a:r>
            <a:r>
              <a:rPr lang="it-IT" sz="2000" dirty="0">
                <a:solidFill>
                  <a:schemeClr val="tx1"/>
                </a:solidFill>
                <a:latin typeface="Calibri Light" panose="020F0302020204030204" pitchFamily="34" charset="0"/>
                <a:hlinkClick r:id="rId3"/>
              </a:rPr>
              <a:t>deliberazione 225/2018/R/Rif del 5 aprile 2018</a:t>
            </a:r>
            <a:r>
              <a:rPr lang="it-IT" sz="2000" dirty="0">
                <a:solidFill>
                  <a:schemeClr val="tx1"/>
                </a:solidFill>
                <a:latin typeface="Calibri Light" panose="020F0302020204030204" pitchFamily="34" charset="0"/>
              </a:rPr>
              <a:t>. In particolare, il documento </a:t>
            </a:r>
            <a:r>
              <a:rPr lang="it-IT" sz="2000" b="1" dirty="0">
                <a:solidFill>
                  <a:schemeClr val="tx1"/>
                </a:solidFill>
                <a:latin typeface="Calibri Light" panose="020F0302020204030204" pitchFamily="34" charset="0"/>
              </a:rPr>
              <a:t>espone gli orientamenti preliminari dell’Autorità in merito ai criteri di determinazione dei corrispettivi del servizio integrato di gestione dei rifiuti urbani e assimilati e dei singoli servizi che costituiscono attività di gestione</a:t>
            </a:r>
            <a:r>
              <a:rPr lang="it-IT" sz="2000" dirty="0">
                <a:solidFill>
                  <a:schemeClr val="tx1"/>
                </a:solidFill>
                <a:latin typeface="Calibri Light" panose="020F0302020204030204" pitchFamily="34" charset="0"/>
              </a:rPr>
              <a:t>. </a:t>
            </a:r>
            <a:endParaRPr lang="it-IT" sz="2000" dirty="0" smtClean="0">
              <a:solidFill>
                <a:schemeClr val="tx1"/>
              </a:solidFill>
              <a:latin typeface="Calibri Light" panose="020F0302020204030204" pitchFamily="34" charset="0"/>
            </a:endParaRPr>
          </a:p>
          <a:p>
            <a:pPr algn="just"/>
            <a:endParaRPr lang="it-IT" sz="2000" dirty="0">
              <a:solidFill>
                <a:schemeClr val="tx1"/>
              </a:solidFill>
              <a:latin typeface="Calibri Light" panose="020F0302020204030204" pitchFamily="34" charset="0"/>
            </a:endParaRPr>
          </a:p>
          <a:p>
            <a:pPr algn="just"/>
            <a:r>
              <a:rPr lang="it-IT" sz="2000" dirty="0" smtClean="0">
                <a:solidFill>
                  <a:schemeClr val="tx1"/>
                </a:solidFill>
                <a:latin typeface="Calibri Light" panose="020F0302020204030204" pitchFamily="34" charset="0"/>
              </a:rPr>
              <a:t>Al </a:t>
            </a:r>
            <a:r>
              <a:rPr lang="it-IT" sz="2000" dirty="0">
                <a:solidFill>
                  <a:schemeClr val="tx1"/>
                </a:solidFill>
                <a:latin typeface="Calibri Light" panose="020F0302020204030204" pitchFamily="34" charset="0"/>
              </a:rPr>
              <a:t>documento di consultazione 713/2018 faranno seguito una o più consultazioni di maggior dettaglio e approfondimento in relazione alle diverse tematiche regolatorie in questione</a:t>
            </a:r>
            <a:r>
              <a:rPr lang="it-IT" sz="2000" dirty="0" smtClean="0">
                <a:solidFill>
                  <a:schemeClr val="tx1"/>
                </a:solidFill>
                <a:latin typeface="Calibri Light" panose="020F0302020204030204" pitchFamily="34" charset="0"/>
              </a:rPr>
              <a:t>.</a:t>
            </a:r>
          </a:p>
          <a:p>
            <a:pPr algn="just"/>
            <a:endParaRPr lang="it-IT" sz="2000" dirty="0">
              <a:solidFill>
                <a:schemeClr val="tx1"/>
              </a:solidFill>
              <a:latin typeface="Calibri Light" panose="020F0302020204030204" pitchFamily="34" charset="0"/>
            </a:endParaRPr>
          </a:p>
          <a:p>
            <a:pPr algn="just"/>
            <a:r>
              <a:rPr lang="it-IT" sz="2000" dirty="0">
                <a:solidFill>
                  <a:schemeClr val="tx1"/>
                </a:solidFill>
                <a:latin typeface="Calibri Light" panose="020F0302020204030204" pitchFamily="34" charset="0"/>
              </a:rPr>
              <a:t>I soggetti interessati possono inviare all’Autorità le proprie osservazioni in forma scritta, compilando l’apposito modulo interattivo disponibile sul sito internet dell’Autorità o tramite posta elettronica (regolazione-rifiuti@arera.it) </a:t>
            </a:r>
            <a:r>
              <a:rPr lang="it-IT" sz="2000" b="1" dirty="0">
                <a:solidFill>
                  <a:schemeClr val="tx1"/>
                </a:solidFill>
                <a:latin typeface="Calibri Light" panose="020F0302020204030204" pitchFamily="34" charset="0"/>
              </a:rPr>
              <a:t>entro il 15 febbraio 2019</a:t>
            </a:r>
            <a:endParaRPr lang="it-IT" sz="2000" dirty="0">
              <a:solidFill>
                <a:schemeClr val="tx1"/>
              </a:solidFill>
              <a:effectLst/>
              <a:latin typeface="Calibri Light" panose="020F0302020204030204" pitchFamily="34" charset="0"/>
            </a:endParaRPr>
          </a:p>
        </p:txBody>
      </p:sp>
      <p:sp>
        <p:nvSpPr>
          <p:cNvPr id="19459"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a:t>
            </a:r>
          </a:p>
          <a:p>
            <a:pPr algn="ctr" eaLnBrk="1" hangingPunct="1">
              <a:lnSpc>
                <a:spcPct val="90000"/>
              </a:lnSpc>
              <a:spcBef>
                <a:spcPct val="0"/>
              </a:spcBef>
              <a:buNone/>
            </a:pPr>
            <a:r>
              <a:rPr lang="it-IT" sz="2800" dirty="0" smtClean="0">
                <a:latin typeface="Calibri Light" panose="020F0302020204030204" pitchFamily="34" charset="0"/>
                <a:hlinkClick r:id="rId4"/>
              </a:rPr>
              <a:t>Consultazione </a:t>
            </a:r>
            <a:r>
              <a:rPr lang="it-IT" sz="2800" dirty="0">
                <a:latin typeface="Calibri Light" panose="020F0302020204030204" pitchFamily="34" charset="0"/>
                <a:hlinkClick r:id="rId4"/>
              </a:rPr>
              <a:t>n. </a:t>
            </a:r>
            <a:r>
              <a:rPr lang="it-IT" sz="2800" dirty="0" smtClean="0">
                <a:latin typeface="Calibri Light" panose="020F0302020204030204" pitchFamily="34" charset="0"/>
                <a:hlinkClick r:id="rId4"/>
              </a:rPr>
              <a:t>713/2018</a:t>
            </a:r>
            <a:r>
              <a:rPr lang="it-IT" sz="2800" dirty="0" smtClean="0">
                <a:latin typeface="Calibri Light" panose="020F0302020204030204" pitchFamily="34" charset="0"/>
              </a:rPr>
              <a:t> (1)</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1123156"/>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55730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280045"/>
            <a:ext cx="8229600" cy="5821363"/>
          </a:xfrm>
        </p:spPr>
        <p:txBody>
          <a:bodyPr/>
          <a:lstStyle/>
          <a:p>
            <a:r>
              <a:rPr lang="en-GB" sz="1800" b="1" dirty="0" err="1" smtClean="0">
                <a:solidFill>
                  <a:schemeClr val="tx1"/>
                </a:solidFill>
                <a:latin typeface="Calibri Light" panose="020F0302020204030204" pitchFamily="34" charset="0"/>
              </a:rPr>
              <a:t>Aspetti</a:t>
            </a:r>
            <a:r>
              <a:rPr lang="en-GB" sz="1800" b="1" dirty="0" smtClean="0">
                <a:solidFill>
                  <a:schemeClr val="tx1"/>
                </a:solidFill>
                <a:latin typeface="Calibri Light" panose="020F0302020204030204" pitchFamily="34" charset="0"/>
              </a:rPr>
              <a:t> di </a:t>
            </a:r>
            <a:r>
              <a:rPr lang="en-GB" sz="1800" b="1" dirty="0" err="1" smtClean="0">
                <a:solidFill>
                  <a:schemeClr val="tx1"/>
                </a:solidFill>
                <a:latin typeface="Calibri Light" panose="020F0302020204030204" pitchFamily="34" charset="0"/>
              </a:rPr>
              <a:t>maggiore</a:t>
            </a:r>
            <a:r>
              <a:rPr lang="en-GB" sz="1800" b="1" dirty="0" smtClean="0">
                <a:solidFill>
                  <a:schemeClr val="tx1"/>
                </a:solidFill>
                <a:latin typeface="Calibri Light" panose="020F0302020204030204" pitchFamily="34" charset="0"/>
              </a:rPr>
              <a:t> </a:t>
            </a:r>
            <a:r>
              <a:rPr lang="en-GB" sz="1800" b="1" dirty="0" err="1" smtClean="0">
                <a:solidFill>
                  <a:schemeClr val="tx1"/>
                </a:solidFill>
                <a:latin typeface="Calibri Light" panose="020F0302020204030204" pitchFamily="34" charset="0"/>
              </a:rPr>
              <a:t>rilevo</a:t>
            </a:r>
            <a:r>
              <a:rPr lang="en-GB" sz="1800" b="1" dirty="0" smtClean="0">
                <a:solidFill>
                  <a:schemeClr val="tx1"/>
                </a:solidFill>
                <a:latin typeface="Calibri Light" panose="020F0302020204030204" pitchFamily="34" charset="0"/>
              </a:rPr>
              <a:t> per </a:t>
            </a:r>
            <a:r>
              <a:rPr lang="en-GB" sz="1800" b="1" dirty="0" err="1" smtClean="0">
                <a:solidFill>
                  <a:schemeClr val="tx1"/>
                </a:solidFill>
                <a:latin typeface="Calibri Light" panose="020F0302020204030204" pitchFamily="34" charset="0"/>
              </a:rPr>
              <a:t>l’Accordo</a:t>
            </a:r>
            <a:r>
              <a:rPr lang="en-GB" sz="1800" b="1" dirty="0" smtClean="0">
                <a:solidFill>
                  <a:schemeClr val="tx1"/>
                </a:solidFill>
                <a:latin typeface="Calibri Light" panose="020F0302020204030204" pitchFamily="34" charset="0"/>
              </a:rPr>
              <a:t> ANCI-CONAI</a:t>
            </a:r>
          </a:p>
          <a:p>
            <a:pPr algn="just"/>
            <a:endParaRPr lang="en-GB" sz="1100" b="1" dirty="0">
              <a:solidFill>
                <a:schemeClr val="tx1"/>
              </a:solidFill>
              <a:latin typeface="Calibri Light" panose="020F0302020204030204" pitchFamily="34" charset="0"/>
            </a:endParaRPr>
          </a:p>
          <a:p>
            <a:pPr algn="just"/>
            <a:r>
              <a:rPr lang="en-GB" sz="1800" b="1" dirty="0" smtClean="0">
                <a:solidFill>
                  <a:schemeClr val="tx1"/>
                </a:solidFill>
                <a:latin typeface="Calibri Light" panose="020F0302020204030204" pitchFamily="34" charset="0"/>
              </a:rPr>
              <a:t>Par</a:t>
            </a:r>
            <a:r>
              <a:rPr lang="en-GB" sz="1800" b="1" dirty="0">
                <a:solidFill>
                  <a:schemeClr val="tx1"/>
                </a:solidFill>
                <a:latin typeface="Calibri Light" panose="020F0302020204030204" pitchFamily="34" charset="0"/>
              </a:rPr>
              <a:t>. 8.3 </a:t>
            </a:r>
            <a:r>
              <a:rPr lang="en-GB" sz="1800" b="1" dirty="0" smtClean="0">
                <a:solidFill>
                  <a:schemeClr val="tx1"/>
                </a:solidFill>
                <a:latin typeface="Calibri Light" panose="020F0302020204030204" pitchFamily="34" charset="0"/>
              </a:rPr>
              <a:t>[...] </a:t>
            </a:r>
            <a:r>
              <a:rPr lang="en-GB" sz="1800" dirty="0" err="1" smtClean="0">
                <a:solidFill>
                  <a:schemeClr val="tx1"/>
                </a:solidFill>
                <a:latin typeface="Calibri Light" panose="020F0302020204030204" pitchFamily="34" charset="0"/>
              </a:rPr>
              <a:t>l’Autorità</a:t>
            </a:r>
            <a:r>
              <a:rPr lang="en-GB" sz="1800" dirty="0" smtClean="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intende</a:t>
            </a:r>
            <a:r>
              <a:rPr lang="en-GB" sz="1800" dirty="0">
                <a:solidFill>
                  <a:schemeClr val="tx1"/>
                </a:solidFill>
                <a:latin typeface="Calibri Light" panose="020F0302020204030204" pitchFamily="34" charset="0"/>
              </a:rPr>
              <a:t>: </a:t>
            </a:r>
            <a:endParaRPr lang="it-IT" sz="1800" dirty="0">
              <a:solidFill>
                <a:schemeClr val="tx1"/>
              </a:solidFill>
              <a:latin typeface="Calibri Light" panose="020F0302020204030204" pitchFamily="34" charset="0"/>
            </a:endParaRPr>
          </a:p>
          <a:p>
            <a:pPr algn="just"/>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valutare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l’introduzione</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ulteriori</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meccanismi</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promozione</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una</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raccolta</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differenziata</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quantità</a:t>
            </a:r>
            <a:r>
              <a:rPr lang="en-GB" sz="1800" dirty="0">
                <a:solidFill>
                  <a:schemeClr val="tx1"/>
                </a:solidFill>
                <a:latin typeface="Calibri Light" panose="020F0302020204030204" pitchFamily="34" charset="0"/>
              </a:rPr>
              <a:t> e </a:t>
            </a:r>
            <a:r>
              <a:rPr lang="en-GB" sz="1800" dirty="0" err="1">
                <a:solidFill>
                  <a:schemeClr val="tx1"/>
                </a:solidFill>
                <a:latin typeface="Calibri Light" panose="020F0302020204030204" pitchFamily="34" charset="0"/>
              </a:rPr>
              <a:t>qualità</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compatibili</a:t>
            </a:r>
            <a:r>
              <a:rPr lang="en-GB" sz="1800" dirty="0">
                <a:solidFill>
                  <a:schemeClr val="tx1"/>
                </a:solidFill>
                <a:latin typeface="Calibri Light" panose="020F0302020204030204" pitchFamily="34" charset="0"/>
              </a:rPr>
              <a:t> con il </a:t>
            </a:r>
            <a:r>
              <a:rPr lang="en-GB" sz="1800" dirty="0" err="1">
                <a:solidFill>
                  <a:schemeClr val="tx1"/>
                </a:solidFill>
                <a:latin typeface="Calibri Light" panose="020F0302020204030204" pitchFamily="34" charset="0"/>
              </a:rPr>
              <a:t>successivo</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avvio</a:t>
            </a:r>
            <a:r>
              <a:rPr lang="en-GB" sz="1800" dirty="0">
                <a:solidFill>
                  <a:schemeClr val="tx1"/>
                </a:solidFill>
                <a:latin typeface="Calibri Light" panose="020F0302020204030204" pitchFamily="34" charset="0"/>
              </a:rPr>
              <a:t> a </a:t>
            </a:r>
            <a:r>
              <a:rPr lang="en-GB" sz="1800" dirty="0" err="1">
                <a:solidFill>
                  <a:schemeClr val="tx1"/>
                </a:solidFill>
                <a:latin typeface="Calibri Light" panose="020F0302020204030204" pitchFamily="34" charset="0"/>
              </a:rPr>
              <a:t>riciclo</a:t>
            </a:r>
            <a:r>
              <a:rPr lang="en-GB" sz="1800" dirty="0">
                <a:solidFill>
                  <a:schemeClr val="tx1"/>
                </a:solidFill>
                <a:latin typeface="Calibri Light" panose="020F0302020204030204" pitchFamily="34" charset="0"/>
              </a:rPr>
              <a:t> a </a:t>
            </a:r>
            <a:r>
              <a:rPr lang="en-GB" sz="1800" dirty="0" err="1">
                <a:solidFill>
                  <a:schemeClr val="tx1"/>
                </a:solidFill>
                <a:latin typeface="Calibri Light" panose="020F0302020204030204" pitchFamily="34" charset="0"/>
              </a:rPr>
              <a:t>condizioni</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economicamente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sostenibili</a:t>
            </a:r>
            <a:r>
              <a:rPr lang="en-GB" sz="1800" dirty="0">
                <a:solidFill>
                  <a:schemeClr val="tx1"/>
                </a:solidFill>
                <a:latin typeface="Calibri Light" panose="020F0302020204030204" pitchFamily="34" charset="0"/>
              </a:rPr>
              <a:t>; al fine di </a:t>
            </a:r>
            <a:r>
              <a:rPr lang="en-GB" sz="1800" dirty="0" err="1">
                <a:solidFill>
                  <a:schemeClr val="tx1"/>
                </a:solidFill>
                <a:latin typeface="Calibri Light" panose="020F0302020204030204" pitchFamily="34" charset="0"/>
              </a:rPr>
              <a:t>garantire</a:t>
            </a:r>
            <a:r>
              <a:rPr lang="en-GB" sz="1800" dirty="0">
                <a:solidFill>
                  <a:schemeClr val="tx1"/>
                </a:solidFill>
                <a:latin typeface="Calibri Light" panose="020F0302020204030204" pitchFamily="34" charset="0"/>
              </a:rPr>
              <a:t> la </a:t>
            </a:r>
            <a:r>
              <a:rPr lang="en-GB" sz="1800" dirty="0" err="1">
                <a:solidFill>
                  <a:schemeClr val="tx1"/>
                </a:solidFill>
                <a:latin typeface="Calibri Light" panose="020F0302020204030204" pitchFamily="34" charset="0"/>
              </a:rPr>
              <a:t>necessaria</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coerenza</a:t>
            </a:r>
            <a:r>
              <a:rPr lang="en-GB" sz="1800" dirty="0">
                <a:solidFill>
                  <a:schemeClr val="tx1"/>
                </a:solidFill>
                <a:latin typeface="Calibri Light" panose="020F0302020204030204" pitchFamily="34" charset="0"/>
              </a:rPr>
              <a:t> del </a:t>
            </a:r>
            <a:r>
              <a:rPr lang="en-GB" sz="1800" dirty="0" err="1">
                <a:solidFill>
                  <a:schemeClr val="tx1"/>
                </a:solidFill>
                <a:latin typeface="Calibri Light" panose="020F0302020204030204" pitchFamily="34" charset="0"/>
              </a:rPr>
              <a:t>quadro</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riferimento</a:t>
            </a:r>
            <a:r>
              <a:rPr lang="en-GB" sz="1800" dirty="0">
                <a:solidFill>
                  <a:schemeClr val="tx1"/>
                </a:solidFill>
                <a:latin typeface="Calibri Light" panose="020F0302020204030204" pitchFamily="34" charset="0"/>
              </a:rPr>
              <a:t>, </a:t>
            </a:r>
            <a:r>
              <a:rPr lang="en-GB" sz="1800" b="1" dirty="0">
                <a:solidFill>
                  <a:schemeClr val="tx1"/>
                </a:solidFill>
                <a:latin typeface="Calibri Light" panose="020F0302020204030204" pitchFamily="34" charset="0"/>
              </a:rPr>
              <a:t>il </a:t>
            </a:r>
            <a:r>
              <a:rPr lang="en-GB" sz="1800" b="1" dirty="0" err="1">
                <a:solidFill>
                  <a:schemeClr val="tx1"/>
                </a:solidFill>
                <a:latin typeface="Calibri Light" panose="020F0302020204030204" pitchFamily="34" charset="0"/>
              </a:rPr>
              <a:t>contenuto</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dell’Accordo</a:t>
            </a:r>
            <a:r>
              <a:rPr lang="en-GB" sz="1800" b="1" dirty="0">
                <a:solidFill>
                  <a:schemeClr val="tx1"/>
                </a:solidFill>
                <a:latin typeface="Calibri Light" panose="020F0302020204030204" pitchFamily="34" charset="0"/>
              </a:rPr>
              <a:t> ANCI-CONAI </a:t>
            </a:r>
            <a:r>
              <a:rPr lang="en-GB" sz="1800" b="1" dirty="0" err="1">
                <a:solidFill>
                  <a:schemeClr val="tx1"/>
                </a:solidFill>
                <a:latin typeface="Calibri Light" panose="020F0302020204030204" pitchFamily="34" charset="0"/>
              </a:rPr>
              <a:t>dovrà</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essere</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coordinato</a:t>
            </a:r>
            <a:r>
              <a:rPr lang="en-GB" sz="1800" b="1" dirty="0">
                <a:solidFill>
                  <a:schemeClr val="tx1"/>
                </a:solidFill>
                <a:latin typeface="Calibri Light" panose="020F0302020204030204" pitchFamily="34" charset="0"/>
              </a:rPr>
              <a:t> con </a:t>
            </a:r>
            <a:r>
              <a:rPr lang="en-GB" sz="1800" b="1" dirty="0" err="1">
                <a:solidFill>
                  <a:schemeClr val="tx1"/>
                </a:solidFill>
                <a:latin typeface="Calibri Light" panose="020F0302020204030204" pitchFamily="34" charset="0"/>
              </a:rPr>
              <a:t>tali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meccanismi</a:t>
            </a:r>
            <a:r>
              <a:rPr lang="en-GB" sz="1800" dirty="0" smtClean="0">
                <a:solidFill>
                  <a:schemeClr val="tx1"/>
                </a:solidFill>
                <a:latin typeface="Calibri Light" panose="020F0302020204030204" pitchFamily="34" charset="0"/>
              </a:rPr>
              <a:t>;”</a:t>
            </a:r>
          </a:p>
          <a:p>
            <a:pPr algn="just"/>
            <a:endParaRPr lang="it-IT" sz="1800" dirty="0">
              <a:solidFill>
                <a:schemeClr val="tx1"/>
              </a:solidFill>
              <a:latin typeface="Calibri Light" panose="020F0302020204030204" pitchFamily="34" charset="0"/>
            </a:endParaRPr>
          </a:p>
          <a:p>
            <a:pPr algn="just"/>
            <a:r>
              <a:rPr lang="en-GB" sz="1800" b="1" dirty="0">
                <a:solidFill>
                  <a:schemeClr val="tx1"/>
                </a:solidFill>
                <a:latin typeface="Calibri Light" panose="020F0302020204030204" pitchFamily="34" charset="0"/>
              </a:rPr>
              <a:t>Par. 10.33 </a:t>
            </a:r>
            <a:r>
              <a:rPr lang="en-GB" sz="1800" dirty="0" smtClean="0">
                <a:solidFill>
                  <a:schemeClr val="tx1"/>
                </a:solidFill>
                <a:latin typeface="Calibri Light" panose="020F0302020204030204" pitchFamily="34" charset="0"/>
              </a:rPr>
              <a:t>[…] </a:t>
            </a:r>
            <a:r>
              <a:rPr lang="en-GB" sz="1800" dirty="0" err="1" smtClean="0">
                <a:solidFill>
                  <a:schemeClr val="tx1"/>
                </a:solidFill>
                <a:latin typeface="Calibri Light" panose="020F0302020204030204" pitchFamily="34" charset="0"/>
              </a:rPr>
              <a:t>l’Autorità</a:t>
            </a:r>
            <a:r>
              <a:rPr lang="en-GB" sz="1800" dirty="0" smtClean="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intende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avviare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approfondimenti</a:t>
            </a:r>
            <a:r>
              <a:rPr lang="en-GB" sz="1800" dirty="0">
                <a:solidFill>
                  <a:schemeClr val="tx1"/>
                </a:solidFill>
                <a:latin typeface="Calibri Light" panose="020F0302020204030204" pitchFamily="34" charset="0"/>
              </a:rPr>
              <a:t> in </a:t>
            </a:r>
            <a:r>
              <a:rPr lang="en-GB" sz="1800" dirty="0" err="1">
                <a:solidFill>
                  <a:schemeClr val="tx1"/>
                </a:solidFill>
                <a:latin typeface="Calibri Light" panose="020F0302020204030204" pitchFamily="34" charset="0"/>
              </a:rPr>
              <a:t>merito</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all’</a:t>
            </a:r>
            <a:r>
              <a:rPr lang="en-GB" sz="1800" b="1" dirty="0" err="1">
                <a:solidFill>
                  <a:schemeClr val="tx1"/>
                </a:solidFill>
                <a:latin typeface="Calibri Light" panose="020F0302020204030204" pitchFamily="34" charset="0"/>
              </a:rPr>
              <a:t>Accordo</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quadro</a:t>
            </a:r>
            <a:r>
              <a:rPr lang="en-GB" sz="1800" b="1" dirty="0">
                <a:solidFill>
                  <a:schemeClr val="tx1"/>
                </a:solidFill>
                <a:latin typeface="Calibri Light" panose="020F0302020204030204" pitchFamily="34" charset="0"/>
              </a:rPr>
              <a:t> ANCI-CONAI</a:t>
            </a:r>
            <a:r>
              <a:rPr lang="en-GB" sz="1800" dirty="0">
                <a:solidFill>
                  <a:schemeClr val="tx1"/>
                </a:solidFill>
                <a:latin typeface="Calibri Light" panose="020F0302020204030204" pitchFamily="34" charset="0"/>
              </a:rPr>
              <a:t> con </a:t>
            </a:r>
            <a:r>
              <a:rPr lang="en-GB" sz="1800" dirty="0" err="1">
                <a:solidFill>
                  <a:schemeClr val="tx1"/>
                </a:solidFill>
                <a:latin typeface="Calibri Light" panose="020F0302020204030204" pitchFamily="34" charset="0"/>
              </a:rPr>
              <a:t>particolare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riferimento</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ai</a:t>
            </a:r>
            <a:r>
              <a:rPr lang="en-GB" sz="1800"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corrispettivi</a:t>
            </a:r>
            <a:r>
              <a:rPr lang="en-GB" sz="1800" b="1" dirty="0">
                <a:solidFill>
                  <a:schemeClr val="tx1"/>
                </a:solidFill>
                <a:latin typeface="Calibri Light" panose="020F0302020204030204" pitchFamily="34" charset="0"/>
              </a:rPr>
              <a:t> da </a:t>
            </a:r>
            <a:r>
              <a:rPr lang="en-GB" sz="1800" b="1" dirty="0" err="1">
                <a:solidFill>
                  <a:schemeClr val="tx1"/>
                </a:solidFill>
                <a:latin typeface="Calibri Light" panose="020F0302020204030204" pitchFamily="34" charset="0"/>
              </a:rPr>
              <a:t>riconoscere</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ai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Comuni</a:t>
            </a:r>
            <a:r>
              <a:rPr lang="en-GB" sz="1800" b="1" dirty="0">
                <a:solidFill>
                  <a:schemeClr val="tx1"/>
                </a:solidFill>
                <a:latin typeface="Calibri Light" panose="020F0302020204030204" pitchFamily="34" charset="0"/>
              </a:rPr>
              <a:t> per </a:t>
            </a:r>
            <a:r>
              <a:rPr lang="en-GB" sz="1800" b="1" dirty="0" err="1">
                <a:solidFill>
                  <a:schemeClr val="tx1"/>
                </a:solidFill>
                <a:latin typeface="Calibri Light" panose="020F0302020204030204" pitchFamily="34" charset="0"/>
              </a:rPr>
              <a:t>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maggiori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costi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della</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raccolta</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differenziata</a:t>
            </a:r>
            <a:r>
              <a:rPr lang="en-GB" sz="1800" b="1" dirty="0">
                <a:solidFill>
                  <a:schemeClr val="tx1"/>
                </a:solidFill>
                <a:latin typeface="Calibri Light" panose="020F0302020204030204" pitchFamily="34" charset="0"/>
              </a:rPr>
              <a:t> dei </a:t>
            </a:r>
            <a:r>
              <a:rPr lang="en-GB" sz="1800" b="1" dirty="0" err="1">
                <a:solidFill>
                  <a:schemeClr val="tx1"/>
                </a:solidFill>
                <a:latin typeface="Calibri Light" panose="020F0302020204030204" pitchFamily="34" charset="0"/>
              </a:rPr>
              <a:t>rifiuti</a:t>
            </a:r>
            <a:r>
              <a:rPr lang="en-GB" sz="1800" b="1" dirty="0">
                <a:solidFill>
                  <a:schemeClr val="tx1"/>
                </a:solidFill>
                <a:latin typeface="Calibri Light" panose="020F0302020204030204" pitchFamily="34" charset="0"/>
              </a:rPr>
              <a:t> da </a:t>
            </a:r>
            <a:r>
              <a:rPr lang="en-GB" sz="1800" b="1" dirty="0" err="1">
                <a:solidFill>
                  <a:schemeClr val="tx1"/>
                </a:solidFill>
                <a:latin typeface="Calibri Light" panose="020F0302020204030204" pitchFamily="34" charset="0"/>
              </a:rPr>
              <a:t>imballaggio</a:t>
            </a:r>
            <a:r>
              <a:rPr lang="en-GB" sz="1800" dirty="0" smtClean="0">
                <a:solidFill>
                  <a:schemeClr val="tx1"/>
                </a:solidFill>
                <a:latin typeface="Calibri Light" panose="020F0302020204030204" pitchFamily="34" charset="0"/>
              </a:rPr>
              <a:t>.</a:t>
            </a:r>
          </a:p>
          <a:p>
            <a:pPr algn="just"/>
            <a:endParaRPr lang="it-IT" sz="1800" dirty="0">
              <a:solidFill>
                <a:schemeClr val="tx1"/>
              </a:solidFill>
              <a:latin typeface="Calibri Light" panose="020F0302020204030204" pitchFamily="34" charset="0"/>
            </a:endParaRPr>
          </a:p>
          <a:p>
            <a:pPr algn="just"/>
            <a:r>
              <a:rPr lang="en-GB" sz="1800" b="1" dirty="0">
                <a:solidFill>
                  <a:schemeClr val="tx1"/>
                </a:solidFill>
                <a:latin typeface="Calibri Light" panose="020F0302020204030204" pitchFamily="34" charset="0"/>
              </a:rPr>
              <a:t>Par. 10.35</a:t>
            </a:r>
            <a:r>
              <a:rPr lang="en-GB" sz="1800" dirty="0">
                <a:solidFill>
                  <a:schemeClr val="tx1"/>
                </a:solidFill>
                <a:latin typeface="Calibri Light" panose="020F0302020204030204" pitchFamily="34" charset="0"/>
              </a:rPr>
              <a:t> </a:t>
            </a:r>
            <a:r>
              <a:rPr lang="en-GB" sz="1800" dirty="0" smtClean="0">
                <a:solidFill>
                  <a:schemeClr val="tx1"/>
                </a:solidFill>
                <a:latin typeface="Calibri Light" panose="020F0302020204030204" pitchFamily="34" charset="0"/>
              </a:rPr>
              <a:t>[…] </a:t>
            </a:r>
            <a:r>
              <a:rPr lang="en-GB" sz="1800" dirty="0" err="1" smtClean="0">
                <a:solidFill>
                  <a:schemeClr val="tx1"/>
                </a:solidFill>
                <a:latin typeface="Calibri Light" panose="020F0302020204030204" pitchFamily="34" charset="0"/>
              </a:rPr>
              <a:t>l’Autorità</a:t>
            </a:r>
            <a:r>
              <a:rPr lang="en-GB" sz="1800" dirty="0" smtClean="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ritiene</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opportuno</a:t>
            </a:r>
            <a:r>
              <a:rPr lang="en-GB" sz="1800"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definire</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specifici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criteri</a:t>
            </a:r>
            <a:r>
              <a:rPr lang="en-GB" sz="1800" b="1" dirty="0">
                <a:solidFill>
                  <a:schemeClr val="tx1"/>
                </a:solidFill>
                <a:latin typeface="Calibri Light" panose="020F0302020204030204" pitchFamily="34" charset="0"/>
              </a:rPr>
              <a:t> </a:t>
            </a:r>
            <a:r>
              <a:rPr lang="en-GB" sz="1800" dirty="0">
                <a:solidFill>
                  <a:schemeClr val="tx1"/>
                </a:solidFill>
                <a:latin typeface="Calibri Light" panose="020F0302020204030204" pitchFamily="34" charset="0"/>
              </a:rPr>
              <a:t>per </a:t>
            </a:r>
            <a:r>
              <a:rPr lang="en-GB" sz="1800" dirty="0" err="1">
                <a:solidFill>
                  <a:schemeClr val="tx1"/>
                </a:solidFill>
                <a:latin typeface="Calibri Light" panose="020F0302020204030204" pitchFamily="34" charset="0"/>
              </a:rPr>
              <a:t>l’</a:t>
            </a:r>
            <a:r>
              <a:rPr lang="en-GB" sz="1800" b="1" dirty="0" err="1">
                <a:solidFill>
                  <a:schemeClr val="tx1"/>
                </a:solidFill>
                <a:latin typeface="Calibri Light" panose="020F0302020204030204" pitchFamily="34" charset="0"/>
              </a:rPr>
              <a:t>individuazione</a:t>
            </a:r>
            <a:r>
              <a:rPr lang="en-GB" sz="1800" b="1" dirty="0">
                <a:solidFill>
                  <a:schemeClr val="tx1"/>
                </a:solidFill>
                <a:latin typeface="Calibri Light" panose="020F0302020204030204" pitchFamily="34" charset="0"/>
              </a:rPr>
              <a:t> dei </a:t>
            </a:r>
            <a:r>
              <a:rPr lang="en-GB" sz="1800" b="1" dirty="0" err="1">
                <a:solidFill>
                  <a:schemeClr val="tx1"/>
                </a:solidFill>
                <a:latin typeface="Calibri Light" panose="020F0302020204030204" pitchFamily="34" charset="0"/>
              </a:rPr>
              <a:t>maggiori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costi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sostenuti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dai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Comuni</a:t>
            </a:r>
            <a:r>
              <a:rPr lang="en-GB" sz="1800" dirty="0">
                <a:solidFill>
                  <a:schemeClr val="tx1"/>
                </a:solidFill>
                <a:latin typeface="Calibri Light" panose="020F0302020204030204" pitchFamily="34" charset="0"/>
              </a:rPr>
              <a:t> per la </a:t>
            </a:r>
            <a:r>
              <a:rPr lang="en-GB" sz="1800" dirty="0" err="1">
                <a:solidFill>
                  <a:schemeClr val="tx1"/>
                </a:solidFill>
                <a:latin typeface="Calibri Light" panose="020F0302020204030204" pitchFamily="34" charset="0"/>
              </a:rPr>
              <a:t>raccolta</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differenziata</a:t>
            </a:r>
            <a:r>
              <a:rPr lang="en-GB" sz="1800" dirty="0">
                <a:solidFill>
                  <a:schemeClr val="tx1"/>
                </a:solidFill>
                <a:latin typeface="Calibri Light" panose="020F0302020204030204" pitchFamily="34" charset="0"/>
              </a:rPr>
              <a:t> dei </a:t>
            </a:r>
            <a:r>
              <a:rPr lang="en-GB" sz="1800" dirty="0" err="1">
                <a:solidFill>
                  <a:schemeClr val="tx1"/>
                </a:solidFill>
                <a:latin typeface="Calibri Light" panose="020F0302020204030204" pitchFamily="34" charset="0"/>
              </a:rPr>
              <a:t>rifiuti</a:t>
            </a:r>
            <a:r>
              <a:rPr lang="en-GB" sz="1800" dirty="0">
                <a:solidFill>
                  <a:schemeClr val="tx1"/>
                </a:solidFill>
                <a:latin typeface="Calibri Light" panose="020F0302020204030204" pitchFamily="34" charset="0"/>
              </a:rPr>
              <a:t> da </a:t>
            </a:r>
            <a:r>
              <a:rPr lang="en-GB" sz="1800" dirty="0" err="1">
                <a:solidFill>
                  <a:schemeClr val="tx1"/>
                </a:solidFill>
                <a:latin typeface="Calibri Light" panose="020F0302020204030204" pitchFamily="34" charset="0"/>
              </a:rPr>
              <a:t>imballaggio</a:t>
            </a:r>
            <a:r>
              <a:rPr lang="en-GB" sz="1800" dirty="0">
                <a:solidFill>
                  <a:schemeClr val="tx1"/>
                </a:solidFill>
                <a:latin typeface="Calibri Light" panose="020F0302020204030204" pitchFamily="34" charset="0"/>
              </a:rPr>
              <a:t>, </a:t>
            </a:r>
            <a:r>
              <a:rPr lang="en-GB" sz="1800" b="1" dirty="0">
                <a:solidFill>
                  <a:schemeClr val="tx1"/>
                </a:solidFill>
                <a:latin typeface="Calibri Light" panose="020F0302020204030204" pitchFamily="34" charset="0"/>
              </a:rPr>
              <a:t>con </a:t>
            </a:r>
            <a:r>
              <a:rPr lang="en-GB" sz="1800" b="1" dirty="0" err="1">
                <a:solidFill>
                  <a:schemeClr val="tx1"/>
                </a:solidFill>
                <a:latin typeface="Calibri Light" panose="020F0302020204030204" pitchFamily="34" charset="0"/>
              </a:rPr>
              <a:t>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quali</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coordinare</a:t>
            </a:r>
            <a:r>
              <a:rPr lang="en-GB" sz="1800" dirty="0">
                <a:solidFill>
                  <a:schemeClr val="tx1"/>
                </a:solidFill>
                <a:latin typeface="Calibri Light" panose="020F0302020204030204" pitchFamily="34" charset="0"/>
              </a:rPr>
              <a:t>, al fine di </a:t>
            </a:r>
            <a:r>
              <a:rPr lang="en-GB" sz="1800" dirty="0" err="1">
                <a:solidFill>
                  <a:schemeClr val="tx1"/>
                </a:solidFill>
                <a:latin typeface="Calibri Light" panose="020F0302020204030204" pitchFamily="34" charset="0"/>
              </a:rPr>
              <a:t>garantire</a:t>
            </a:r>
            <a:r>
              <a:rPr lang="en-GB" sz="1800" dirty="0">
                <a:solidFill>
                  <a:schemeClr val="tx1"/>
                </a:solidFill>
                <a:latin typeface="Calibri Light" panose="020F0302020204030204" pitchFamily="34" charset="0"/>
              </a:rPr>
              <a:t> la </a:t>
            </a:r>
            <a:r>
              <a:rPr lang="en-GB" sz="1800" dirty="0" err="1">
                <a:solidFill>
                  <a:schemeClr val="tx1"/>
                </a:solidFill>
                <a:latin typeface="Calibri Light" panose="020F0302020204030204" pitchFamily="34" charset="0"/>
              </a:rPr>
              <a:t>necessaria</a:t>
            </a:r>
            <a:r>
              <a:rPr lang="en-GB" sz="1800" dirty="0">
                <a:solidFill>
                  <a:schemeClr val="tx1"/>
                </a:solidFill>
                <a:latin typeface="Calibri Light" panose="020F0302020204030204" pitchFamily="34" charset="0"/>
              </a:rPr>
              <a:t> </a:t>
            </a:r>
            <a:r>
              <a:rPr lang="en-GB" sz="1800" dirty="0" err="1">
                <a:solidFill>
                  <a:schemeClr val="tx1"/>
                </a:solidFill>
                <a:latin typeface="Calibri Light" panose="020F0302020204030204" pitchFamily="34" charset="0"/>
              </a:rPr>
              <a:t>coerenza</a:t>
            </a:r>
            <a:r>
              <a:rPr lang="en-GB" sz="1800" dirty="0">
                <a:solidFill>
                  <a:schemeClr val="tx1"/>
                </a:solidFill>
                <a:latin typeface="Calibri Light" panose="020F0302020204030204" pitchFamily="34" charset="0"/>
              </a:rPr>
              <a:t> del </a:t>
            </a:r>
            <a:r>
              <a:rPr lang="en-GB" sz="1800" dirty="0" err="1">
                <a:solidFill>
                  <a:schemeClr val="tx1"/>
                </a:solidFill>
                <a:latin typeface="Calibri Light" panose="020F0302020204030204" pitchFamily="34" charset="0"/>
              </a:rPr>
              <a:t>quadro</a:t>
            </a:r>
            <a:r>
              <a:rPr lang="en-GB" sz="1800" dirty="0">
                <a:solidFill>
                  <a:schemeClr val="tx1"/>
                </a:solidFill>
                <a:latin typeface="Calibri Light" panose="020F0302020204030204" pitchFamily="34" charset="0"/>
              </a:rPr>
              <a:t> di </a:t>
            </a:r>
            <a:r>
              <a:rPr lang="en-GB" sz="1800" dirty="0" err="1">
                <a:solidFill>
                  <a:schemeClr val="tx1"/>
                </a:solidFill>
                <a:latin typeface="Calibri Light" panose="020F0302020204030204" pitchFamily="34" charset="0"/>
              </a:rPr>
              <a:t>riferimento</a:t>
            </a:r>
            <a:r>
              <a:rPr lang="en-GB" sz="1800" dirty="0">
                <a:solidFill>
                  <a:schemeClr val="tx1"/>
                </a:solidFill>
                <a:latin typeface="Calibri Light" panose="020F0302020204030204" pitchFamily="34" charset="0"/>
              </a:rPr>
              <a:t>, </a:t>
            </a:r>
            <a:r>
              <a:rPr lang="en-GB" sz="1800" b="1" dirty="0">
                <a:solidFill>
                  <a:schemeClr val="tx1"/>
                </a:solidFill>
                <a:latin typeface="Calibri Light" panose="020F0302020204030204" pitchFamily="34" charset="0"/>
              </a:rPr>
              <a:t>il </a:t>
            </a:r>
            <a:r>
              <a:rPr lang="en-GB" sz="1800" b="1" dirty="0" err="1">
                <a:solidFill>
                  <a:schemeClr val="tx1"/>
                </a:solidFill>
                <a:latin typeface="Calibri Light" panose="020F0302020204030204" pitchFamily="34" charset="0"/>
              </a:rPr>
              <a:t>contenuto</a:t>
            </a:r>
            <a:r>
              <a:rPr lang="en-GB" sz="1800" b="1" dirty="0">
                <a:solidFill>
                  <a:schemeClr val="tx1"/>
                </a:solidFill>
                <a:latin typeface="Calibri Light" panose="020F0302020204030204" pitchFamily="34" charset="0"/>
              </a:rPr>
              <a:t> </a:t>
            </a:r>
            <a:r>
              <a:rPr lang="en-GB" sz="1800" b="1" dirty="0" err="1">
                <a:solidFill>
                  <a:schemeClr val="tx1"/>
                </a:solidFill>
                <a:latin typeface="Calibri Light" panose="020F0302020204030204" pitchFamily="34" charset="0"/>
              </a:rPr>
              <a:t>dell’Accordo</a:t>
            </a:r>
            <a:r>
              <a:rPr lang="en-GB" sz="1800" b="1" dirty="0">
                <a:solidFill>
                  <a:schemeClr val="tx1"/>
                </a:solidFill>
                <a:latin typeface="Calibri Light" panose="020F0302020204030204" pitchFamily="34" charset="0"/>
              </a:rPr>
              <a:t> ANCI-CONAI.</a:t>
            </a:r>
            <a:endParaRPr lang="it-IT" sz="1800" dirty="0">
              <a:solidFill>
                <a:schemeClr val="tx1"/>
              </a:solidFill>
              <a:latin typeface="Calibri Light" panose="020F0302020204030204" pitchFamily="34" charset="0"/>
            </a:endParaRPr>
          </a:p>
          <a:p>
            <a:pPr algn="just"/>
            <a:r>
              <a:rPr lang="it-IT" sz="1800" dirty="0" smtClean="0">
                <a:solidFill>
                  <a:schemeClr val="tx1"/>
                </a:solidFill>
                <a:latin typeface="Calibri Light" panose="020F0302020204030204" pitchFamily="34" charset="0"/>
              </a:rPr>
              <a:t>.</a:t>
            </a:r>
            <a:endParaRPr lang="it-IT" sz="1800" dirty="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a:t>
            </a:r>
          </a:p>
          <a:p>
            <a:pPr algn="ctr" eaLnBrk="1" hangingPunct="1">
              <a:lnSpc>
                <a:spcPct val="90000"/>
              </a:lnSpc>
              <a:spcBef>
                <a:spcPct val="0"/>
              </a:spcBef>
              <a:buNone/>
            </a:pPr>
            <a:r>
              <a:rPr lang="it-IT" sz="2800" dirty="0" smtClean="0">
                <a:latin typeface="Calibri Light" panose="020F0302020204030204" pitchFamily="34" charset="0"/>
                <a:hlinkClick r:id="rId2"/>
              </a:rPr>
              <a:t>Consultazione </a:t>
            </a:r>
            <a:r>
              <a:rPr lang="it-IT" sz="2800" dirty="0">
                <a:latin typeface="Calibri Light" panose="020F0302020204030204" pitchFamily="34" charset="0"/>
                <a:hlinkClick r:id="rId2"/>
              </a:rPr>
              <a:t>n. </a:t>
            </a:r>
            <a:r>
              <a:rPr lang="it-IT" sz="2800" dirty="0" smtClean="0">
                <a:latin typeface="Calibri Light" panose="020F0302020204030204" pitchFamily="34" charset="0"/>
                <a:hlinkClick r:id="rId2"/>
              </a:rPr>
              <a:t>713/2018</a:t>
            </a:r>
            <a:r>
              <a:rPr lang="it-IT" sz="2800" dirty="0" smtClean="0">
                <a:latin typeface="Calibri Light" panose="020F0302020204030204" pitchFamily="34" charset="0"/>
              </a:rPr>
              <a:t> (2)</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1123156"/>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94858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352053"/>
            <a:ext cx="8229600" cy="5821363"/>
          </a:xfrm>
        </p:spPr>
        <p:txBody>
          <a:bodyPr/>
          <a:lstStyle/>
          <a:p>
            <a:r>
              <a:rPr lang="en-GB" sz="2000" b="1" dirty="0" err="1" smtClean="0">
                <a:solidFill>
                  <a:schemeClr val="tx1"/>
                </a:solidFill>
                <a:latin typeface="Calibri Light" panose="020F0302020204030204" pitchFamily="34" charset="0"/>
              </a:rPr>
              <a:t>Aspetti</a:t>
            </a:r>
            <a:r>
              <a:rPr lang="en-GB" sz="2000" b="1" dirty="0" smtClean="0">
                <a:solidFill>
                  <a:schemeClr val="tx1"/>
                </a:solidFill>
                <a:latin typeface="Calibri Light" panose="020F0302020204030204" pitchFamily="34" charset="0"/>
              </a:rPr>
              <a:t> di </a:t>
            </a:r>
            <a:r>
              <a:rPr lang="en-GB" sz="2000" b="1" dirty="0" err="1" smtClean="0">
                <a:solidFill>
                  <a:schemeClr val="tx1"/>
                </a:solidFill>
                <a:latin typeface="Calibri Light" panose="020F0302020204030204" pitchFamily="34" charset="0"/>
              </a:rPr>
              <a:t>maggiore</a:t>
            </a:r>
            <a:r>
              <a:rPr lang="en-GB" sz="2000" b="1" dirty="0" smtClean="0">
                <a:solidFill>
                  <a:schemeClr val="tx1"/>
                </a:solidFill>
                <a:latin typeface="Calibri Light" panose="020F0302020204030204" pitchFamily="34" charset="0"/>
              </a:rPr>
              <a:t> </a:t>
            </a:r>
            <a:r>
              <a:rPr lang="en-GB" sz="2000" b="1" dirty="0" err="1" smtClean="0">
                <a:solidFill>
                  <a:schemeClr val="tx1"/>
                </a:solidFill>
                <a:latin typeface="Calibri Light" panose="020F0302020204030204" pitchFamily="34" charset="0"/>
              </a:rPr>
              <a:t>rilevo</a:t>
            </a:r>
            <a:r>
              <a:rPr lang="en-GB" sz="2000" b="1" dirty="0" smtClean="0">
                <a:solidFill>
                  <a:schemeClr val="tx1"/>
                </a:solidFill>
                <a:latin typeface="Calibri Light" panose="020F0302020204030204" pitchFamily="34" charset="0"/>
              </a:rPr>
              <a:t> per </a:t>
            </a:r>
            <a:r>
              <a:rPr lang="en-GB" sz="2000" b="1" dirty="0" err="1" smtClean="0">
                <a:solidFill>
                  <a:schemeClr val="tx1"/>
                </a:solidFill>
                <a:latin typeface="Calibri Light" panose="020F0302020204030204" pitchFamily="34" charset="0"/>
              </a:rPr>
              <a:t>l’Accordo</a:t>
            </a:r>
            <a:r>
              <a:rPr lang="en-GB" sz="2000" b="1" dirty="0" smtClean="0">
                <a:solidFill>
                  <a:schemeClr val="tx1"/>
                </a:solidFill>
                <a:latin typeface="Calibri Light" panose="020F0302020204030204" pitchFamily="34" charset="0"/>
              </a:rPr>
              <a:t> ANCI-CONAI</a:t>
            </a:r>
          </a:p>
          <a:p>
            <a:pPr algn="just"/>
            <a:endParaRPr lang="en-GB" sz="2000" b="1" dirty="0">
              <a:solidFill>
                <a:schemeClr val="tx1"/>
              </a:solidFill>
              <a:latin typeface="Calibri Light" panose="020F0302020204030204" pitchFamily="34" charset="0"/>
            </a:endParaRPr>
          </a:p>
          <a:p>
            <a:pPr algn="just"/>
            <a:r>
              <a:rPr lang="it-IT" sz="2000" b="1" dirty="0">
                <a:solidFill>
                  <a:schemeClr val="tx1"/>
                </a:solidFill>
                <a:latin typeface="Calibri Light" panose="020F0302020204030204" pitchFamily="34" charset="0"/>
              </a:rPr>
              <a:t>Par. 23.1 Applicabilità delle disposizioni tariffarie ai contratti in essere </a:t>
            </a:r>
            <a:endParaRPr lang="it-IT" sz="2000" dirty="0">
              <a:solidFill>
                <a:schemeClr val="tx1"/>
              </a:solidFill>
              <a:latin typeface="Calibri Light" panose="020F0302020204030204" pitchFamily="34" charset="0"/>
            </a:endParaRPr>
          </a:p>
          <a:p>
            <a:pPr algn="just"/>
            <a:r>
              <a:rPr lang="it-IT" sz="2000" dirty="0" smtClean="0">
                <a:solidFill>
                  <a:schemeClr val="tx1"/>
                </a:solidFill>
                <a:latin typeface="Calibri Light" panose="020F0302020204030204" pitchFamily="34" charset="0"/>
              </a:rPr>
              <a:t>In </a:t>
            </a:r>
            <a:r>
              <a:rPr lang="it-IT" sz="2000" dirty="0">
                <a:solidFill>
                  <a:schemeClr val="tx1"/>
                </a:solidFill>
                <a:latin typeface="Calibri Light" panose="020F0302020204030204" pitchFamily="34" charset="0"/>
              </a:rPr>
              <a:t>merito all’applicabilità delle disposizioni tariffarie oggetto della </a:t>
            </a:r>
            <a:r>
              <a:rPr lang="it-IT" sz="2000" dirty="0" smtClean="0">
                <a:solidFill>
                  <a:schemeClr val="tx1"/>
                </a:solidFill>
                <a:latin typeface="Calibri Light" panose="020F0302020204030204" pitchFamily="34" charset="0"/>
              </a:rPr>
              <a:t>consultazione</a:t>
            </a:r>
            <a:r>
              <a:rPr lang="it-IT" sz="2000" dirty="0">
                <a:solidFill>
                  <a:schemeClr val="tx1"/>
                </a:solidFill>
                <a:latin typeface="Calibri Light" panose="020F0302020204030204" pitchFamily="34" charset="0"/>
              </a:rPr>
              <a:t>, l’Autorità ritiene, in analogia con quanto avvenuto nel settore idrico, che </a:t>
            </a:r>
            <a:r>
              <a:rPr lang="it-IT" sz="2000" b="1" dirty="0">
                <a:solidFill>
                  <a:schemeClr val="tx1"/>
                </a:solidFill>
                <a:latin typeface="Calibri Light" panose="020F0302020204030204" pitchFamily="34" charset="0"/>
              </a:rPr>
              <a:t>i criteri tariffari di cui al presente procedimento vengano recepiti </a:t>
            </a:r>
            <a:r>
              <a:rPr lang="it-IT" sz="2000" dirty="0">
                <a:solidFill>
                  <a:schemeClr val="tx1"/>
                </a:solidFill>
                <a:latin typeface="Calibri Light" panose="020F0302020204030204" pitchFamily="34" charset="0"/>
              </a:rPr>
              <a:t>sia nelle convenzioni d’affidamento che verranno stipulate in data successiva all’emanazione dei criteri tariffari, sia </a:t>
            </a:r>
            <a:r>
              <a:rPr lang="it-IT" sz="2000" b="1" dirty="0">
                <a:solidFill>
                  <a:srgbClr val="C00000"/>
                </a:solidFill>
                <a:latin typeface="Calibri Light" panose="020F0302020204030204" pitchFamily="34" charset="0"/>
              </a:rPr>
              <a:t>nelle convenzioni vigenti, tramite revisione straordinaria dei piani tariffari e dei piani economico-finanziari della pianificazione d’ambito</a:t>
            </a:r>
            <a:r>
              <a:rPr lang="it-IT" sz="2000" dirty="0">
                <a:solidFill>
                  <a:schemeClr val="tx1"/>
                </a:solidFill>
                <a:latin typeface="Calibri Light" panose="020F0302020204030204" pitchFamily="34" charset="0"/>
              </a:rPr>
              <a:t>. Ciò in linea con le competenze assegnate all’Autorità dall’articolo 1, comma 527, della legge n. 205/17 in materia di definizione dello schema tipo di convenzione, cui devono conformarsi tutte le singole convenzioni di affidamento</a:t>
            </a:r>
            <a:r>
              <a:rPr lang="it-IT" sz="2000" dirty="0" smtClean="0">
                <a:solidFill>
                  <a:schemeClr val="tx1"/>
                </a:solidFill>
                <a:latin typeface="Calibri Light" panose="020F0302020204030204" pitchFamily="34" charset="0"/>
              </a:rPr>
              <a:t>.</a:t>
            </a:r>
            <a:endParaRPr lang="it-IT" sz="2000" dirty="0">
              <a:solidFill>
                <a:schemeClr val="tx1"/>
              </a:solidFill>
              <a:latin typeface="Calibri Light" panose="020F0302020204030204" pitchFamily="34" charset="0"/>
            </a:endParaRPr>
          </a:p>
        </p:txBody>
      </p:sp>
      <p:sp>
        <p:nvSpPr>
          <p:cNvPr id="19459"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a:t>
            </a:r>
          </a:p>
          <a:p>
            <a:pPr algn="ctr" eaLnBrk="1" hangingPunct="1">
              <a:lnSpc>
                <a:spcPct val="90000"/>
              </a:lnSpc>
              <a:spcBef>
                <a:spcPct val="0"/>
              </a:spcBef>
              <a:buNone/>
            </a:pPr>
            <a:r>
              <a:rPr lang="it-IT" sz="2800" dirty="0" smtClean="0">
                <a:latin typeface="Calibri Light" panose="020F0302020204030204" pitchFamily="34" charset="0"/>
                <a:hlinkClick r:id="rId2"/>
              </a:rPr>
              <a:t>Consultazione </a:t>
            </a:r>
            <a:r>
              <a:rPr lang="it-IT" sz="2800" dirty="0">
                <a:latin typeface="Calibri Light" panose="020F0302020204030204" pitchFamily="34" charset="0"/>
                <a:hlinkClick r:id="rId2"/>
              </a:rPr>
              <a:t>n. </a:t>
            </a:r>
            <a:r>
              <a:rPr lang="it-IT" sz="2800" dirty="0" smtClean="0">
                <a:latin typeface="Calibri Light" panose="020F0302020204030204" pitchFamily="34" charset="0"/>
                <a:hlinkClick r:id="rId2"/>
              </a:rPr>
              <a:t>713/2018</a:t>
            </a:r>
            <a:r>
              <a:rPr lang="it-IT" sz="2800" dirty="0" smtClean="0">
                <a:latin typeface="Calibri Light" panose="020F0302020204030204" pitchFamily="34" charset="0"/>
              </a:rPr>
              <a:t> (3)</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1195164"/>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0872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8" name="Picture 7" descr="Risultati immagini per pay as you th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941514"/>
            <a:ext cx="2286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4835" name="Rectangle 3"/>
          <p:cNvSpPr>
            <a:spLocks noGrp="1"/>
          </p:cNvSpPr>
          <p:nvPr>
            <p:ph type="subTitle" idx="1"/>
          </p:nvPr>
        </p:nvSpPr>
        <p:spPr>
          <a:xfrm>
            <a:off x="428625" y="2133191"/>
            <a:ext cx="8286750" cy="2591618"/>
          </a:xfrm>
        </p:spPr>
        <p:txBody>
          <a:bodyPr rtlCol="0">
            <a:normAutofit/>
          </a:bodyPr>
          <a:lstStyle/>
          <a:p>
            <a:pPr algn="just" eaLnBrk="1" fontAlgn="auto" hangingPunct="1">
              <a:spcAft>
                <a:spcPts val="0"/>
              </a:spcAft>
              <a:buFont typeface="Arial" charset="0"/>
              <a:buNone/>
              <a:defRPr/>
            </a:pPr>
            <a:r>
              <a:rPr lang="it-IT" sz="2400" dirty="0">
                <a:solidFill>
                  <a:schemeClr val="tx1"/>
                </a:solidFill>
                <a:latin typeface="Calibri Light" panose="020F0302020204030204" pitchFamily="34" charset="0"/>
              </a:rPr>
              <a:t>Il principio fondamentale è il principio </a:t>
            </a:r>
            <a:r>
              <a:rPr lang="it-IT" sz="2400" b="1" dirty="0">
                <a:solidFill>
                  <a:schemeClr val="tx1"/>
                </a:solidFill>
                <a:latin typeface="Calibri Light" panose="020F0302020204030204" pitchFamily="34" charset="0"/>
              </a:rPr>
              <a:t>«chi inquina paga» </a:t>
            </a:r>
            <a:r>
              <a:rPr lang="it-IT" sz="2400" dirty="0">
                <a:solidFill>
                  <a:schemeClr val="tx1"/>
                </a:solidFill>
                <a:latin typeface="Calibri Light" panose="020F0302020204030204" pitchFamily="34" charset="0"/>
              </a:rPr>
              <a:t>(art. 174, comma 2, Trattato istitutivo e art. 14 Direttiva 2008/98/CE): </a:t>
            </a:r>
            <a:br>
              <a:rPr lang="it-IT" sz="2400" dirty="0">
                <a:solidFill>
                  <a:schemeClr val="tx1"/>
                </a:solidFill>
                <a:latin typeface="Calibri Light" panose="020F0302020204030204" pitchFamily="34" charset="0"/>
              </a:rPr>
            </a:br>
            <a:r>
              <a:rPr lang="it-IT" sz="2400" dirty="0">
                <a:solidFill>
                  <a:schemeClr val="tx1"/>
                </a:solidFill>
                <a:latin typeface="Calibri Light" panose="020F0302020204030204" pitchFamily="34" charset="0"/>
              </a:rPr>
              <a:t>il costo del servizio rifiuti deve essere ripartito tra i cittadini in maniera tale per cui chi maggiormente contribuisce alla produzione dei rifiuti è chiamato a maggiormente contribuire in termini economici al costo del loro smaltimento. </a:t>
            </a:r>
          </a:p>
          <a:p>
            <a:pPr algn="just">
              <a:lnSpc>
                <a:spcPct val="100000"/>
              </a:lnSpc>
            </a:pPr>
            <a:endParaRPr lang="it-IT" sz="2400" spc="-1" dirty="0">
              <a:solidFill>
                <a:srgbClr val="000000"/>
              </a:solidFill>
              <a:uFill>
                <a:solidFill>
                  <a:srgbClr val="FFFFFF"/>
                </a:solidFill>
              </a:uFill>
              <a:latin typeface="Arial"/>
            </a:endParaRPr>
          </a:p>
          <a:p>
            <a:pPr algn="just" eaLnBrk="1" fontAlgn="auto" hangingPunct="1">
              <a:spcAft>
                <a:spcPts val="0"/>
              </a:spcAft>
              <a:buFont typeface="Arial" charset="0"/>
              <a:buNone/>
              <a:defRPr/>
            </a:pPr>
            <a:endParaRPr lang="it-IT" sz="2400" dirty="0">
              <a:solidFill>
                <a:schemeClr val="tx1"/>
              </a:solidFill>
            </a:endParaRPr>
          </a:p>
          <a:p>
            <a:pPr eaLnBrk="1" fontAlgn="auto" hangingPunct="1">
              <a:spcAft>
                <a:spcPts val="0"/>
              </a:spcAft>
              <a:defRPr/>
            </a:pPr>
            <a:endParaRPr lang="it-IT" altLang="it-IT" sz="2200" dirty="0">
              <a:latin typeface="Arial Unicode MS" pitchFamily="34" charset="-128"/>
            </a:endParaRPr>
          </a:p>
        </p:txBody>
      </p:sp>
      <p:sp>
        <p:nvSpPr>
          <p:cNvPr id="3075"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Il principio «chi inquina paga» </a:t>
            </a:r>
            <a:endParaRPr lang="it-IT" altLang="it-IT" sz="2800" b="1" dirty="0">
              <a:latin typeface="Calibri Light" pitchFamily="34" charset="0"/>
            </a:endParaRPr>
          </a:p>
        </p:txBody>
      </p:sp>
      <p:cxnSp>
        <p:nvCxnSpPr>
          <p:cNvPr id="7"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027"/>
          <p:cNvSpPr>
            <a:spLocks noGrp="1"/>
          </p:cNvSpPr>
          <p:nvPr>
            <p:ph type="subTitle" idx="1"/>
          </p:nvPr>
        </p:nvSpPr>
        <p:spPr>
          <a:xfrm>
            <a:off x="539552" y="1700808"/>
            <a:ext cx="8229600" cy="5202798"/>
          </a:xfrm>
        </p:spPr>
        <p:txBody>
          <a:bodyPr/>
          <a:lstStyle/>
          <a:p>
            <a:pPr algn="just"/>
            <a:r>
              <a:rPr lang="it-IT" sz="2000" dirty="0">
                <a:solidFill>
                  <a:schemeClr val="tx1"/>
                </a:solidFill>
                <a:latin typeface="Calibri Light" panose="020F0302020204030204" pitchFamily="34" charset="0"/>
              </a:rPr>
              <a:t>Al </a:t>
            </a:r>
            <a:r>
              <a:rPr lang="it-IT" sz="2000" dirty="0" smtClean="0">
                <a:solidFill>
                  <a:schemeClr val="tx1"/>
                </a:solidFill>
                <a:latin typeface="Calibri Light" panose="020F0302020204030204" pitchFamily="34" charset="0"/>
              </a:rPr>
              <a:t>fine di </a:t>
            </a:r>
            <a:r>
              <a:rPr lang="it-IT" sz="2000" dirty="0">
                <a:solidFill>
                  <a:schemeClr val="tx1"/>
                </a:solidFill>
                <a:latin typeface="Calibri Light" panose="020F0302020204030204" pitchFamily="34" charset="0"/>
              </a:rPr>
              <a:t>acquisire fin da subito dati e informazioni funzionali alla concreta definizione della regolazione in tema di tariffe e condizioni contrattuali di accesso agli impianti di trattamento, la </a:t>
            </a:r>
            <a:r>
              <a:rPr lang="it-IT" sz="2000" dirty="0">
                <a:solidFill>
                  <a:schemeClr val="tx1"/>
                </a:solidFill>
                <a:latin typeface="Calibri Light" panose="020F0302020204030204" pitchFamily="34" charset="0"/>
                <a:hlinkClick r:id="rId2"/>
              </a:rPr>
              <a:t>delibera 714/2018/R/Rif</a:t>
            </a:r>
            <a:r>
              <a:rPr lang="it-IT" sz="2000" dirty="0">
                <a:solidFill>
                  <a:schemeClr val="tx1"/>
                </a:solidFill>
                <a:latin typeface="Calibri Light" panose="020F0302020204030204" pitchFamily="34" charset="0"/>
              </a:rPr>
              <a:t> fissa </a:t>
            </a:r>
            <a:r>
              <a:rPr lang="it-IT" sz="2000" b="1" dirty="0">
                <a:solidFill>
                  <a:schemeClr val="tx1"/>
                </a:solidFill>
                <a:latin typeface="Calibri Light" panose="020F0302020204030204" pitchFamily="34" charset="0"/>
              </a:rPr>
              <a:t>obblighi informativi nei confronti dei gestori di impianti di trattamento meccanico-biologico, impianti di incenerimento e discariche</a:t>
            </a:r>
            <a:r>
              <a:rPr lang="it-IT" sz="2000" dirty="0">
                <a:solidFill>
                  <a:schemeClr val="tx1"/>
                </a:solidFill>
                <a:latin typeface="Calibri Light" panose="020F0302020204030204" pitchFamily="34" charset="0"/>
              </a:rPr>
              <a:t>, indipendentemente dalla loro forma giuridica o dal titolo in base al quale svolgono la relativa attività. A tal fine, </a:t>
            </a:r>
            <a:r>
              <a:rPr lang="it-IT" sz="2000" b="1" dirty="0">
                <a:solidFill>
                  <a:schemeClr val="tx1"/>
                </a:solidFill>
                <a:latin typeface="Calibri Light" panose="020F0302020204030204" pitchFamily="34" charset="0"/>
              </a:rPr>
              <a:t>entro il 28 febbraio 2019</a:t>
            </a:r>
            <a:r>
              <a:rPr lang="it-IT" sz="2000" dirty="0">
                <a:solidFill>
                  <a:schemeClr val="tx1"/>
                </a:solidFill>
                <a:latin typeface="Calibri Light" panose="020F0302020204030204" pitchFamily="34" charset="0"/>
              </a:rPr>
              <a:t>, con determina direttoriale, sarà approvata l’opportuna modulistica per la trasmissione dei dati in formato elettronico, fissandone la relativa scadenza. Anche in questo caso, l’eventuale inottemperanza agli obblighi informativi costituisce presupposto per l’irrogazione di sanzioni ai termini di legge.</a:t>
            </a:r>
            <a:endParaRPr lang="it-IT" sz="2000" dirty="0">
              <a:solidFill>
                <a:schemeClr val="tx1"/>
              </a:solidFill>
              <a:effectLst/>
              <a:latin typeface="Calibri Light" panose="020F0302020204030204" pitchFamily="34" charset="0"/>
            </a:endParaRPr>
          </a:p>
        </p:txBody>
      </p:sp>
      <p:sp>
        <p:nvSpPr>
          <p:cNvPr id="19459" name="Rectangle 1"/>
          <p:cNvSpPr>
            <a:spLocks noChangeArrowheads="1"/>
          </p:cNvSpPr>
          <p:nvPr/>
        </p:nvSpPr>
        <p:spPr bwMode="auto">
          <a:xfrm>
            <a:off x="395288" y="214313"/>
            <a:ext cx="874871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spcBef>
                <a:spcPct val="0"/>
              </a:spcBef>
              <a:buNone/>
            </a:pPr>
            <a:r>
              <a:rPr lang="it-IT" altLang="it-IT" sz="2800" b="1" dirty="0" smtClean="0">
                <a:latin typeface="Calibri Light" pitchFamily="34" charset="0"/>
                <a:cs typeface="Tahoma" pitchFamily="34" charset="0"/>
              </a:rPr>
              <a:t>Il ruolo di ARERA</a:t>
            </a:r>
          </a:p>
          <a:p>
            <a:pPr algn="ctr" eaLnBrk="1" hangingPunct="1">
              <a:lnSpc>
                <a:spcPct val="90000"/>
              </a:lnSpc>
              <a:spcBef>
                <a:spcPct val="0"/>
              </a:spcBef>
              <a:buNone/>
            </a:pPr>
            <a:r>
              <a:rPr lang="it-IT" sz="2800" dirty="0" smtClean="0">
                <a:latin typeface="Calibri Light" panose="020F0302020204030204" pitchFamily="34" charset="0"/>
                <a:hlinkClick r:id="rId3"/>
              </a:rPr>
              <a:t>Deliberazione n</a:t>
            </a:r>
            <a:r>
              <a:rPr lang="it-IT" sz="2800" dirty="0">
                <a:latin typeface="Calibri Light" panose="020F0302020204030204" pitchFamily="34" charset="0"/>
                <a:hlinkClick r:id="rId3"/>
              </a:rPr>
              <a:t>. </a:t>
            </a:r>
            <a:r>
              <a:rPr lang="it-IT" sz="2800" dirty="0" smtClean="0">
                <a:latin typeface="Calibri Light" panose="020F0302020204030204" pitchFamily="34" charset="0"/>
                <a:hlinkClick r:id="rId3"/>
              </a:rPr>
              <a:t>714/2018</a:t>
            </a:r>
            <a:r>
              <a:rPr lang="it-IT" altLang="it-IT" sz="2800" b="1" dirty="0" smtClean="0">
                <a:latin typeface="Calibri Light" pitchFamily="34" charset="0"/>
                <a:cs typeface="Tahoma" pitchFamily="34" charset="0"/>
              </a:rPr>
              <a:t> </a:t>
            </a:r>
            <a:endParaRPr lang="it-IT" altLang="it-IT" sz="2800" b="1" dirty="0">
              <a:latin typeface="Calibri Light" pitchFamily="34" charset="0"/>
              <a:cs typeface="Tahoma" pitchFamily="34" charset="0"/>
            </a:endParaRPr>
          </a:p>
        </p:txBody>
      </p:sp>
      <p:sp>
        <p:nvSpPr>
          <p:cNvPr id="5" name="Rectangle 4"/>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cxnSp>
        <p:nvCxnSpPr>
          <p:cNvPr id="6" name="Straight Connector 6"/>
          <p:cNvCxnSpPr/>
          <p:nvPr/>
        </p:nvCxnSpPr>
        <p:spPr>
          <a:xfrm>
            <a:off x="0" y="1195164"/>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61992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7463" y="1052513"/>
            <a:ext cx="914241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buClr>
                <a:srgbClr val="000000"/>
              </a:buClr>
              <a:buSzPct val="125000"/>
              <a:buFontTx/>
              <a:buNone/>
            </a:pPr>
            <a:r>
              <a:rPr lang="it-IT" altLang="it-IT" sz="2800">
                <a:solidFill>
                  <a:srgbClr val="000000"/>
                </a:solidFill>
                <a:latin typeface="Gill Sans MT" pitchFamily="34" charset="0"/>
              </a:rPr>
              <a:t>  </a:t>
            </a:r>
          </a:p>
          <a:p>
            <a:pPr algn="ctr" eaLnBrk="1" hangingPunct="1">
              <a:lnSpc>
                <a:spcPct val="90000"/>
              </a:lnSpc>
              <a:buClr>
                <a:srgbClr val="000000"/>
              </a:buClr>
              <a:buSzPct val="125000"/>
              <a:buFontTx/>
              <a:buNone/>
            </a:pPr>
            <a:r>
              <a:rPr lang="it-IT" altLang="it-IT" sz="2000" u="sng">
                <a:solidFill>
                  <a:srgbClr val="000000"/>
                </a:solidFill>
                <a:latin typeface="Gill Sans MT" pitchFamily="34" charset="0"/>
              </a:rPr>
              <a:t>Utenze domestiche: come si calcola</a:t>
            </a:r>
          </a:p>
        </p:txBody>
      </p:sp>
      <p:sp>
        <p:nvSpPr>
          <p:cNvPr id="36867" name="Rettangolo 3"/>
          <p:cNvSpPr>
            <a:spLocks noChangeArrowheads="1"/>
          </p:cNvSpPr>
          <p:nvPr/>
        </p:nvSpPr>
        <p:spPr bwMode="auto">
          <a:xfrm>
            <a:off x="1573213" y="3522663"/>
            <a:ext cx="29162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600" b="1">
                <a:solidFill>
                  <a:srgbClr val="000000"/>
                </a:solidFill>
                <a:latin typeface="Gill Sans MT" pitchFamily="34" charset="0"/>
              </a:rPr>
              <a:t>Quota fissa </a:t>
            </a:r>
          </a:p>
          <a:p>
            <a:pPr eaLnBrk="1" hangingPunct="1">
              <a:spcBef>
                <a:spcPct val="0"/>
              </a:spcBef>
              <a:buFontTx/>
              <a:buNone/>
            </a:pPr>
            <a:r>
              <a:rPr lang="it-IT" altLang="it-IT" sz="1600">
                <a:solidFill>
                  <a:srgbClr val="000000"/>
                </a:solidFill>
                <a:latin typeface="Gill Sans MT" pitchFamily="34" charset="0"/>
                <a:cs typeface="Times New Roman" pitchFamily="18" charset="0"/>
              </a:rPr>
              <a:t>calcolata in base al numero di componenti del nucleo familiare</a:t>
            </a:r>
            <a:r>
              <a:rPr lang="it-IT" altLang="it-IT" sz="1600">
                <a:solidFill>
                  <a:srgbClr val="000000"/>
                </a:solidFill>
                <a:latin typeface="Gill Sans MT" pitchFamily="34" charset="0"/>
              </a:rPr>
              <a:t> </a:t>
            </a:r>
          </a:p>
        </p:txBody>
      </p:sp>
      <p:sp>
        <p:nvSpPr>
          <p:cNvPr id="36868" name="Rettangolo 3"/>
          <p:cNvSpPr>
            <a:spLocks noChangeArrowheads="1"/>
          </p:cNvSpPr>
          <p:nvPr/>
        </p:nvSpPr>
        <p:spPr bwMode="auto">
          <a:xfrm>
            <a:off x="5311775" y="3546475"/>
            <a:ext cx="270033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600" b="1">
                <a:solidFill>
                  <a:srgbClr val="000000"/>
                </a:solidFill>
                <a:latin typeface="Gill Sans MT" pitchFamily="34" charset="0"/>
              </a:rPr>
              <a:t>Quota variabile </a:t>
            </a:r>
          </a:p>
          <a:p>
            <a:pPr eaLnBrk="1" hangingPunct="1">
              <a:spcBef>
                <a:spcPct val="0"/>
              </a:spcBef>
              <a:buFontTx/>
              <a:buNone/>
            </a:pPr>
            <a:r>
              <a:rPr lang="it-IT" altLang="it-IT" sz="1600">
                <a:solidFill>
                  <a:srgbClr val="000000"/>
                </a:solidFill>
                <a:latin typeface="Gill Sans MT" pitchFamily="34" charset="0"/>
              </a:rPr>
              <a:t>legata agli svuotamenti (litri)</a:t>
            </a:r>
          </a:p>
          <a:p>
            <a:pPr eaLnBrk="1" hangingPunct="1">
              <a:spcBef>
                <a:spcPct val="0"/>
              </a:spcBef>
              <a:buFontTx/>
              <a:buNone/>
            </a:pPr>
            <a:r>
              <a:rPr lang="it-IT" altLang="it-IT" sz="1600">
                <a:solidFill>
                  <a:srgbClr val="000000"/>
                </a:solidFill>
                <a:latin typeface="Gill Sans MT" pitchFamily="34" charset="0"/>
              </a:rPr>
              <a:t>del secco non riciclabile</a:t>
            </a:r>
          </a:p>
        </p:txBody>
      </p:sp>
      <p:grpSp>
        <p:nvGrpSpPr>
          <p:cNvPr id="36869" name="Gruppo 3"/>
          <p:cNvGrpSpPr>
            <a:grpSpLocks/>
          </p:cNvGrpSpPr>
          <p:nvPr/>
        </p:nvGrpSpPr>
        <p:grpSpPr bwMode="auto">
          <a:xfrm>
            <a:off x="5210175" y="2030413"/>
            <a:ext cx="2082800" cy="1438275"/>
            <a:chOff x="5329238" y="2133600"/>
            <a:chExt cx="2776842" cy="1439416"/>
          </a:xfrm>
        </p:grpSpPr>
        <p:pic>
          <p:nvPicPr>
            <p:cNvPr id="368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9238" y="2133600"/>
              <a:ext cx="689279" cy="14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7300" y="2133600"/>
              <a:ext cx="689280" cy="14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9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6800" y="2133600"/>
              <a:ext cx="689280" cy="14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6870" name="Gruppo 7"/>
          <p:cNvGrpSpPr>
            <a:grpSpLocks/>
          </p:cNvGrpSpPr>
          <p:nvPr/>
        </p:nvGrpSpPr>
        <p:grpSpPr bwMode="auto">
          <a:xfrm>
            <a:off x="4343400" y="2790825"/>
            <a:ext cx="415925" cy="604838"/>
            <a:chOff x="4211960" y="2852936"/>
            <a:chExt cx="360040" cy="392446"/>
          </a:xfrm>
        </p:grpSpPr>
        <p:cxnSp>
          <p:nvCxnSpPr>
            <p:cNvPr id="10" name="Connettore 1 9"/>
            <p:cNvCxnSpPr/>
            <p:nvPr/>
          </p:nvCxnSpPr>
          <p:spPr>
            <a:xfrm>
              <a:off x="4211960" y="3049674"/>
              <a:ext cx="360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flipV="1">
              <a:off x="4391980" y="2852936"/>
              <a:ext cx="0" cy="3924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871" name="Gruppo 5"/>
          <p:cNvGrpSpPr>
            <a:grpSpLocks/>
          </p:cNvGrpSpPr>
          <p:nvPr/>
        </p:nvGrpSpPr>
        <p:grpSpPr bwMode="auto">
          <a:xfrm>
            <a:off x="5462588" y="4633913"/>
            <a:ext cx="2549525" cy="738187"/>
            <a:chOff x="5292080" y="6236148"/>
            <a:chExt cx="3400783" cy="737868"/>
          </a:xfrm>
        </p:grpSpPr>
        <p:pic>
          <p:nvPicPr>
            <p:cNvPr id="36886" name="Picture 2" descr="\\priula\pgs\comunicazione\2012\cn\DOCUMENTAZIONE\serate_convegni_formazione_esterna\festa_pd_biella\composter_2.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6252980"/>
              <a:ext cx="468792" cy="560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7" name="Rettangolo 3"/>
            <p:cNvSpPr>
              <a:spLocks noChangeArrowheads="1"/>
            </p:cNvSpPr>
            <p:nvPr/>
          </p:nvSpPr>
          <p:spPr bwMode="auto">
            <a:xfrm>
              <a:off x="6476489" y="6236148"/>
              <a:ext cx="2216374" cy="737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400">
                  <a:solidFill>
                    <a:srgbClr val="000000"/>
                  </a:solidFill>
                  <a:latin typeface="Gill Sans MT" pitchFamily="34" charset="0"/>
                </a:rPr>
                <a:t>30% per il compostaggio domestico</a:t>
              </a:r>
            </a:p>
          </p:txBody>
        </p:sp>
        <p:cxnSp>
          <p:nvCxnSpPr>
            <p:cNvPr id="15" name="Connettore 1 14"/>
            <p:cNvCxnSpPr/>
            <p:nvPr/>
          </p:nvCxnSpPr>
          <p:spPr>
            <a:xfrm>
              <a:off x="5292080" y="6432913"/>
              <a:ext cx="277398" cy="0"/>
            </a:xfrm>
            <a:prstGeom prst="line">
              <a:avLst/>
            </a:prstGeom>
            <a:ln w="76200">
              <a:solidFill>
                <a:srgbClr val="336600"/>
              </a:solidFill>
            </a:ln>
          </p:spPr>
          <p:style>
            <a:lnRef idx="1">
              <a:schemeClr val="accent1"/>
            </a:lnRef>
            <a:fillRef idx="0">
              <a:schemeClr val="accent1"/>
            </a:fillRef>
            <a:effectRef idx="0">
              <a:schemeClr val="accent1"/>
            </a:effectRef>
            <a:fontRef idx="minor">
              <a:schemeClr val="tx1"/>
            </a:fontRef>
          </p:style>
        </p:cxnSp>
      </p:grpSp>
      <p:sp>
        <p:nvSpPr>
          <p:cNvPr id="36872" name="Text Box 4"/>
          <p:cNvSpPr txBox="1">
            <a:spLocks noChangeArrowheads="1"/>
          </p:cNvSpPr>
          <p:nvPr/>
        </p:nvSpPr>
        <p:spPr bwMode="auto">
          <a:xfrm>
            <a:off x="0" y="352425"/>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Un esempio di tariffa corrispettiva </a:t>
            </a:r>
          </a:p>
        </p:txBody>
      </p:sp>
      <p:grpSp>
        <p:nvGrpSpPr>
          <p:cNvPr id="36873" name="Gruppo 1"/>
          <p:cNvGrpSpPr>
            <a:grpSpLocks/>
          </p:cNvGrpSpPr>
          <p:nvPr/>
        </p:nvGrpSpPr>
        <p:grpSpPr bwMode="auto">
          <a:xfrm>
            <a:off x="1573213" y="2087563"/>
            <a:ext cx="2366962" cy="1406525"/>
            <a:chOff x="601663" y="2454275"/>
            <a:chExt cx="3155950" cy="1406525"/>
          </a:xfrm>
        </p:grpSpPr>
        <p:pic>
          <p:nvPicPr>
            <p:cNvPr id="36882"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663" y="2454275"/>
              <a:ext cx="7620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3"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1813" y="2689225"/>
              <a:ext cx="6858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4"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975" y="2736850"/>
              <a:ext cx="6762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5"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35100" y="2486025"/>
              <a:ext cx="833438"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74" name="Rettangolo 3"/>
          <p:cNvSpPr>
            <a:spLocks noChangeArrowheads="1"/>
          </p:cNvSpPr>
          <p:nvPr/>
        </p:nvSpPr>
        <p:spPr bwMode="auto">
          <a:xfrm>
            <a:off x="2855913" y="5899150"/>
            <a:ext cx="4740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400">
                <a:solidFill>
                  <a:srgbClr val="000000"/>
                </a:solidFill>
                <a:latin typeface="Gill Sans MT" pitchFamily="34" charset="0"/>
              </a:rPr>
              <a:t>in caso di attivazione del servizio di raccolta domiciliare del vegetale: </a:t>
            </a:r>
            <a:r>
              <a:rPr lang="it-IT" altLang="it-IT" sz="1400" b="1">
                <a:solidFill>
                  <a:srgbClr val="000000"/>
                </a:solidFill>
                <a:latin typeface="Gill Sans MT" pitchFamily="34" charset="0"/>
              </a:rPr>
              <a:t>quota fissa annuale </a:t>
            </a:r>
            <a:r>
              <a:rPr lang="it-IT" altLang="it-IT" sz="1400">
                <a:solidFill>
                  <a:srgbClr val="000000"/>
                </a:solidFill>
                <a:latin typeface="Gill Sans MT" pitchFamily="34" charset="0"/>
              </a:rPr>
              <a:t>in base alla dimensione del contenitore</a:t>
            </a:r>
          </a:p>
          <a:p>
            <a:pPr eaLnBrk="1" hangingPunct="1">
              <a:spcBef>
                <a:spcPct val="0"/>
              </a:spcBef>
              <a:buFontTx/>
              <a:buNone/>
            </a:pPr>
            <a:r>
              <a:rPr lang="it-IT" altLang="it-IT" sz="1400" b="1">
                <a:solidFill>
                  <a:srgbClr val="000000"/>
                </a:solidFill>
                <a:latin typeface="Gill Sans MT" pitchFamily="34" charset="0"/>
              </a:rPr>
              <a:t>+ quota variabile </a:t>
            </a:r>
            <a:r>
              <a:rPr lang="it-IT" altLang="it-IT" sz="1400">
                <a:solidFill>
                  <a:srgbClr val="000000"/>
                </a:solidFill>
                <a:latin typeface="Gill Sans MT" pitchFamily="34" charset="0"/>
              </a:rPr>
              <a:t>in base al numero di svuotamenti </a:t>
            </a:r>
          </a:p>
        </p:txBody>
      </p:sp>
      <p:grpSp>
        <p:nvGrpSpPr>
          <p:cNvPr id="36875" name="Gruppo 5"/>
          <p:cNvGrpSpPr>
            <a:grpSpLocks/>
          </p:cNvGrpSpPr>
          <p:nvPr/>
        </p:nvGrpSpPr>
        <p:grpSpPr bwMode="auto">
          <a:xfrm>
            <a:off x="2263775" y="5965825"/>
            <a:ext cx="493713" cy="615950"/>
            <a:chOff x="5831567" y="5956886"/>
            <a:chExt cx="660117" cy="615897"/>
          </a:xfrm>
        </p:grpSpPr>
        <p:pic>
          <p:nvPicPr>
            <p:cNvPr id="36880" name="Picture 5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0250" y="6160206"/>
              <a:ext cx="221434" cy="41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1" name="Picture 5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1567" y="5956886"/>
              <a:ext cx="330557" cy="615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76" name="CasellaDiTesto 4"/>
          <p:cNvSpPr txBox="1">
            <a:spLocks noChangeArrowheads="1"/>
          </p:cNvSpPr>
          <p:nvPr/>
        </p:nvSpPr>
        <p:spPr bwMode="auto">
          <a:xfrm>
            <a:off x="2144713" y="5300663"/>
            <a:ext cx="4865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400" b="1">
                <a:solidFill>
                  <a:schemeClr val="tx2"/>
                </a:solidFill>
                <a:latin typeface="Gill Sans MT" pitchFamily="34" charset="0"/>
              </a:rPr>
              <a:t>Tariffa vegetale </a:t>
            </a:r>
            <a:endParaRPr lang="it-IT" altLang="it-IT" sz="1800">
              <a:solidFill>
                <a:srgbClr val="000000"/>
              </a:solidFill>
              <a:latin typeface="Gill Sans MT" pitchFamily="34" charset="0"/>
            </a:endParaRPr>
          </a:p>
        </p:txBody>
      </p:sp>
      <p:grpSp>
        <p:nvGrpSpPr>
          <p:cNvPr id="36877" name="Gruppo 7"/>
          <p:cNvGrpSpPr>
            <a:grpSpLocks/>
          </p:cNvGrpSpPr>
          <p:nvPr/>
        </p:nvGrpSpPr>
        <p:grpSpPr bwMode="auto">
          <a:xfrm>
            <a:off x="1635125" y="5272088"/>
            <a:ext cx="417513" cy="604837"/>
            <a:chOff x="4211960" y="2852936"/>
            <a:chExt cx="360040" cy="392446"/>
          </a:xfrm>
        </p:grpSpPr>
        <p:cxnSp>
          <p:nvCxnSpPr>
            <p:cNvPr id="28" name="Connettore 1 27"/>
            <p:cNvCxnSpPr/>
            <p:nvPr/>
          </p:nvCxnSpPr>
          <p:spPr>
            <a:xfrm>
              <a:off x="4211960" y="3049674"/>
              <a:ext cx="360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flipV="1">
              <a:off x="4392664" y="2852936"/>
              <a:ext cx="0" cy="3924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ttangolo 3"/>
          <p:cNvSpPr>
            <a:spLocks noChangeArrowheads="1"/>
          </p:cNvSpPr>
          <p:nvPr/>
        </p:nvSpPr>
        <p:spPr bwMode="auto">
          <a:xfrm>
            <a:off x="1249363" y="3644900"/>
            <a:ext cx="2916237"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b="1">
                <a:latin typeface="Gill Sans MT" pitchFamily="34" charset="0"/>
              </a:rPr>
              <a:t>Quota fissa </a:t>
            </a:r>
          </a:p>
          <a:p>
            <a:pPr eaLnBrk="1" hangingPunct="1">
              <a:spcBef>
                <a:spcPct val="0"/>
              </a:spcBef>
              <a:buFontTx/>
              <a:buNone/>
            </a:pPr>
            <a:r>
              <a:rPr lang="it-IT" altLang="it-IT" sz="1600">
                <a:solidFill>
                  <a:srgbClr val="000000"/>
                </a:solidFill>
                <a:latin typeface="Gill Sans MT" pitchFamily="34" charset="0"/>
                <a:cs typeface="Times New Roman" pitchFamily="18" charset="0"/>
              </a:rPr>
              <a:t>calcolata in base alla superficie dell’utenza e al volume dei contenitori in dotazione</a:t>
            </a:r>
            <a:r>
              <a:rPr lang="it-IT" altLang="it-IT" sz="1600">
                <a:latin typeface="Gill Sans MT" pitchFamily="34" charset="0"/>
              </a:rPr>
              <a:t> </a:t>
            </a:r>
          </a:p>
        </p:txBody>
      </p:sp>
      <p:sp>
        <p:nvSpPr>
          <p:cNvPr id="37891" name="Rettangolo 3"/>
          <p:cNvSpPr>
            <a:spLocks noChangeArrowheads="1"/>
          </p:cNvSpPr>
          <p:nvPr/>
        </p:nvSpPr>
        <p:spPr bwMode="auto">
          <a:xfrm>
            <a:off x="5029200" y="3644900"/>
            <a:ext cx="27003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b="1">
                <a:latin typeface="Gill Sans MT" pitchFamily="34" charset="0"/>
              </a:rPr>
              <a:t>Quota variabile </a:t>
            </a:r>
          </a:p>
          <a:p>
            <a:pPr eaLnBrk="1" hangingPunct="1">
              <a:spcBef>
                <a:spcPct val="0"/>
              </a:spcBef>
              <a:buFontTx/>
              <a:buNone/>
            </a:pPr>
            <a:r>
              <a:rPr lang="it-IT" altLang="it-IT" sz="1600">
                <a:latin typeface="Gill Sans MT" pitchFamily="34" charset="0"/>
              </a:rPr>
              <a:t>legata agli svuotamenti del secco  non riciclabile (litri), al volume e agli svuotamenti dei contenitori per i riciclabili</a:t>
            </a:r>
          </a:p>
        </p:txBody>
      </p:sp>
      <p:pic>
        <p:nvPicPr>
          <p:cNvPr id="378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4288" y="2205038"/>
            <a:ext cx="585787"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8488" y="2205038"/>
            <a:ext cx="5842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8238" y="2205038"/>
            <a:ext cx="585787"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895" name="Gruppo 7"/>
          <p:cNvGrpSpPr>
            <a:grpSpLocks/>
          </p:cNvGrpSpPr>
          <p:nvPr/>
        </p:nvGrpSpPr>
        <p:grpSpPr bwMode="auto">
          <a:xfrm>
            <a:off x="4335463" y="2492375"/>
            <a:ext cx="415925" cy="604838"/>
            <a:chOff x="4211960" y="2852936"/>
            <a:chExt cx="360040" cy="392446"/>
          </a:xfrm>
        </p:grpSpPr>
        <p:cxnSp>
          <p:nvCxnSpPr>
            <p:cNvPr id="8" name="Connettore 1 7"/>
            <p:cNvCxnSpPr/>
            <p:nvPr/>
          </p:nvCxnSpPr>
          <p:spPr>
            <a:xfrm>
              <a:off x="4211960" y="3049674"/>
              <a:ext cx="360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4391980" y="2852936"/>
              <a:ext cx="0" cy="3924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896" name="Gruppo 3"/>
          <p:cNvGrpSpPr>
            <a:grpSpLocks/>
          </p:cNvGrpSpPr>
          <p:nvPr/>
        </p:nvGrpSpPr>
        <p:grpSpPr bwMode="auto">
          <a:xfrm>
            <a:off x="1249363" y="2395538"/>
            <a:ext cx="1133475" cy="673100"/>
            <a:chOff x="971600" y="2064609"/>
            <a:chExt cx="2320402" cy="1033029"/>
          </a:xfrm>
        </p:grpSpPr>
        <p:pic>
          <p:nvPicPr>
            <p:cNvPr id="3790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064609"/>
              <a:ext cx="2320402" cy="103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9" name="CasellaDiTesto 1"/>
            <p:cNvSpPr txBox="1">
              <a:spLocks noChangeArrowheads="1"/>
            </p:cNvSpPr>
            <p:nvPr/>
          </p:nvSpPr>
          <p:spPr bwMode="auto">
            <a:xfrm>
              <a:off x="1547664" y="2396455"/>
              <a:ext cx="1296144" cy="425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1200" b="1">
                  <a:solidFill>
                    <a:schemeClr val="tx2"/>
                  </a:solidFill>
                  <a:latin typeface="Arial" pitchFamily="34" charset="0"/>
                </a:rPr>
                <a:t>m</a:t>
              </a:r>
              <a:r>
                <a:rPr lang="it-IT" altLang="it-IT" sz="1200" b="1" baseline="30000">
                  <a:solidFill>
                    <a:schemeClr val="tx2"/>
                  </a:solidFill>
                  <a:latin typeface="Arial" pitchFamily="34" charset="0"/>
                </a:rPr>
                <a:t>2</a:t>
              </a:r>
            </a:p>
          </p:txBody>
        </p:sp>
      </p:grpSp>
      <p:pic>
        <p:nvPicPr>
          <p:cNvPr id="3789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2327275"/>
            <a:ext cx="119538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9825" y="2420938"/>
            <a:ext cx="485775"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Rectangle 2"/>
          <p:cNvSpPr>
            <a:spLocks noChangeArrowheads="1"/>
          </p:cNvSpPr>
          <p:nvPr/>
        </p:nvSpPr>
        <p:spPr bwMode="auto">
          <a:xfrm>
            <a:off x="1146175" y="1125538"/>
            <a:ext cx="68580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lnSpc>
                <a:spcPct val="90000"/>
              </a:lnSpc>
              <a:buClr>
                <a:schemeClr val="tx1"/>
              </a:buClr>
              <a:buSzPct val="125000"/>
              <a:buFontTx/>
              <a:buNone/>
            </a:pPr>
            <a:r>
              <a:rPr lang="it-IT" altLang="it-IT" sz="2800">
                <a:latin typeface="Gill Sans MT" pitchFamily="34" charset="0"/>
              </a:rPr>
              <a:t> </a:t>
            </a:r>
          </a:p>
          <a:p>
            <a:pPr algn="ctr" eaLnBrk="1" hangingPunct="1">
              <a:lnSpc>
                <a:spcPct val="90000"/>
              </a:lnSpc>
              <a:buClr>
                <a:schemeClr val="tx1"/>
              </a:buClr>
              <a:buSzPct val="125000"/>
              <a:buFontTx/>
              <a:buNone/>
            </a:pPr>
            <a:r>
              <a:rPr lang="it-IT" altLang="it-IT" sz="2000" u="sng">
                <a:latin typeface="Gill Sans MT" pitchFamily="34" charset="0"/>
              </a:rPr>
              <a:t>utenze non domestiche: come si calcola</a:t>
            </a:r>
          </a:p>
        </p:txBody>
      </p:sp>
      <p:sp>
        <p:nvSpPr>
          <p:cNvPr id="37900" name="Text Box 4"/>
          <p:cNvSpPr txBox="1">
            <a:spLocks noChangeArrowheads="1"/>
          </p:cNvSpPr>
          <p:nvPr/>
        </p:nvSpPr>
        <p:spPr bwMode="auto">
          <a:xfrm>
            <a:off x="0" y="40481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Un esempio di tariffa corrispettiva </a:t>
            </a:r>
          </a:p>
        </p:txBody>
      </p:sp>
      <p:pic>
        <p:nvPicPr>
          <p:cNvPr id="37901" name="Picture 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1125" y="6194425"/>
            <a:ext cx="3667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902" name="Gruppo 7"/>
          <p:cNvGrpSpPr>
            <a:grpSpLocks/>
          </p:cNvGrpSpPr>
          <p:nvPr/>
        </p:nvGrpSpPr>
        <p:grpSpPr bwMode="auto">
          <a:xfrm>
            <a:off x="1357313" y="5426075"/>
            <a:ext cx="417512" cy="604838"/>
            <a:chOff x="4211960" y="2852936"/>
            <a:chExt cx="360040" cy="392446"/>
          </a:xfrm>
        </p:grpSpPr>
        <p:cxnSp>
          <p:nvCxnSpPr>
            <p:cNvPr id="19" name="Connettore 1 18"/>
            <p:cNvCxnSpPr/>
            <p:nvPr/>
          </p:nvCxnSpPr>
          <p:spPr>
            <a:xfrm>
              <a:off x="4211960" y="3049674"/>
              <a:ext cx="360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flipV="1">
              <a:off x="4392665" y="2852936"/>
              <a:ext cx="0" cy="3924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7903" name="Picture 44" descr="C:\Users\laura.tonon\Desktop\ecocentro icona.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0900" y="6229350"/>
            <a:ext cx="50165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4" name="CasellaDiTesto 31"/>
          <p:cNvSpPr txBox="1">
            <a:spLocks noChangeArrowheads="1"/>
          </p:cNvSpPr>
          <p:nvPr/>
        </p:nvSpPr>
        <p:spPr bwMode="auto">
          <a:xfrm>
            <a:off x="1889125" y="5267325"/>
            <a:ext cx="55165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b="1">
                <a:solidFill>
                  <a:schemeClr val="tx2"/>
                </a:solidFill>
                <a:latin typeface="Gill Sans MT" pitchFamily="34" charset="0"/>
              </a:rPr>
              <a:t>servizi aggiuntivi su richiesta:</a:t>
            </a:r>
          </a:p>
          <a:p>
            <a:pPr eaLnBrk="1" hangingPunct="1">
              <a:spcBef>
                <a:spcPct val="0"/>
              </a:spcBef>
              <a:buFontTx/>
              <a:buNone/>
            </a:pPr>
            <a:r>
              <a:rPr lang="it-IT" altLang="it-IT" sz="1800">
                <a:solidFill>
                  <a:srgbClr val="000000"/>
                </a:solidFill>
                <a:latin typeface="Gill Sans MT" pitchFamily="34" charset="0"/>
              </a:rPr>
              <a:t>accesso EcoCentro, raccolta vegetale, raccolta manuale cartone, ecc.</a:t>
            </a:r>
          </a:p>
        </p:txBody>
      </p:sp>
      <p:pic>
        <p:nvPicPr>
          <p:cNvPr id="37905"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87838" y="6178550"/>
            <a:ext cx="563562"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0" y="549275"/>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ea typeface="MS PGothic" pitchFamily="34" charset="-128"/>
              </a:rPr>
              <a:t>Un esempio di tariffa corrispettiva </a:t>
            </a:r>
          </a:p>
          <a:p>
            <a:pPr algn="ctr" eaLnBrk="1" hangingPunct="1">
              <a:spcBef>
                <a:spcPct val="0"/>
              </a:spcBef>
              <a:buFontTx/>
              <a:buNone/>
            </a:pPr>
            <a:r>
              <a:rPr lang="it-IT" altLang="it-IT" sz="2000" u="sng" dirty="0" smtClean="0">
                <a:latin typeface="Gill Sans MT" pitchFamily="34" charset="0"/>
                <a:ea typeface="MS PGothic" pitchFamily="34" charset="-128"/>
              </a:rPr>
              <a:t>tariffe </a:t>
            </a:r>
            <a:r>
              <a:rPr lang="it-IT" altLang="it-IT" sz="2000" u="sng" dirty="0">
                <a:latin typeface="Gill Sans MT" pitchFamily="34" charset="0"/>
                <a:ea typeface="MS PGothic" pitchFamily="34" charset="-128"/>
              </a:rPr>
              <a:t>per particolari condizioni</a:t>
            </a:r>
          </a:p>
        </p:txBody>
      </p:sp>
      <p:graphicFrame>
        <p:nvGraphicFramePr>
          <p:cNvPr id="38915" name="Oggetto 3"/>
          <p:cNvGraphicFramePr>
            <a:graphicFrameLocks noChangeAspect="1"/>
          </p:cNvGraphicFramePr>
          <p:nvPr/>
        </p:nvGraphicFramePr>
        <p:xfrm>
          <a:off x="6364288" y="2476500"/>
          <a:ext cx="893762" cy="1190625"/>
        </p:xfrm>
        <a:graphic>
          <a:graphicData uri="http://schemas.openxmlformats.org/presentationml/2006/ole">
            <mc:AlternateContent xmlns:mc="http://schemas.openxmlformats.org/markup-compatibility/2006">
              <mc:Choice xmlns:v="urn:schemas-microsoft-com:vml" Requires="v">
                <p:oleObj spid="_x0000_s38963" name="Immagine bitmap" r:id="rId4" imgW="3600000" imgH="3600000" progId="PBrush">
                  <p:embed/>
                </p:oleObj>
              </mc:Choice>
              <mc:Fallback>
                <p:oleObj name="Immagine bitmap" r:id="rId4" imgW="3600000" imgH="3600000" progId="PBrush">
                  <p:embed/>
                  <p:pic>
                    <p:nvPicPr>
                      <p:cNvPr id="0" name="Oggetto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4288" y="2476500"/>
                        <a:ext cx="8937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916" name="Rectangle 3"/>
          <p:cNvSpPr>
            <a:spLocks noChangeArrowheads="1"/>
          </p:cNvSpPr>
          <p:nvPr/>
        </p:nvSpPr>
        <p:spPr bwMode="auto">
          <a:xfrm>
            <a:off x="1827213" y="2764978"/>
            <a:ext cx="49291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400" b="1" dirty="0">
                <a:solidFill>
                  <a:srgbClr val="77BEE5"/>
                </a:solidFill>
                <a:latin typeface="Gill Sans MT" pitchFamily="34" charset="0"/>
                <a:ea typeface="MS PGothic" pitchFamily="34" charset="-128"/>
              </a:rPr>
              <a:t>Per le utenze domestiche</a:t>
            </a:r>
            <a:endParaRPr lang="it-IT" altLang="it-IT" sz="1600" b="1" dirty="0">
              <a:solidFill>
                <a:srgbClr val="77BEE5"/>
              </a:solidFill>
              <a:latin typeface="Gill Sans MT" pitchFamily="34" charset="0"/>
              <a:ea typeface="MS PGothic" pitchFamily="34" charset="-128"/>
            </a:endParaRPr>
          </a:p>
          <a:p>
            <a:pPr eaLnBrk="1" hangingPunct="1">
              <a:spcBef>
                <a:spcPct val="0"/>
              </a:spcBef>
              <a:buFontTx/>
              <a:buChar char="-"/>
            </a:pPr>
            <a:r>
              <a:rPr lang="it-IT" altLang="it-IT" sz="2000" dirty="0">
                <a:latin typeface="Gill Sans MT" pitchFamily="34" charset="0"/>
                <a:ea typeface="Arial Unicode MS" pitchFamily="34" charset="-128"/>
                <a:cs typeface="Arial Unicode MS" pitchFamily="34" charset="-128"/>
              </a:rPr>
              <a:t>Tariffa specifica per il conferimento dei </a:t>
            </a:r>
            <a:r>
              <a:rPr lang="it-IT" altLang="it-IT" sz="2000" dirty="0" smtClean="0">
                <a:latin typeface="Gill Sans MT" pitchFamily="34" charset="0"/>
                <a:ea typeface="Arial Unicode MS" pitchFamily="34" charset="-128"/>
                <a:cs typeface="Arial Unicode MS" pitchFamily="34" charset="-128"/>
              </a:rPr>
              <a:t>pannolini e dei pannoloni</a:t>
            </a:r>
            <a:endParaRPr lang="it-IT" altLang="it-IT" sz="2000" dirty="0">
              <a:latin typeface="Gill Sans MT" pitchFamily="34" charset="0"/>
              <a:ea typeface="Arial Unicode MS" pitchFamily="34" charset="-128"/>
              <a:cs typeface="Arial Unicode MS" pitchFamily="34" charset="-128"/>
            </a:endParaRPr>
          </a:p>
        </p:txBody>
      </p:sp>
      <p:sp>
        <p:nvSpPr>
          <p:cNvPr id="5" name="CasellaDiTesto 5"/>
          <p:cNvSpPr txBox="1">
            <a:spLocks noChangeArrowheads="1"/>
          </p:cNvSpPr>
          <p:nvPr/>
        </p:nvSpPr>
        <p:spPr bwMode="auto">
          <a:xfrm>
            <a:off x="1449388" y="3279775"/>
            <a:ext cx="4929187" cy="492125"/>
          </a:xfrm>
          <a:prstGeom prst="rect">
            <a:avLst/>
          </a:prstGeom>
          <a:noFill/>
          <a:ln>
            <a:noFill/>
          </a:ln>
          <a:effectLst/>
          <a:extLst/>
        </p:spPr>
        <p:txBody>
          <a:bodyPr anchor="ctr">
            <a:spAutoFit/>
          </a:bodyPr>
          <a:lstStyle>
            <a:lvl1pPr eaLnBrk="0" hangingPunct="0">
              <a:defRPr sz="4400">
                <a:solidFill>
                  <a:schemeClr val="tx2"/>
                </a:solidFill>
                <a:latin typeface="Arial" charset="0"/>
                <a:cs typeface="Arial" charset="0"/>
              </a:defRPr>
            </a:lvl1pPr>
            <a:lvl2pPr marL="742950" indent="-285750" eaLnBrk="0" hangingPunct="0">
              <a:defRPr sz="4400">
                <a:solidFill>
                  <a:schemeClr val="tx2"/>
                </a:solidFill>
                <a:latin typeface="Arial" charset="0"/>
                <a:cs typeface="Arial" charset="0"/>
              </a:defRPr>
            </a:lvl2pPr>
            <a:lvl3pPr marL="1143000" indent="-228600" eaLnBrk="0" hangingPunct="0">
              <a:defRPr sz="4400">
                <a:solidFill>
                  <a:schemeClr val="tx2"/>
                </a:solidFill>
                <a:latin typeface="Arial" charset="0"/>
                <a:cs typeface="Arial" charset="0"/>
              </a:defRPr>
            </a:lvl3pPr>
            <a:lvl4pPr marL="1600200" indent="-228600" eaLnBrk="0" hangingPunct="0">
              <a:defRPr sz="4400">
                <a:solidFill>
                  <a:schemeClr val="tx2"/>
                </a:solidFill>
                <a:latin typeface="Arial" charset="0"/>
                <a:cs typeface="Arial" charset="0"/>
              </a:defRPr>
            </a:lvl4pPr>
            <a:lvl5pPr marL="2057400" indent="-228600" eaLnBrk="0" hangingPunct="0">
              <a:defRPr sz="4400">
                <a:solidFill>
                  <a:schemeClr val="tx2"/>
                </a:solidFill>
                <a:latin typeface="Arial" charset="0"/>
                <a:cs typeface="Arial" charset="0"/>
              </a:defRPr>
            </a:lvl5pPr>
            <a:lvl6pPr marL="2514600" indent="-228600" eaLnBrk="0" fontAlgn="base" hangingPunct="0">
              <a:spcBef>
                <a:spcPct val="0"/>
              </a:spcBef>
              <a:spcAft>
                <a:spcPct val="0"/>
              </a:spcAft>
              <a:defRPr sz="4400">
                <a:solidFill>
                  <a:schemeClr val="tx2"/>
                </a:solidFill>
                <a:latin typeface="Arial" charset="0"/>
                <a:cs typeface="Arial" charset="0"/>
              </a:defRPr>
            </a:lvl6pPr>
            <a:lvl7pPr marL="2971800" indent="-228600" eaLnBrk="0" fontAlgn="base" hangingPunct="0">
              <a:spcBef>
                <a:spcPct val="0"/>
              </a:spcBef>
              <a:spcAft>
                <a:spcPct val="0"/>
              </a:spcAft>
              <a:defRPr sz="4400">
                <a:solidFill>
                  <a:schemeClr val="tx2"/>
                </a:solidFill>
                <a:latin typeface="Arial" charset="0"/>
                <a:cs typeface="Arial" charset="0"/>
              </a:defRPr>
            </a:lvl7pPr>
            <a:lvl8pPr marL="3429000" indent="-228600" eaLnBrk="0" fontAlgn="base" hangingPunct="0">
              <a:spcBef>
                <a:spcPct val="0"/>
              </a:spcBef>
              <a:spcAft>
                <a:spcPct val="0"/>
              </a:spcAft>
              <a:defRPr sz="4400">
                <a:solidFill>
                  <a:schemeClr val="tx2"/>
                </a:solidFill>
                <a:latin typeface="Arial" charset="0"/>
                <a:cs typeface="Arial" charset="0"/>
              </a:defRPr>
            </a:lvl8pPr>
            <a:lvl9pPr marL="3886200" indent="-228600" eaLnBrk="0" fontAlgn="base" hangingPunct="0">
              <a:spcBef>
                <a:spcPct val="0"/>
              </a:spcBef>
              <a:spcAft>
                <a:spcPct val="0"/>
              </a:spcAft>
              <a:defRPr sz="4400">
                <a:solidFill>
                  <a:schemeClr val="tx2"/>
                </a:solidFill>
                <a:latin typeface="Arial" charset="0"/>
                <a:cs typeface="Arial" charset="0"/>
              </a:defRPr>
            </a:lvl9pPr>
          </a:lstStyle>
          <a:p>
            <a:pPr marL="285750" indent="-285750">
              <a:buFontTx/>
              <a:buChar char="-"/>
              <a:defRPr/>
            </a:pPr>
            <a:endParaRPr lang="it-IT" altLang="it-IT" sz="1400" dirty="0">
              <a:latin typeface="Gill Sans MT" pitchFamily="34" charset="0"/>
              <a:ea typeface="Arial Unicode MS" pitchFamily="34" charset="-128"/>
              <a:cs typeface="Arial Unicode MS" pitchFamily="34" charset="-128"/>
            </a:endParaRPr>
          </a:p>
          <a:p>
            <a:pPr>
              <a:defRPr/>
            </a:pPr>
            <a:endParaRPr lang="it-IT" altLang="it-IT" sz="1200" dirty="0">
              <a:latin typeface="Gill Sans MT" pitchFamily="34" charset="0"/>
              <a:ea typeface="Arial Unicode MS" pitchFamily="34" charset="-128"/>
              <a:cs typeface="Arial Unicode MS" pitchFamily="34" charset="-128"/>
            </a:endParaRPr>
          </a:p>
        </p:txBody>
      </p:sp>
      <p:sp>
        <p:nvSpPr>
          <p:cNvPr id="38918" name="Rectangle 3"/>
          <p:cNvSpPr>
            <a:spLocks noChangeArrowheads="1"/>
          </p:cNvSpPr>
          <p:nvPr/>
        </p:nvSpPr>
        <p:spPr bwMode="auto">
          <a:xfrm>
            <a:off x="1827213" y="4365625"/>
            <a:ext cx="49291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400" b="1">
                <a:solidFill>
                  <a:srgbClr val="77BEE5"/>
                </a:solidFill>
                <a:latin typeface="Gill Sans MT" pitchFamily="34" charset="0"/>
                <a:ea typeface="MS PGothic" pitchFamily="34" charset="-128"/>
              </a:rPr>
              <a:t>Per gli eventi ecologici</a:t>
            </a:r>
            <a:endParaRPr lang="it-IT" altLang="it-IT" sz="1600" b="1">
              <a:solidFill>
                <a:srgbClr val="77BEE5"/>
              </a:solidFill>
              <a:latin typeface="Gill Sans MT" pitchFamily="34" charset="0"/>
              <a:ea typeface="MS PGothic" pitchFamily="34" charset="-128"/>
            </a:endParaRPr>
          </a:p>
          <a:p>
            <a:pPr eaLnBrk="1" hangingPunct="1">
              <a:spcBef>
                <a:spcPct val="0"/>
              </a:spcBef>
              <a:buFontTx/>
              <a:buChar char="-"/>
            </a:pPr>
            <a:r>
              <a:rPr lang="it-IT" altLang="it-IT" sz="2000">
                <a:latin typeface="Gill Sans MT" pitchFamily="34" charset="0"/>
                <a:ea typeface="Arial Unicode MS" pitchFamily="34" charset="-128"/>
                <a:cs typeface="Arial Unicode MS" pitchFamily="34" charset="-128"/>
              </a:rPr>
              <a:t>Tariffa Zero per gli eventi virtuosi </a:t>
            </a:r>
          </a:p>
        </p:txBody>
      </p:sp>
      <p:pic>
        <p:nvPicPr>
          <p:cNvPr id="38919" name="Picture 4"/>
          <p:cNvPicPr>
            <a:picLocks noChangeAspect="1" noChangeArrowheads="1"/>
          </p:cNvPicPr>
          <p:nvPr/>
        </p:nvPicPr>
        <p:blipFill>
          <a:blip r:embed="rId6">
            <a:extLst>
              <a:ext uri="{28A0092B-C50C-407E-A947-70E740481C1C}">
                <a14:useLocalDpi xmlns:a14="http://schemas.microsoft.com/office/drawing/2010/main" val="0"/>
              </a:ext>
            </a:extLst>
          </a:blip>
          <a:srcRect l="50000"/>
          <a:stretch>
            <a:fillRect/>
          </a:stretch>
        </p:blipFill>
        <p:spPr bwMode="auto">
          <a:xfrm>
            <a:off x="6310313" y="4149725"/>
            <a:ext cx="90963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2420938"/>
            <a:ext cx="4094163" cy="298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39" name="Picture 8"/>
          <p:cNvPicPr>
            <a:picLocks noChangeAspect="1" noChangeArrowheads="1"/>
          </p:cNvPicPr>
          <p:nvPr/>
        </p:nvPicPr>
        <p:blipFill>
          <a:blip r:embed="rId4">
            <a:extLst>
              <a:ext uri="{28A0092B-C50C-407E-A947-70E740481C1C}">
                <a14:useLocalDpi xmlns:a14="http://schemas.microsoft.com/office/drawing/2010/main" val="0"/>
              </a:ext>
            </a:extLst>
          </a:blip>
          <a:srcRect r="3426"/>
          <a:stretch>
            <a:fillRect/>
          </a:stretch>
        </p:blipFill>
        <p:spPr bwMode="auto">
          <a:xfrm>
            <a:off x="4464050" y="2427288"/>
            <a:ext cx="3981450" cy="297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40" name="Text Box 4"/>
          <p:cNvSpPr txBox="1">
            <a:spLocks noChangeArrowheads="1"/>
          </p:cNvSpPr>
          <p:nvPr/>
        </p:nvSpPr>
        <p:spPr bwMode="auto">
          <a:xfrm>
            <a:off x="0" y="69215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Un esempio di tariffa corrispettiva </a:t>
            </a:r>
          </a:p>
          <a:p>
            <a:pPr algn="ctr" eaLnBrk="1" hangingPunct="1">
              <a:spcBef>
                <a:spcPct val="0"/>
              </a:spcBef>
              <a:buFontTx/>
              <a:buNone/>
            </a:pPr>
            <a:r>
              <a:rPr lang="it-IT" altLang="it-IT" sz="2000" u="sng" dirty="0" smtClean="0">
                <a:latin typeface="Gill Sans MT" pitchFamily="34" charset="0"/>
                <a:ea typeface="MS PGothic" pitchFamily="34" charset="-128"/>
              </a:rPr>
              <a:t>Costi </a:t>
            </a:r>
            <a:r>
              <a:rPr lang="it-IT" altLang="it-IT" sz="2000" u="sng" dirty="0">
                <a:latin typeface="Gill Sans MT" pitchFamily="34" charset="0"/>
                <a:ea typeface="MS PGothic" pitchFamily="34" charset="-128"/>
              </a:rPr>
              <a:t>di gestione e tariffa media</a:t>
            </a:r>
          </a:p>
          <a:p>
            <a:pPr algn="ctr" eaLnBrk="1" hangingPunct="1">
              <a:spcBef>
                <a:spcPct val="0"/>
              </a:spcBef>
              <a:buFontTx/>
              <a:buNone/>
            </a:pPr>
            <a:r>
              <a:rPr lang="it-IT" altLang="it-IT" sz="2800" b="1" dirty="0">
                <a:solidFill>
                  <a:srgbClr val="77BEE5"/>
                </a:solidFill>
                <a:latin typeface="Gill Sans MT" pitchFamily="34" charset="0"/>
              </a:rPr>
              <a:t>  </a:t>
            </a:r>
            <a:endParaRPr lang="it-IT" altLang="it-IT" sz="2800" dirty="0">
              <a:solidFill>
                <a:srgbClr val="77BEE5"/>
              </a:solidFill>
              <a:latin typeface="Gill Sans MT" pitchFamily="34" charset="0"/>
            </a:endParaRPr>
          </a:p>
        </p:txBody>
      </p:sp>
      <p:sp>
        <p:nvSpPr>
          <p:cNvPr id="9" name="CasellaDiTesto 2"/>
          <p:cNvSpPr txBox="1">
            <a:spLocks noChangeArrowheads="1"/>
          </p:cNvSpPr>
          <p:nvPr/>
        </p:nvSpPr>
        <p:spPr bwMode="auto">
          <a:xfrm>
            <a:off x="1098550" y="6165850"/>
            <a:ext cx="6345238" cy="576263"/>
          </a:xfrm>
          <a:prstGeom prst="rect">
            <a:avLst/>
          </a:prstGeom>
          <a:noFill/>
          <a:ln w="9525">
            <a:noFill/>
            <a:miter lim="800000"/>
            <a:headEnd/>
            <a:tailEnd/>
          </a:ln>
        </p:spPr>
        <p:txBody>
          <a:bodyPr>
            <a:spAutoFit/>
          </a:bodyPr>
          <a:lstStyle/>
          <a:p>
            <a:pPr>
              <a:defRPr/>
            </a:pPr>
            <a:r>
              <a:rPr lang="it-IT" altLang="it-IT" sz="1050" b="1" dirty="0">
                <a:solidFill>
                  <a:srgbClr val="000000"/>
                </a:solidFill>
                <a:latin typeface="Gill Sans MT" panose="020B0502020104020203" pitchFamily="34" charset="0"/>
                <a:cs typeface="Arial" charset="0"/>
              </a:rPr>
              <a:t>FONTI </a:t>
            </a:r>
          </a:p>
          <a:p>
            <a:pPr>
              <a:defRPr/>
            </a:pPr>
            <a:r>
              <a:rPr lang="it-IT" altLang="it-IT" sz="1050" dirty="0">
                <a:solidFill>
                  <a:srgbClr val="000000"/>
                </a:solidFill>
                <a:latin typeface="Gill Sans MT" panose="020B0502020104020203" pitchFamily="34" charset="0"/>
                <a:cs typeface="Arial" charset="0"/>
              </a:rPr>
              <a:t>Costi: dati Contarina 2016 e rapporto rifiuti ISPRA 2016 (dati 2015), Tariffa: dati Contarina 2016 e </a:t>
            </a:r>
            <a:r>
              <a:rPr lang="it-IT" altLang="it-IT" sz="1050" dirty="0" err="1">
                <a:solidFill>
                  <a:srgbClr val="000000"/>
                </a:solidFill>
                <a:latin typeface="Gill Sans MT" panose="020B0502020104020203" pitchFamily="34" charset="0"/>
                <a:cs typeface="Arial" charset="0"/>
              </a:rPr>
              <a:t>GreenBook</a:t>
            </a:r>
            <a:r>
              <a:rPr lang="it-IT" altLang="it-IT" sz="1050" dirty="0">
                <a:solidFill>
                  <a:srgbClr val="000000"/>
                </a:solidFill>
                <a:latin typeface="Gill Sans MT" panose="020B0502020104020203" pitchFamily="34" charset="0"/>
                <a:cs typeface="Arial" charset="0"/>
              </a:rPr>
              <a:t> 2016 (dati 2015)</a:t>
            </a:r>
          </a:p>
        </p:txBody>
      </p:sp>
      <p:sp>
        <p:nvSpPr>
          <p:cNvPr id="14" name="Rettangolo 3"/>
          <p:cNvSpPr>
            <a:spLocks noChangeArrowheads="1"/>
          </p:cNvSpPr>
          <p:nvPr/>
        </p:nvSpPr>
        <p:spPr bwMode="auto">
          <a:xfrm>
            <a:off x="846138" y="1958975"/>
            <a:ext cx="31861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cs typeface="Arial" panose="020B0604020202020204" pitchFamily="34" charset="0"/>
              </a:defRPr>
            </a:lvl1pPr>
            <a:lvl2pPr marL="742950" indent="-285750">
              <a:defRPr sz="4400">
                <a:solidFill>
                  <a:schemeClr val="tx2"/>
                </a:solidFill>
                <a:latin typeface="Arial" panose="020B0604020202020204" pitchFamily="34" charset="0"/>
                <a:cs typeface="Arial" panose="020B0604020202020204" pitchFamily="34" charset="0"/>
              </a:defRPr>
            </a:lvl2pPr>
            <a:lvl3pPr marL="1143000" indent="-228600">
              <a:defRPr sz="4400">
                <a:solidFill>
                  <a:schemeClr val="tx2"/>
                </a:solidFill>
                <a:latin typeface="Arial" panose="020B0604020202020204" pitchFamily="34" charset="0"/>
                <a:cs typeface="Arial" panose="020B0604020202020204" pitchFamily="34" charset="0"/>
              </a:defRPr>
            </a:lvl3pPr>
            <a:lvl4pPr marL="1600200" indent="-228600">
              <a:defRPr sz="4400">
                <a:solidFill>
                  <a:schemeClr val="tx2"/>
                </a:solidFill>
                <a:latin typeface="Arial" panose="020B0604020202020204" pitchFamily="34" charset="0"/>
                <a:cs typeface="Arial" panose="020B0604020202020204" pitchFamily="34" charset="0"/>
              </a:defRPr>
            </a:lvl4pPr>
            <a:lvl5pPr marL="2057400" indent="-228600">
              <a:defRPr sz="4400">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ctr">
              <a:defRPr/>
            </a:pPr>
            <a:r>
              <a:rPr lang="it-IT" altLang="it-IT" sz="2000" b="1" dirty="0">
                <a:solidFill>
                  <a:srgbClr val="000000"/>
                </a:solidFill>
                <a:latin typeface="+mj-lt"/>
              </a:rPr>
              <a:t>Costi di gestione</a:t>
            </a:r>
          </a:p>
        </p:txBody>
      </p:sp>
      <p:sp>
        <p:nvSpPr>
          <p:cNvPr id="15" name="Rettangolo 3"/>
          <p:cNvSpPr>
            <a:spLocks noChangeArrowheads="1"/>
          </p:cNvSpPr>
          <p:nvPr/>
        </p:nvSpPr>
        <p:spPr bwMode="auto">
          <a:xfrm>
            <a:off x="5130800" y="1958975"/>
            <a:ext cx="2925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cs typeface="Arial" panose="020B0604020202020204" pitchFamily="34" charset="0"/>
              </a:defRPr>
            </a:lvl1pPr>
            <a:lvl2pPr marL="742950" indent="-285750">
              <a:defRPr sz="4400">
                <a:solidFill>
                  <a:schemeClr val="tx2"/>
                </a:solidFill>
                <a:latin typeface="Arial" panose="020B0604020202020204" pitchFamily="34" charset="0"/>
                <a:cs typeface="Arial" panose="020B0604020202020204" pitchFamily="34" charset="0"/>
              </a:defRPr>
            </a:lvl2pPr>
            <a:lvl3pPr marL="1143000" indent="-228600">
              <a:defRPr sz="4400">
                <a:solidFill>
                  <a:schemeClr val="tx2"/>
                </a:solidFill>
                <a:latin typeface="Arial" panose="020B0604020202020204" pitchFamily="34" charset="0"/>
                <a:cs typeface="Arial" panose="020B0604020202020204" pitchFamily="34" charset="0"/>
              </a:defRPr>
            </a:lvl3pPr>
            <a:lvl4pPr marL="1600200" indent="-228600">
              <a:defRPr sz="4400">
                <a:solidFill>
                  <a:schemeClr val="tx2"/>
                </a:solidFill>
                <a:latin typeface="Arial" panose="020B0604020202020204" pitchFamily="34" charset="0"/>
                <a:cs typeface="Arial" panose="020B0604020202020204" pitchFamily="34" charset="0"/>
              </a:defRPr>
            </a:lvl4pPr>
            <a:lvl5pPr marL="2057400" indent="-228600">
              <a:defRPr sz="4400">
                <a:solidFill>
                  <a:schemeClr val="tx2"/>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ctr">
              <a:defRPr/>
            </a:pPr>
            <a:r>
              <a:rPr lang="it-IT" altLang="it-IT" sz="2000" b="1" dirty="0">
                <a:solidFill>
                  <a:srgbClr val="000000"/>
                </a:solidFill>
                <a:latin typeface="+mj-lt"/>
              </a:rPr>
              <a:t>Tariffa media</a:t>
            </a:r>
          </a:p>
        </p:txBody>
      </p:sp>
      <p:sp>
        <p:nvSpPr>
          <p:cNvPr id="10" name="CasellaDiTesto 13"/>
          <p:cNvSpPr txBox="1">
            <a:spLocks noChangeArrowheads="1"/>
          </p:cNvSpPr>
          <p:nvPr/>
        </p:nvSpPr>
        <p:spPr bwMode="auto">
          <a:xfrm>
            <a:off x="684213" y="5403850"/>
            <a:ext cx="34020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it-IT" altLang="it-IT" sz="1050" dirty="0">
                <a:solidFill>
                  <a:srgbClr val="000000"/>
                </a:solidFill>
                <a:latin typeface="Gill Sans MT" pitchFamily="34" charset="0"/>
                <a:cs typeface="Arial" charset="0"/>
              </a:rPr>
              <a:t>€/ab (Importi IVA esclusa)</a:t>
            </a:r>
          </a:p>
        </p:txBody>
      </p:sp>
      <p:sp>
        <p:nvSpPr>
          <p:cNvPr id="11" name="CasellaDiTesto 13"/>
          <p:cNvSpPr txBox="1">
            <a:spLocks noChangeArrowheads="1"/>
          </p:cNvSpPr>
          <p:nvPr/>
        </p:nvSpPr>
        <p:spPr bwMode="auto">
          <a:xfrm>
            <a:off x="4949825" y="5403850"/>
            <a:ext cx="340201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it-IT" altLang="it-IT" sz="1050" dirty="0">
                <a:solidFill>
                  <a:srgbClr val="000000"/>
                </a:solidFill>
                <a:latin typeface="Gill Sans MT" pitchFamily="34" charset="0"/>
                <a:cs typeface="Arial" charset="0"/>
              </a:rPr>
              <a:t>€/famiglia*anno (Importi comprensivi di IVA e tributo provinciale)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5805488"/>
            <a:ext cx="9144000" cy="10525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4" name="TextBox 3"/>
          <p:cNvSpPr txBox="1"/>
          <p:nvPr/>
        </p:nvSpPr>
        <p:spPr>
          <a:xfrm>
            <a:off x="2487621" y="2418976"/>
            <a:ext cx="4381500" cy="646113"/>
          </a:xfrm>
          <a:prstGeom prst="rect">
            <a:avLst/>
          </a:prstGeom>
          <a:noFill/>
        </p:spPr>
        <p:txBody>
          <a:bodyPr wrap="none">
            <a:spAutoFit/>
          </a:bodyPr>
          <a:lstStyle/>
          <a:p>
            <a:pPr algn="ctr" fontAlgn="auto">
              <a:spcBef>
                <a:spcPts val="0"/>
              </a:spcBef>
              <a:spcAft>
                <a:spcPts val="0"/>
              </a:spcAft>
              <a:defRPr/>
            </a:pPr>
            <a:r>
              <a:rPr lang="it-IT" sz="3600" dirty="0">
                <a:solidFill>
                  <a:srgbClr val="2F2B20"/>
                </a:solidFill>
                <a:latin typeface="Calibri"/>
                <a:cs typeface="+mn-cs"/>
              </a:rPr>
              <a:t>Grazie per l’attenzione</a:t>
            </a:r>
          </a:p>
        </p:txBody>
      </p:sp>
      <p:pic>
        <p:nvPicPr>
          <p:cNvPr id="46086" name="Picture 2" descr="Risultati immagini per con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0963" y="509588"/>
            <a:ext cx="24638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7" name="Picture 4" descr="Risultati immagini per anci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4813"/>
            <a:ext cx="935038"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a:extLst>
              <a:ext uri="{FF2B5EF4-FFF2-40B4-BE49-F238E27FC236}">
                <a16:creationId xmlns="" xmlns:a16="http://schemas.microsoft.com/office/drawing/2014/main" id="{CBF7D0AB-DB11-42DB-B54C-FD9D79DC2970}"/>
              </a:ext>
            </a:extLst>
          </p:cNvPr>
          <p:cNvSpPr txBox="1"/>
          <p:nvPr/>
        </p:nvSpPr>
        <p:spPr>
          <a:xfrm>
            <a:off x="4586038" y="3065089"/>
            <a:ext cx="184666" cy="369332"/>
          </a:xfrm>
          <a:prstGeom prst="rect">
            <a:avLst/>
          </a:prstGeom>
          <a:noFill/>
        </p:spPr>
        <p:txBody>
          <a:bodyPr wrap="none">
            <a:spAutoFit/>
          </a:bodyPr>
          <a:lstStyle/>
          <a:p>
            <a:pPr algn="ctr" fontAlgn="auto">
              <a:spcBef>
                <a:spcPts val="0"/>
              </a:spcBef>
              <a:spcAft>
                <a:spcPts val="0"/>
              </a:spcAft>
              <a:defRPr/>
            </a:pPr>
            <a:r>
              <a:rPr lang="it-IT" sz="1800" dirty="0" smtClean="0">
                <a:solidFill>
                  <a:srgbClr val="2F2B20"/>
                </a:solidFill>
                <a:latin typeface="Calibri Light" panose="020F0302020204030204" pitchFamily="34" charset="0"/>
                <a:cs typeface="+mn-cs"/>
              </a:rPr>
              <a:t> </a:t>
            </a:r>
            <a:endParaRPr lang="it-IT" sz="1800" dirty="0">
              <a:solidFill>
                <a:srgbClr val="2F2B20"/>
              </a:solidFill>
              <a:latin typeface="Calibri Light" panose="020F0302020204030204" pitchFamily="34" charset="0"/>
              <a:cs typeface="+mn-cs"/>
            </a:endParaRPr>
          </a:p>
        </p:txBody>
      </p:sp>
      <p:sp>
        <p:nvSpPr>
          <p:cNvPr id="8" name="TextBox 10"/>
          <p:cNvSpPr txBox="1"/>
          <p:nvPr/>
        </p:nvSpPr>
        <p:spPr>
          <a:xfrm>
            <a:off x="2339752" y="3429000"/>
            <a:ext cx="4464496" cy="923330"/>
          </a:xfrm>
          <a:prstGeom prst="rect">
            <a:avLst/>
          </a:prstGeom>
          <a:noFill/>
        </p:spPr>
        <p:txBody>
          <a:bodyPr wrap="square" rtlCol="0">
            <a:spAutoFit/>
          </a:bodyPr>
          <a:lstStyle/>
          <a:p>
            <a:pPr algn="ctr" fontAlgn="auto">
              <a:spcBef>
                <a:spcPts val="0"/>
              </a:spcBef>
              <a:spcAft>
                <a:spcPts val="0"/>
              </a:spcAft>
            </a:pPr>
            <a:r>
              <a:rPr lang="it-IT" sz="1800" dirty="0" smtClean="0">
                <a:solidFill>
                  <a:srgbClr val="1F497D">
                    <a:lumMod val="75000"/>
                  </a:srgbClr>
                </a:solidFill>
                <a:latin typeface="Calibri"/>
                <a:cs typeface="+mn-cs"/>
              </a:rPr>
              <a:t>Dottoressa </a:t>
            </a:r>
            <a:r>
              <a:rPr lang="it-IT" sz="1800" dirty="0">
                <a:solidFill>
                  <a:srgbClr val="1F497D">
                    <a:lumMod val="75000"/>
                  </a:srgbClr>
                </a:solidFill>
                <a:latin typeface="Calibri"/>
                <a:cs typeface="+mn-cs"/>
              </a:rPr>
              <a:t>M</a:t>
            </a:r>
            <a:r>
              <a:rPr lang="it-IT" sz="1800" dirty="0" smtClean="0">
                <a:solidFill>
                  <a:srgbClr val="1F497D">
                    <a:lumMod val="75000"/>
                  </a:srgbClr>
                </a:solidFill>
                <a:latin typeface="Calibri"/>
                <a:cs typeface="+mn-cs"/>
              </a:rPr>
              <a:t>arta Giovanna </a:t>
            </a:r>
            <a:r>
              <a:rPr lang="it-IT" sz="1800" dirty="0" err="1" smtClean="0">
                <a:solidFill>
                  <a:srgbClr val="1F497D">
                    <a:lumMod val="75000"/>
                  </a:srgbClr>
                </a:solidFill>
                <a:latin typeface="Calibri"/>
                <a:cs typeface="+mn-cs"/>
              </a:rPr>
              <a:t>Geranzani</a:t>
            </a:r>
            <a:endParaRPr lang="it-IT" sz="1800" dirty="0" smtClean="0">
              <a:solidFill>
                <a:srgbClr val="1F497D">
                  <a:lumMod val="75000"/>
                </a:srgbClr>
              </a:solidFill>
              <a:latin typeface="Calibri"/>
              <a:cs typeface="+mn-cs"/>
            </a:endParaRPr>
          </a:p>
          <a:p>
            <a:pPr algn="ctr" fontAlgn="auto">
              <a:spcBef>
                <a:spcPts val="0"/>
              </a:spcBef>
              <a:spcAft>
                <a:spcPts val="0"/>
              </a:spcAft>
            </a:pPr>
            <a:endParaRPr lang="it-IT" sz="1800" dirty="0">
              <a:solidFill>
                <a:srgbClr val="1F497D">
                  <a:lumMod val="75000"/>
                </a:srgbClr>
              </a:solidFill>
              <a:latin typeface="Calibri"/>
              <a:cs typeface="+mn-cs"/>
            </a:endParaRPr>
          </a:p>
          <a:p>
            <a:pPr algn="ctr" fontAlgn="auto">
              <a:spcBef>
                <a:spcPts val="0"/>
              </a:spcBef>
              <a:spcAft>
                <a:spcPts val="0"/>
              </a:spcAft>
            </a:pPr>
            <a:r>
              <a:rPr lang="it-IT" sz="1800" dirty="0" smtClean="0">
                <a:solidFill>
                  <a:srgbClr val="1F497D">
                    <a:lumMod val="75000"/>
                  </a:srgbClr>
                </a:solidFill>
                <a:latin typeface="Calibri"/>
                <a:cs typeface="+mn-cs"/>
                <a:hlinkClick r:id="rId4"/>
              </a:rPr>
              <a:t>martagiovanna.geranzani@comune.roma.it</a:t>
            </a:r>
            <a:r>
              <a:rPr lang="it-IT" sz="1800" dirty="0" smtClean="0">
                <a:solidFill>
                  <a:srgbClr val="1F497D">
                    <a:lumMod val="75000"/>
                  </a:srgbClr>
                </a:solidFill>
                <a:latin typeface="Calibri"/>
                <a:cs typeface="+mn-cs"/>
              </a:rPr>
              <a:t>  </a:t>
            </a:r>
            <a:endParaRPr lang="it-IT" sz="1800" dirty="0" smtClean="0">
              <a:solidFill>
                <a:srgbClr val="1F497D">
                  <a:lumMod val="75000"/>
                </a:srgbClr>
              </a:solidFill>
              <a:latin typeface="Calibri"/>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CustomShape 3">
            <a:extLst>
              <a:ext uri="{FF2B5EF4-FFF2-40B4-BE49-F238E27FC236}">
                <a16:creationId xmlns="" xmlns:a16="http://schemas.microsoft.com/office/drawing/2014/main" id="{A199DF90-2F34-4D11-B4A6-0FA8B70913A2}"/>
              </a:ext>
            </a:extLst>
          </p:cNvPr>
          <p:cNvSpPr/>
          <p:nvPr/>
        </p:nvSpPr>
        <p:spPr>
          <a:xfrm>
            <a:off x="323528" y="1107193"/>
            <a:ext cx="8477674" cy="27710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it-IT" sz="2400" b="0" strike="noStrike" spc="-1" dirty="0">
                <a:solidFill>
                  <a:srgbClr val="0D0D0D"/>
                </a:solidFill>
                <a:uFill>
                  <a:solidFill>
                    <a:srgbClr val="FFFFFF"/>
                  </a:solidFill>
                </a:uFill>
                <a:latin typeface="Calibri Light" panose="020F0302020204030204" pitchFamily="34" charset="0"/>
                <a:ea typeface="DejaVu Sans"/>
              </a:rPr>
              <a:t>Il principio </a:t>
            </a:r>
            <a:r>
              <a:rPr lang="it-IT" sz="2400" b="0" strike="noStrike" spc="-1" dirty="0">
                <a:solidFill>
                  <a:srgbClr val="C0504D"/>
                </a:solidFill>
                <a:uFill>
                  <a:solidFill>
                    <a:srgbClr val="FFFFFF"/>
                  </a:solidFill>
                </a:uFill>
                <a:latin typeface="Calibri Light" panose="020F0302020204030204" pitchFamily="34" charset="0"/>
                <a:ea typeface="DejaVu Sans"/>
              </a:rPr>
              <a:t>«</a:t>
            </a:r>
            <a:r>
              <a:rPr lang="it-IT" sz="2400" b="1" strike="noStrike" spc="-1" dirty="0">
                <a:solidFill>
                  <a:srgbClr val="C0504D"/>
                </a:solidFill>
                <a:uFill>
                  <a:solidFill>
                    <a:srgbClr val="FFFFFF"/>
                  </a:solidFill>
                </a:uFill>
                <a:latin typeface="Calibri Light" panose="020F0302020204030204" pitchFamily="34" charset="0"/>
                <a:ea typeface="DejaVu Sans"/>
              </a:rPr>
              <a:t>chi inquina paga</a:t>
            </a:r>
            <a:r>
              <a:rPr lang="it-IT" sz="2400" b="0" strike="noStrike" spc="-1" dirty="0">
                <a:solidFill>
                  <a:srgbClr val="C0504D"/>
                </a:solidFill>
                <a:uFill>
                  <a:solidFill>
                    <a:srgbClr val="FFFFFF"/>
                  </a:solidFill>
                </a:uFill>
                <a:latin typeface="Calibri Light" panose="020F0302020204030204" pitchFamily="34" charset="0"/>
                <a:ea typeface="DejaVu Sans"/>
              </a:rPr>
              <a:t>» </a:t>
            </a:r>
            <a:r>
              <a:rPr lang="it-IT" sz="2400" b="0" strike="noStrike" spc="-1" dirty="0" smtClean="0">
                <a:solidFill>
                  <a:srgbClr val="0D0D0D"/>
                </a:solidFill>
                <a:uFill>
                  <a:solidFill>
                    <a:srgbClr val="FFFFFF"/>
                  </a:solidFill>
                </a:uFill>
                <a:latin typeface="Calibri Light" panose="020F0302020204030204" pitchFamily="34" charset="0"/>
                <a:ea typeface="DejaVu Sans"/>
              </a:rPr>
              <a:t>presuppone la </a:t>
            </a:r>
            <a:r>
              <a:rPr lang="it-IT" sz="2400" b="0" strike="noStrike" spc="-1" dirty="0">
                <a:solidFill>
                  <a:srgbClr val="0D0D0D"/>
                </a:solidFill>
                <a:uFill>
                  <a:solidFill>
                    <a:srgbClr val="FFFFFF"/>
                  </a:solidFill>
                </a:uFill>
                <a:latin typeface="Calibri Light" panose="020F0302020204030204" pitchFamily="34" charset="0"/>
                <a:ea typeface="DejaVu Sans"/>
              </a:rPr>
              <a:t>responsabilità finanziaria del produttore di rifiuti sancendo la regola per cui </a:t>
            </a:r>
            <a:r>
              <a:rPr lang="it-IT" sz="2400" b="0" u="sng" strike="noStrike" spc="-1" dirty="0">
                <a:solidFill>
                  <a:srgbClr val="0D0D0D"/>
                </a:solidFill>
                <a:uFill>
                  <a:solidFill>
                    <a:srgbClr val="FFFFFF"/>
                  </a:solidFill>
                </a:uFill>
                <a:latin typeface="Calibri Light" panose="020F0302020204030204" pitchFamily="34" charset="0"/>
                <a:ea typeface="DejaVu Sans"/>
              </a:rPr>
              <a:t>chi produce rifiuti deve farsi carico dei costi necessari alla loro gestione</a:t>
            </a:r>
            <a:r>
              <a:rPr lang="it-IT" sz="2400" b="0" strike="noStrike" spc="-1" dirty="0">
                <a:solidFill>
                  <a:srgbClr val="0D0D0D"/>
                </a:solidFill>
                <a:uFill>
                  <a:solidFill>
                    <a:srgbClr val="FFFFFF"/>
                  </a:solidFill>
                </a:uFill>
                <a:latin typeface="Calibri Light" panose="020F0302020204030204" pitchFamily="34" charset="0"/>
                <a:ea typeface="DejaVu Sans"/>
              </a:rPr>
              <a:t>. </a:t>
            </a:r>
            <a:endParaRPr lang="it-IT" sz="2400" b="0" strike="noStrike" spc="-1" dirty="0">
              <a:solidFill>
                <a:srgbClr val="000000"/>
              </a:solidFill>
              <a:uFill>
                <a:solidFill>
                  <a:srgbClr val="FFFFFF"/>
                </a:solidFill>
              </a:uFill>
              <a:latin typeface="Calibri Light" panose="020F0302020204030204" pitchFamily="34" charset="0"/>
              <a:ea typeface="DejaVu Sans"/>
            </a:endParaRPr>
          </a:p>
        </p:txBody>
      </p:sp>
      <p:pic>
        <p:nvPicPr>
          <p:cNvPr id="3078" name="Picture 7" descr="Risultati immagini per pay as you th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146" y="5247525"/>
            <a:ext cx="1407194" cy="938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Il principio «chi inquina paga» </a:t>
            </a:r>
          </a:p>
        </p:txBody>
      </p:sp>
      <p:cxnSp>
        <p:nvCxnSpPr>
          <p:cNvPr id="7"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6453188"/>
            <a:ext cx="9144000" cy="404812"/>
          </a:xfrm>
          <a:prstGeom prst="rect">
            <a:avLst/>
          </a:prstGeom>
          <a:solidFill>
            <a:schemeClr val="tx2">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dirty="0">
              <a:solidFill>
                <a:srgbClr val="FFFFFF"/>
              </a:solidFill>
            </a:endParaRPr>
          </a:p>
        </p:txBody>
      </p:sp>
      <p:sp>
        <p:nvSpPr>
          <p:cNvPr id="9" name="CustomShape 1">
            <a:extLst>
              <a:ext uri="{FF2B5EF4-FFF2-40B4-BE49-F238E27FC236}">
                <a16:creationId xmlns="" xmlns:a16="http://schemas.microsoft.com/office/drawing/2014/main" id="{0743280E-DE0B-4B36-8000-AA26406D4993}"/>
              </a:ext>
            </a:extLst>
          </p:cNvPr>
          <p:cNvSpPr/>
          <p:nvPr/>
        </p:nvSpPr>
        <p:spPr>
          <a:xfrm>
            <a:off x="12770" y="2996953"/>
            <a:ext cx="9090247" cy="199753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p:style>
      </p:sp>
      <p:pic>
        <p:nvPicPr>
          <p:cNvPr id="11" name="Immagine 4">
            <a:extLst>
              <a:ext uri="{FF2B5EF4-FFF2-40B4-BE49-F238E27FC236}">
                <a16:creationId xmlns="" xmlns:a16="http://schemas.microsoft.com/office/drawing/2014/main" id="{77B36780-6D64-4A01-BFBE-485F3E2A9623}"/>
              </a:ext>
            </a:extLst>
          </p:cNvPr>
          <p:cNvPicPr/>
          <p:nvPr/>
        </p:nvPicPr>
        <p:blipFill>
          <a:blip r:embed="rId3"/>
          <a:stretch/>
        </p:blipFill>
        <p:spPr>
          <a:xfrm>
            <a:off x="171047" y="3429000"/>
            <a:ext cx="1288343" cy="1317728"/>
          </a:xfrm>
          <a:prstGeom prst="rect">
            <a:avLst/>
          </a:prstGeom>
          <a:ln>
            <a:noFill/>
          </a:ln>
        </p:spPr>
      </p:pic>
      <p:sp>
        <p:nvSpPr>
          <p:cNvPr id="12" name="CustomShape 7">
            <a:extLst>
              <a:ext uri="{FF2B5EF4-FFF2-40B4-BE49-F238E27FC236}">
                <a16:creationId xmlns="" xmlns:a16="http://schemas.microsoft.com/office/drawing/2014/main" id="{664D31EF-07DF-41F9-B7F6-69A972E929C8}"/>
              </a:ext>
            </a:extLst>
          </p:cNvPr>
          <p:cNvSpPr/>
          <p:nvPr/>
        </p:nvSpPr>
        <p:spPr>
          <a:xfrm>
            <a:off x="1590581" y="3293518"/>
            <a:ext cx="7274759" cy="11695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it-IT" sz="2000" b="0"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La direttiva UE/851/2018 ha modificato l’art. 14 della direttiva rifiuti 2008/98/CE inserendo la precisazione espressa che il principio vale </a:t>
            </a:r>
            <a:r>
              <a:rPr lang="it-IT" sz="2000" b="0" u="sng"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non solo per i costi di gestione dei rifiuti </a:t>
            </a:r>
            <a:r>
              <a:rPr lang="it-IT" sz="2000" b="0"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in senso stretto ma anc</a:t>
            </a:r>
            <a:r>
              <a:rPr lang="it-IT" sz="2000" b="0" u="sng"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he per «</a:t>
            </a:r>
            <a:r>
              <a:rPr lang="it-IT" sz="2000" b="0" i="1" u="sng"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i costi della necessaria infrastruttura e del suo funzionamento</a:t>
            </a:r>
            <a:r>
              <a:rPr lang="it-IT" sz="2000" b="0" strike="noStrike" spc="-1" dirty="0">
                <a:solidFill>
                  <a:srgbClr val="FFFFFF"/>
                </a:solidFill>
                <a:effectLst>
                  <a:outerShdw blurRad="38100" dist="38100" dir="2700000" algn="tl">
                    <a:srgbClr val="000000">
                      <a:alpha val="43137"/>
                    </a:srgbClr>
                  </a:outerShdw>
                </a:effectLst>
                <a:uFill>
                  <a:solidFill>
                    <a:srgbClr val="FFFFFF"/>
                  </a:solidFill>
                </a:uFill>
                <a:latin typeface="Calibri Light" panose="020F0302020204030204" pitchFamily="34" charset="0"/>
                <a:ea typeface="DejaVu Sans"/>
              </a:rPr>
              <a:t>»  (art.  1, n. 15).    </a:t>
            </a:r>
            <a:endParaRPr lang="it-IT" sz="2000" b="0" strike="noStrike" spc="-1" dirty="0">
              <a:solidFill>
                <a:srgbClr val="000000"/>
              </a:solidFill>
              <a:effectLst>
                <a:outerShdw blurRad="38100" dist="38100" dir="2700000" algn="tl">
                  <a:srgbClr val="000000">
                    <a:alpha val="43137"/>
                  </a:srgbClr>
                </a:outerShdw>
              </a:effectLst>
              <a:uFill>
                <a:solidFill>
                  <a:srgbClr val="FFFFFF"/>
                </a:solidFill>
              </a:uFill>
              <a:latin typeface="Calibri Light" panose="020F0302020204030204" pitchFamily="34" charset="0"/>
            </a:endParaRPr>
          </a:p>
        </p:txBody>
      </p:sp>
    </p:spTree>
    <p:extLst>
      <p:ext uri="{BB962C8B-B14F-4D97-AF65-F5344CB8AC3E}">
        <p14:creationId xmlns:p14="http://schemas.microsoft.com/office/powerpoint/2010/main" val="14630156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8" name="Picture 7" descr="Risultati immagini per pay as you th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229200"/>
            <a:ext cx="1728192"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4835" name="Rectangle 3"/>
          <p:cNvSpPr>
            <a:spLocks noGrp="1"/>
          </p:cNvSpPr>
          <p:nvPr>
            <p:ph type="subTitle" idx="1"/>
          </p:nvPr>
        </p:nvSpPr>
        <p:spPr>
          <a:xfrm>
            <a:off x="428625" y="1341438"/>
            <a:ext cx="8286750" cy="4737100"/>
          </a:xfrm>
        </p:spPr>
        <p:txBody>
          <a:bodyPr rtlCol="0">
            <a:normAutofit/>
          </a:bodyPr>
          <a:lstStyle/>
          <a:p>
            <a:pPr algn="just">
              <a:lnSpc>
                <a:spcPct val="100000"/>
              </a:lnSpc>
            </a:pPr>
            <a:r>
              <a:rPr lang="it-IT" sz="2400" dirty="0">
                <a:solidFill>
                  <a:schemeClr val="tx1"/>
                </a:solidFill>
                <a:latin typeface="Calibri Light" panose="020F0302020204030204" pitchFamily="34" charset="0"/>
              </a:rPr>
              <a:t>Nell’attuale pacchetto europeo per l’economia circolare a questo principio si affianca </a:t>
            </a:r>
            <a:r>
              <a:rPr lang="it-IT" sz="2400" dirty="0" smtClean="0">
                <a:solidFill>
                  <a:schemeClr val="tx1"/>
                </a:solidFill>
                <a:latin typeface="Calibri Light" panose="020F0302020204030204" pitchFamily="34" charset="0"/>
              </a:rPr>
              <a:t>il concetto della</a:t>
            </a:r>
          </a:p>
          <a:p>
            <a:pPr algn="just">
              <a:lnSpc>
                <a:spcPct val="100000"/>
              </a:lnSpc>
            </a:pPr>
            <a:endParaRPr lang="it-IT" sz="1600" dirty="0">
              <a:solidFill>
                <a:schemeClr val="tx1"/>
              </a:solidFill>
              <a:latin typeface="Calibri Light" panose="020F0302020204030204" pitchFamily="34" charset="0"/>
            </a:endParaRPr>
          </a:p>
          <a:p>
            <a:pPr>
              <a:lnSpc>
                <a:spcPct val="100000"/>
              </a:lnSpc>
            </a:pPr>
            <a:r>
              <a:rPr lang="it-IT" sz="2400" dirty="0">
                <a:solidFill>
                  <a:schemeClr val="tx1"/>
                </a:solidFill>
                <a:latin typeface="Calibri Light" panose="020F0302020204030204" pitchFamily="34" charset="0"/>
              </a:rPr>
              <a:t> </a:t>
            </a:r>
            <a:r>
              <a:rPr lang="it-IT" sz="2400" b="1" dirty="0">
                <a:solidFill>
                  <a:schemeClr val="tx1"/>
                </a:solidFill>
                <a:latin typeface="Calibri Light" panose="020F0302020204030204" pitchFamily="34" charset="0"/>
              </a:rPr>
              <a:t>tariffazione puntuale (pay as you throw</a:t>
            </a:r>
            <a:r>
              <a:rPr lang="it-IT" sz="2400" b="1" dirty="0" smtClean="0">
                <a:solidFill>
                  <a:schemeClr val="tx1"/>
                </a:solidFill>
                <a:latin typeface="Calibri Light" panose="020F0302020204030204" pitchFamily="34" charset="0"/>
              </a:rPr>
              <a:t>)</a:t>
            </a:r>
            <a:br>
              <a:rPr lang="it-IT" sz="2400" b="1" dirty="0" smtClean="0">
                <a:solidFill>
                  <a:schemeClr val="tx1"/>
                </a:solidFill>
                <a:latin typeface="Calibri Light" panose="020F0302020204030204" pitchFamily="34" charset="0"/>
              </a:rPr>
            </a:br>
            <a:endParaRPr lang="it-IT" sz="1600" b="1" dirty="0">
              <a:solidFill>
                <a:schemeClr val="tx1"/>
              </a:solidFill>
              <a:latin typeface="Calibri Light" panose="020F0302020204030204" pitchFamily="34" charset="0"/>
            </a:endParaRPr>
          </a:p>
          <a:p>
            <a:pPr algn="just">
              <a:lnSpc>
                <a:spcPct val="100000"/>
              </a:lnSpc>
            </a:pPr>
            <a:r>
              <a:rPr lang="it-IT" sz="2400" spc="-1" dirty="0">
                <a:solidFill>
                  <a:srgbClr val="0D0D0D"/>
                </a:solidFill>
                <a:uFill>
                  <a:solidFill>
                    <a:srgbClr val="FFFFFF"/>
                  </a:solidFill>
                </a:uFill>
                <a:latin typeface="Calibri Light" panose="020F0302020204030204" pitchFamily="34" charset="0"/>
                <a:ea typeface="DejaVu Sans"/>
              </a:rPr>
              <a:t>così declinato: «</a:t>
            </a:r>
            <a:r>
              <a:rPr lang="it-IT" sz="2400" i="1" spc="-1" dirty="0">
                <a:solidFill>
                  <a:srgbClr val="0D0D0D"/>
                </a:solidFill>
                <a:uFill>
                  <a:solidFill>
                    <a:srgbClr val="FFFFFF"/>
                  </a:solidFill>
                </a:uFill>
                <a:latin typeface="Calibri Light" panose="020F0302020204030204" pitchFamily="34" charset="0"/>
                <a:ea typeface="DejaVu Sans"/>
              </a:rPr>
              <a:t>regimi di tariffe puntuali che gravano sui produttori di rifiuti sulla base della quantità effettiva di rifiuti prodotti e forniscono incentivi alla separazione alla fonte dei rifiuti riciclabili e alla riduzione dei rifiuti indifferenziati</a:t>
            </a:r>
            <a:r>
              <a:rPr lang="it-IT" sz="2400" spc="-1" dirty="0">
                <a:solidFill>
                  <a:srgbClr val="0D0D0D"/>
                </a:solidFill>
                <a:uFill>
                  <a:solidFill>
                    <a:srgbClr val="FFFFFF"/>
                  </a:solidFill>
                </a:uFill>
                <a:latin typeface="Calibri Light" panose="020F0302020204030204" pitchFamily="34" charset="0"/>
                <a:ea typeface="DejaVu Sans"/>
              </a:rPr>
              <a:t>» </a:t>
            </a:r>
            <a:r>
              <a:rPr lang="it-IT" sz="2400" spc="-1" dirty="0" smtClean="0">
                <a:solidFill>
                  <a:srgbClr val="0D0D0D"/>
                </a:solidFill>
                <a:uFill>
                  <a:solidFill>
                    <a:srgbClr val="FFFFFF"/>
                  </a:solidFill>
                </a:uFill>
                <a:latin typeface="Calibri Light" panose="020F0302020204030204" pitchFamily="34" charset="0"/>
                <a:ea typeface="DejaVu Sans"/>
              </a:rPr>
              <a:t>(cfr. </a:t>
            </a:r>
            <a:r>
              <a:rPr lang="it-IT" sz="2400" b="1" spc="-1" dirty="0" smtClean="0">
                <a:solidFill>
                  <a:srgbClr val="0D0D0D"/>
                </a:solidFill>
                <a:uFill>
                  <a:solidFill>
                    <a:srgbClr val="FFFFFF"/>
                  </a:solidFill>
                </a:uFill>
                <a:latin typeface="Calibri Light" panose="020F0302020204030204" pitchFamily="34" charset="0"/>
                <a:ea typeface="DejaVu Sans"/>
              </a:rPr>
              <a:t>Allegato IV-bis Dir. UE/851/2018</a:t>
            </a:r>
            <a:r>
              <a:rPr lang="it-IT" sz="2400" spc="-1" dirty="0">
                <a:solidFill>
                  <a:srgbClr val="0D0D0D"/>
                </a:solidFill>
                <a:uFill>
                  <a:solidFill>
                    <a:srgbClr val="FFFFFF"/>
                  </a:solidFill>
                </a:uFill>
                <a:latin typeface="Calibri Light" panose="020F0302020204030204" pitchFamily="34" charset="0"/>
                <a:ea typeface="DejaVu Sans"/>
              </a:rPr>
              <a:t>, recante «Strumenti economici e altre misure per incentivare l’applicazione della gerarchia dei rifiuti»).</a:t>
            </a:r>
            <a:endParaRPr lang="it-IT" sz="2400" spc="-1" dirty="0">
              <a:solidFill>
                <a:srgbClr val="000000"/>
              </a:solidFill>
              <a:uFill>
                <a:solidFill>
                  <a:srgbClr val="FFFFFF"/>
                </a:solidFill>
              </a:uFill>
              <a:latin typeface="Calibri Light" panose="020F0302020204030204" pitchFamily="34" charset="0"/>
            </a:endParaRPr>
          </a:p>
          <a:p>
            <a:pPr algn="just">
              <a:lnSpc>
                <a:spcPct val="100000"/>
              </a:lnSpc>
            </a:pPr>
            <a:endParaRPr lang="it-IT" sz="2400" spc="-1" dirty="0">
              <a:solidFill>
                <a:srgbClr val="000000"/>
              </a:solidFill>
              <a:uFill>
                <a:solidFill>
                  <a:srgbClr val="FFFFFF"/>
                </a:solidFill>
              </a:uFill>
              <a:latin typeface="Arial"/>
            </a:endParaRPr>
          </a:p>
          <a:p>
            <a:pPr algn="just" eaLnBrk="1" fontAlgn="auto" hangingPunct="1">
              <a:spcAft>
                <a:spcPts val="0"/>
              </a:spcAft>
              <a:buFont typeface="Arial" charset="0"/>
              <a:buNone/>
              <a:defRPr/>
            </a:pPr>
            <a:endParaRPr lang="it-IT" sz="2400" dirty="0">
              <a:solidFill>
                <a:schemeClr val="tx1"/>
              </a:solidFill>
            </a:endParaRPr>
          </a:p>
          <a:p>
            <a:pPr eaLnBrk="1" fontAlgn="auto" hangingPunct="1">
              <a:spcAft>
                <a:spcPts val="0"/>
              </a:spcAft>
              <a:defRPr/>
            </a:pPr>
            <a:endParaRPr lang="it-IT" altLang="it-IT" sz="2200" dirty="0">
              <a:latin typeface="Arial Unicode MS" pitchFamily="34" charset="-128"/>
            </a:endParaRPr>
          </a:p>
        </p:txBody>
      </p:sp>
      <p:sp>
        <p:nvSpPr>
          <p:cNvPr id="3075"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Il concetto di tariffazione puntuale nella Direttiva 851/2018</a:t>
            </a:r>
            <a:endParaRPr lang="it-IT" altLang="it-IT" sz="2800" b="1" dirty="0">
              <a:latin typeface="Calibri Light" pitchFamily="34" charset="0"/>
            </a:endParaRPr>
          </a:p>
        </p:txBody>
      </p:sp>
      <p:cxnSp>
        <p:nvCxnSpPr>
          <p:cNvPr id="7"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Tree>
    <p:extLst>
      <p:ext uri="{BB962C8B-B14F-4D97-AF65-F5344CB8AC3E}">
        <p14:creationId xmlns:p14="http://schemas.microsoft.com/office/powerpoint/2010/main" val="12243263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4835" name="Rectangle 3"/>
          <p:cNvSpPr>
            <a:spLocks noGrp="1"/>
          </p:cNvSpPr>
          <p:nvPr>
            <p:ph type="subTitle" idx="1"/>
          </p:nvPr>
        </p:nvSpPr>
        <p:spPr>
          <a:xfrm>
            <a:off x="500062" y="1196752"/>
            <a:ext cx="8143875" cy="4938712"/>
          </a:xfrm>
        </p:spPr>
        <p:txBody>
          <a:bodyPr rtlCol="0">
            <a:normAutofit/>
          </a:bodyPr>
          <a:lstStyle/>
          <a:p>
            <a:pPr algn="just" eaLnBrk="1" fontAlgn="auto" hangingPunct="1">
              <a:spcAft>
                <a:spcPts val="0"/>
              </a:spcAft>
              <a:buFont typeface="Arial" charset="0"/>
              <a:buNone/>
              <a:defRPr/>
            </a:pPr>
            <a:r>
              <a:rPr lang="it-IT" sz="2400" b="1" dirty="0" smtClean="0">
                <a:solidFill>
                  <a:schemeClr val="tx1"/>
                </a:solidFill>
              </a:rPr>
              <a:t>Assoluta </a:t>
            </a:r>
            <a:r>
              <a:rPr lang="it-IT" sz="2400" b="1" dirty="0">
                <a:solidFill>
                  <a:schemeClr val="tx1"/>
                </a:solidFill>
              </a:rPr>
              <a:t>indifferenza per il diritto europeo della natura giuridica di tale </a:t>
            </a:r>
            <a:r>
              <a:rPr lang="it-IT" sz="2400" b="1" dirty="0" smtClean="0">
                <a:solidFill>
                  <a:schemeClr val="tx1"/>
                </a:solidFill>
              </a:rPr>
              <a:t>prelievo</a:t>
            </a:r>
            <a:r>
              <a:rPr lang="it-IT" sz="2400" dirty="0" smtClean="0">
                <a:solidFill>
                  <a:schemeClr val="tx1"/>
                </a:solidFill>
              </a:rPr>
              <a:t> </a:t>
            </a:r>
            <a:endParaRPr lang="it-IT" sz="2400" dirty="0">
              <a:solidFill>
                <a:schemeClr val="tx1"/>
              </a:solidFill>
            </a:endParaRPr>
          </a:p>
          <a:p>
            <a:pPr algn="just" eaLnBrk="1" fontAlgn="auto" hangingPunct="1">
              <a:spcAft>
                <a:spcPts val="0"/>
              </a:spcAft>
              <a:buFontTx/>
              <a:buChar char="-"/>
              <a:defRPr/>
            </a:pPr>
            <a:endParaRPr lang="it-IT" sz="1800" b="1" dirty="0">
              <a:solidFill>
                <a:schemeClr val="tx1"/>
              </a:solidFill>
            </a:endParaRPr>
          </a:p>
          <a:p>
            <a:pPr marL="342900" indent="-342900" algn="just" eaLnBrk="1" fontAlgn="auto" hangingPunct="1">
              <a:spcAft>
                <a:spcPts val="0"/>
              </a:spcAft>
              <a:buFont typeface="Arial" panose="020B0604020202020204" pitchFamily="34" charset="0"/>
              <a:buChar char="•"/>
              <a:defRPr/>
            </a:pPr>
            <a:r>
              <a:rPr lang="it-IT" sz="2400" dirty="0" smtClean="0">
                <a:solidFill>
                  <a:schemeClr val="tx1"/>
                </a:solidFill>
                <a:latin typeface="Calibri Light" panose="020F0302020204030204" pitchFamily="34" charset="0"/>
              </a:rPr>
              <a:t>Come confermato da diverse sentenze della Corte di Giustizia Europea non </a:t>
            </a:r>
            <a:r>
              <a:rPr lang="it-IT" sz="2400" dirty="0">
                <a:solidFill>
                  <a:schemeClr val="tx1"/>
                </a:solidFill>
                <a:latin typeface="Calibri Light" panose="020F0302020204030204" pitchFamily="34" charset="0"/>
              </a:rPr>
              <a:t>vi è </a:t>
            </a:r>
            <a:r>
              <a:rPr lang="it-IT" sz="2400" dirty="0" smtClean="0">
                <a:solidFill>
                  <a:schemeClr val="tx1"/>
                </a:solidFill>
                <a:latin typeface="Calibri Light" panose="020F0302020204030204" pitchFamily="34" charset="0"/>
              </a:rPr>
              <a:t>nessuna norma che </a:t>
            </a:r>
            <a:r>
              <a:rPr lang="it-IT" sz="2400" dirty="0">
                <a:solidFill>
                  <a:schemeClr val="tx1"/>
                </a:solidFill>
                <a:latin typeface="Calibri Light" panose="020F0302020204030204" pitchFamily="34" charset="0"/>
              </a:rPr>
              <a:t>imponga agli Stati membri un metodo preciso di finanziamento del costo dello smaltimento dei rifiuti </a:t>
            </a:r>
            <a:r>
              <a:rPr lang="it-IT" sz="2400" dirty="0" smtClean="0">
                <a:solidFill>
                  <a:schemeClr val="tx1"/>
                </a:solidFill>
                <a:latin typeface="Calibri Light" panose="020F0302020204030204" pitchFamily="34" charset="0"/>
              </a:rPr>
              <a:t>urbani.  </a:t>
            </a:r>
          </a:p>
          <a:p>
            <a:pPr marL="342900" indent="-342900" algn="just" eaLnBrk="1" fontAlgn="auto" hangingPunct="1">
              <a:spcAft>
                <a:spcPts val="0"/>
              </a:spcAft>
              <a:buFont typeface="Arial" panose="020B0604020202020204" pitchFamily="34" charset="0"/>
              <a:buChar char="•"/>
              <a:defRPr/>
            </a:pPr>
            <a:r>
              <a:rPr lang="it-IT" sz="2400" dirty="0" smtClean="0">
                <a:solidFill>
                  <a:schemeClr val="tx1"/>
                </a:solidFill>
                <a:latin typeface="Calibri Light" panose="020F0302020204030204" pitchFamily="34" charset="0"/>
              </a:rPr>
              <a:t>Tale finanziamento, fermo restando il principio «chi inquina paga» </a:t>
            </a:r>
            <a:r>
              <a:rPr lang="it-IT" sz="2400" u="sng" dirty="0">
                <a:solidFill>
                  <a:schemeClr val="tx1"/>
                </a:solidFill>
                <a:latin typeface="Calibri Light" panose="020F0302020204030204" pitchFamily="34" charset="0"/>
              </a:rPr>
              <a:t>può, a scelta dello Stato membro </a:t>
            </a:r>
            <a:r>
              <a:rPr lang="it-IT" sz="2400" u="sng" dirty="0" smtClean="0">
                <a:solidFill>
                  <a:schemeClr val="tx1"/>
                </a:solidFill>
                <a:latin typeface="Calibri Light" panose="020F0302020204030204" pitchFamily="34" charset="0"/>
              </a:rPr>
              <a:t>essere </a:t>
            </a:r>
            <a:r>
              <a:rPr lang="it-IT" sz="2400" u="sng" dirty="0">
                <a:solidFill>
                  <a:schemeClr val="tx1"/>
                </a:solidFill>
                <a:latin typeface="Calibri Light" panose="020F0302020204030204" pitchFamily="34" charset="0"/>
              </a:rPr>
              <a:t>indifferentemente assicurato mediante una tassa, un canone o qualsiasi altra </a:t>
            </a:r>
            <a:r>
              <a:rPr lang="it-IT" sz="2400" u="sng" dirty="0" smtClean="0">
                <a:solidFill>
                  <a:schemeClr val="tx1"/>
                </a:solidFill>
                <a:latin typeface="Calibri Light" panose="020F0302020204030204" pitchFamily="34" charset="0"/>
              </a:rPr>
              <a:t>modalità</a:t>
            </a:r>
            <a:endParaRPr lang="it-IT" sz="2400" dirty="0">
              <a:solidFill>
                <a:schemeClr val="tx1"/>
              </a:solidFill>
              <a:latin typeface="Calibri Light" panose="020F0302020204030204" pitchFamily="34" charset="0"/>
            </a:endParaRPr>
          </a:p>
          <a:p>
            <a:pPr eaLnBrk="1" fontAlgn="auto" hangingPunct="1">
              <a:spcAft>
                <a:spcPts val="0"/>
              </a:spcAft>
              <a:defRPr/>
            </a:pPr>
            <a:endParaRPr lang="it-IT" altLang="it-IT" sz="2400" dirty="0"/>
          </a:p>
        </p:txBody>
      </p:sp>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4100"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La natura giuridica del prelievo</a:t>
            </a:r>
            <a:endParaRPr lang="it-IT" altLang="it-IT" sz="2800" b="1" dirty="0">
              <a:latin typeface="Calibri Light" pitchFamily="34" charset="0"/>
            </a:endParaRPr>
          </a:p>
        </p:txBody>
      </p:sp>
      <p:cxnSp>
        <p:nvCxnSpPr>
          <p:cNvPr id="13"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11268"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La normativa italiana sul finanziamento del servizio rifiuti </a:t>
            </a:r>
            <a:endParaRPr lang="it-IT" altLang="it-IT" sz="2800" b="1" dirty="0">
              <a:latin typeface="Calibri Light" pitchFamily="34" charset="0"/>
            </a:endParaRPr>
          </a:p>
        </p:txBody>
      </p:sp>
      <p:cxnSp>
        <p:nvCxnSpPr>
          <p:cNvPr id="9"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2259548272"/>
              </p:ext>
            </p:extLst>
          </p:nvPr>
        </p:nvGraphicFramePr>
        <p:xfrm>
          <a:off x="107504" y="2420888"/>
          <a:ext cx="8928992" cy="1872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11268"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Presupposti per l’applicazione della tariffa puntuale</a:t>
            </a:r>
            <a:endParaRPr lang="it-IT" altLang="it-IT" sz="2800" b="1" dirty="0">
              <a:latin typeface="Calibri Light" pitchFamily="34" charset="0"/>
            </a:endParaRPr>
          </a:p>
        </p:txBody>
      </p:sp>
      <p:cxnSp>
        <p:nvCxnSpPr>
          <p:cNvPr id="9"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Rectangle 3"/>
          <p:cNvSpPr>
            <a:spLocks noGrp="1"/>
          </p:cNvSpPr>
          <p:nvPr>
            <p:ph type="subTitle" idx="1"/>
          </p:nvPr>
        </p:nvSpPr>
        <p:spPr>
          <a:xfrm>
            <a:off x="215516" y="1117600"/>
            <a:ext cx="8712968" cy="5740400"/>
          </a:xfrm>
        </p:spPr>
        <p:txBody>
          <a:bodyPr rtlCol="0">
            <a:normAutofit/>
          </a:bodyPr>
          <a:lstStyle/>
          <a:p>
            <a:pPr algn="just" eaLnBrk="1" fontAlgn="auto" hangingPunct="1">
              <a:lnSpc>
                <a:spcPct val="80000"/>
              </a:lnSpc>
              <a:spcAft>
                <a:spcPts val="0"/>
              </a:spcAft>
              <a:defRPr/>
            </a:pPr>
            <a:endParaRPr lang="it-IT" sz="1800" b="1" dirty="0">
              <a:solidFill>
                <a:schemeClr val="tx1"/>
              </a:solidFill>
              <a:latin typeface="Calibri Light" panose="020F0302020204030204" pitchFamily="34" charset="0"/>
            </a:endParaRPr>
          </a:p>
          <a:p>
            <a:pPr algn="just" eaLnBrk="1" fontAlgn="auto" hangingPunct="1">
              <a:lnSpc>
                <a:spcPct val="80000"/>
              </a:lnSpc>
              <a:spcAft>
                <a:spcPts val="0"/>
              </a:spcAft>
              <a:defRPr/>
            </a:pPr>
            <a:r>
              <a:rPr lang="it-IT" sz="1800" b="1" dirty="0" smtClean="0">
                <a:solidFill>
                  <a:schemeClr val="tx1"/>
                </a:solidFill>
                <a:latin typeface="Calibri Light" panose="020F0302020204030204" pitchFamily="34" charset="0"/>
              </a:rPr>
              <a:t>Legge 27 dicembre 2013, n. 147 (cd. Legge Stabilità 2014), art. 1, commi 641-691</a:t>
            </a:r>
            <a:r>
              <a:rPr lang="it-IT" sz="1800" dirty="0" smtClean="0">
                <a:solidFill>
                  <a:schemeClr val="tx1"/>
                </a:solidFill>
                <a:latin typeface="Calibri Light" panose="020F0302020204030204" pitchFamily="34" charset="0"/>
              </a:rPr>
              <a:t>: </a:t>
            </a:r>
          </a:p>
          <a:p>
            <a:pPr algn="just" eaLnBrk="1" fontAlgn="auto" hangingPunct="1">
              <a:lnSpc>
                <a:spcPct val="120000"/>
              </a:lnSpc>
              <a:spcAft>
                <a:spcPts val="600"/>
              </a:spcAft>
              <a:buFont typeface="Arial" charset="0"/>
              <a:buNone/>
              <a:defRPr/>
            </a:pPr>
            <a:r>
              <a:rPr lang="it-IT" sz="1800" b="1" dirty="0" smtClean="0">
                <a:solidFill>
                  <a:schemeClr val="tx1"/>
                </a:solidFill>
                <a:latin typeface="Calibri Light" panose="020F0302020204030204" pitchFamily="34" charset="0"/>
              </a:rPr>
              <a:t>Comma 668, art. 1</a:t>
            </a:r>
          </a:p>
          <a:p>
            <a:pPr marL="285750" indent="-285750" algn="just" eaLnBrk="1" fontAlgn="auto" hangingPunct="1">
              <a:lnSpc>
                <a:spcPct val="120000"/>
              </a:lnSpc>
              <a:spcAft>
                <a:spcPts val="600"/>
              </a:spcAft>
              <a:buFont typeface="Arial" panose="020B0604020202020204" pitchFamily="34" charset="0"/>
              <a:buChar char="•"/>
              <a:defRPr/>
            </a:pPr>
            <a:r>
              <a:rPr lang="it-IT" sz="1800" dirty="0" smtClean="0">
                <a:solidFill>
                  <a:schemeClr val="tx1"/>
                </a:solidFill>
                <a:latin typeface="Calibri Light" panose="020F0302020204030204" pitchFamily="34" charset="0"/>
              </a:rPr>
              <a:t>I comuni </a:t>
            </a:r>
            <a:r>
              <a:rPr lang="it-IT" sz="1800" dirty="0">
                <a:solidFill>
                  <a:schemeClr val="tx1"/>
                </a:solidFill>
                <a:latin typeface="Calibri Light" panose="020F0302020204030204" pitchFamily="34" charset="0"/>
              </a:rPr>
              <a:t>che hanno realizzato </a:t>
            </a:r>
            <a:r>
              <a:rPr lang="it-IT" sz="1800" b="1" dirty="0">
                <a:solidFill>
                  <a:schemeClr val="tx1"/>
                </a:solidFill>
                <a:latin typeface="Calibri Light" panose="020F0302020204030204" pitchFamily="34" charset="0"/>
              </a:rPr>
              <a:t>sistemi di misurazione puntuale </a:t>
            </a:r>
            <a:r>
              <a:rPr lang="it-IT" sz="1800" dirty="0">
                <a:solidFill>
                  <a:schemeClr val="tx1"/>
                </a:solidFill>
                <a:latin typeface="Calibri Light" panose="020F0302020204030204" pitchFamily="34" charset="0"/>
              </a:rPr>
              <a:t>della quantità di rifiuti conferiti al servizio pubblico possono, con regolamento di cui all'articolo 52 del decreto legislativo n. 446 del 1997, prevedere l'applicazione di una tariffa avente natura corrispettiva, in luogo della TARI</a:t>
            </a:r>
            <a:r>
              <a:rPr lang="it-IT" sz="1800" dirty="0" smtClean="0">
                <a:solidFill>
                  <a:schemeClr val="tx1"/>
                </a:solidFill>
                <a:latin typeface="Calibri Light" panose="020F0302020204030204" pitchFamily="34" charset="0"/>
              </a:rPr>
              <a:t>.</a:t>
            </a:r>
          </a:p>
          <a:p>
            <a:pPr marL="285750" indent="-285750" algn="just" fontAlgn="auto">
              <a:spcBef>
                <a:spcPts val="580"/>
              </a:spcBef>
              <a:spcAft>
                <a:spcPts val="0"/>
              </a:spcAft>
              <a:buFont typeface="Arial" panose="020B0604020202020204" pitchFamily="34" charset="0"/>
              <a:buChar char="•"/>
              <a:defRPr/>
            </a:pPr>
            <a:r>
              <a:rPr lang="it-IT" sz="1800" dirty="0">
                <a:solidFill>
                  <a:schemeClr val="tx1"/>
                </a:solidFill>
                <a:latin typeface="Calibri Light" panose="020F0302020204030204" pitchFamily="34" charset="0"/>
              </a:rPr>
              <a:t>Il comune nella commisurazione della tariffa </a:t>
            </a:r>
            <a:r>
              <a:rPr lang="it-IT" sz="1800" b="1" u="sng" dirty="0">
                <a:solidFill>
                  <a:schemeClr val="tx1"/>
                </a:solidFill>
                <a:latin typeface="Calibri Light" panose="020F0302020204030204" pitchFamily="34" charset="0"/>
              </a:rPr>
              <a:t>può</a:t>
            </a:r>
            <a:r>
              <a:rPr lang="it-IT" sz="1800" dirty="0">
                <a:solidFill>
                  <a:schemeClr val="tx1"/>
                </a:solidFill>
                <a:latin typeface="Calibri Light" panose="020F0302020204030204" pitchFamily="34" charset="0"/>
              </a:rPr>
              <a:t> tenere conto dei criteri determinati con il regolamento di cui al  DPR 158 del 1999. </a:t>
            </a:r>
          </a:p>
          <a:p>
            <a:pPr marL="285750" indent="-285750" algn="just" fontAlgn="auto">
              <a:spcBef>
                <a:spcPts val="580"/>
              </a:spcBef>
              <a:spcAft>
                <a:spcPts val="0"/>
              </a:spcAft>
              <a:buFont typeface="Arial" panose="020B0604020202020204" pitchFamily="34" charset="0"/>
              <a:buChar char="•"/>
              <a:defRPr/>
            </a:pPr>
            <a:r>
              <a:rPr lang="it-IT" sz="1800" dirty="0">
                <a:solidFill>
                  <a:schemeClr val="tx1"/>
                </a:solidFill>
                <a:latin typeface="Calibri Light" panose="020F0302020204030204" pitchFamily="34" charset="0"/>
              </a:rPr>
              <a:t>La tariffa corrispettiva è applicata e riscossa dal soggetto affidatario del servizio di gestione dei rifiuti urbani.</a:t>
            </a:r>
          </a:p>
          <a:p>
            <a:pPr eaLnBrk="1" hangingPunct="1">
              <a:defRPr/>
            </a:pPr>
            <a:r>
              <a:rPr lang="it-IT" altLang="it-IT" sz="1800" b="1" dirty="0" smtClean="0">
                <a:solidFill>
                  <a:schemeClr val="tx1"/>
                </a:solidFill>
                <a:latin typeface="Calibri Light" pitchFamily="34" charset="0"/>
                <a:ea typeface="Calibri" pitchFamily="34" charset="0"/>
                <a:cs typeface="Tahoma" pitchFamily="34" charset="0"/>
              </a:rPr>
              <a:t>Presupposti</a:t>
            </a:r>
            <a:endParaRPr lang="it-IT" altLang="it-IT" sz="1800" b="1" dirty="0">
              <a:solidFill>
                <a:schemeClr val="tx1"/>
              </a:solidFill>
              <a:latin typeface="Calibri Light" pitchFamily="34" charset="0"/>
              <a:ea typeface="Calibri" pitchFamily="34" charset="0"/>
              <a:cs typeface="Tahoma" pitchFamily="34" charset="0"/>
            </a:endParaRPr>
          </a:p>
          <a:p>
            <a:pPr marL="285750" indent="-285750" algn="just" eaLnBrk="1" hangingPunct="1">
              <a:buFont typeface="Arial" panose="020B0604020202020204" pitchFamily="34" charset="0"/>
              <a:buChar char="•"/>
              <a:defRPr/>
            </a:pPr>
            <a:r>
              <a:rPr lang="it-IT" altLang="it-IT" sz="1800" b="1" dirty="0">
                <a:solidFill>
                  <a:schemeClr val="tx1"/>
                </a:solidFill>
                <a:latin typeface="Calibri Light" pitchFamily="34" charset="0"/>
                <a:ea typeface="Calibri" pitchFamily="34" charset="0"/>
                <a:cs typeface="Tahoma" pitchFamily="34" charset="0"/>
              </a:rPr>
              <a:t>Presupposto materiale</a:t>
            </a:r>
            <a:r>
              <a:rPr lang="it-IT" altLang="it-IT" sz="1800" dirty="0">
                <a:solidFill>
                  <a:schemeClr val="tx1"/>
                </a:solidFill>
                <a:latin typeface="Calibri Light" panose="020F0302020204030204" pitchFamily="34" charset="0"/>
                <a:ea typeface="Calibri" pitchFamily="34" charset="0"/>
                <a:cs typeface="Tahoma" pitchFamily="34" charset="0"/>
              </a:rPr>
              <a:t>: realizzazione sistemi di misurazione puntuale quantità rifiuti conferiti</a:t>
            </a:r>
          </a:p>
          <a:p>
            <a:pPr marL="285750" indent="-285750" algn="just" eaLnBrk="1" hangingPunct="1">
              <a:buFont typeface="Arial" panose="020B0604020202020204" pitchFamily="34" charset="0"/>
              <a:buChar char="•"/>
              <a:defRPr/>
            </a:pPr>
            <a:r>
              <a:rPr lang="it-IT" altLang="it-IT" sz="1800" b="1" dirty="0">
                <a:solidFill>
                  <a:schemeClr val="tx1"/>
                </a:solidFill>
                <a:latin typeface="Calibri Light" panose="020F0302020204030204" pitchFamily="34" charset="0"/>
                <a:ea typeface="Calibri" pitchFamily="34" charset="0"/>
                <a:cs typeface="Tahoma" pitchFamily="34" charset="0"/>
              </a:rPr>
              <a:t>Presupposto giuridico</a:t>
            </a:r>
            <a:r>
              <a:rPr lang="it-IT" altLang="it-IT" sz="1800" dirty="0">
                <a:solidFill>
                  <a:schemeClr val="tx1"/>
                </a:solidFill>
                <a:latin typeface="Calibri Light" panose="020F0302020204030204" pitchFamily="34" charset="0"/>
                <a:ea typeface="Calibri" pitchFamily="34" charset="0"/>
                <a:cs typeface="Tahoma" pitchFamily="34" charset="0"/>
              </a:rPr>
              <a:t>: espressa opzione per la tariffa corrispettiva nel regolamento comunale</a:t>
            </a:r>
            <a:endParaRPr lang="it-IT" altLang="it-IT" sz="1800" dirty="0">
              <a:latin typeface="Calibri Light" panose="020F0302020204030204" pitchFamily="34" charset="0"/>
            </a:endParaRPr>
          </a:p>
        </p:txBody>
      </p:sp>
    </p:spTree>
    <p:extLst>
      <p:ext uri="{BB962C8B-B14F-4D97-AF65-F5344CB8AC3E}">
        <p14:creationId xmlns:p14="http://schemas.microsoft.com/office/powerpoint/2010/main" val="28762108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a:latin typeface="Calibri Light" pitchFamily="34" charset="0"/>
              </a:rPr>
              <a:t>La natura giuridica del prelievo</a:t>
            </a:r>
          </a:p>
        </p:txBody>
      </p:sp>
      <p:cxnSp>
        <p:nvCxnSpPr>
          <p:cNvPr id="9"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19" name="CustomShape 2">
            <a:extLst>
              <a:ext uri="{FF2B5EF4-FFF2-40B4-BE49-F238E27FC236}">
                <a16:creationId xmlns="" xmlns:a16="http://schemas.microsoft.com/office/drawing/2014/main" id="{24AB1AF7-FAAE-4B54-B1E7-6B7481032CF2}"/>
              </a:ext>
            </a:extLst>
          </p:cNvPr>
          <p:cNvSpPr/>
          <p:nvPr/>
        </p:nvSpPr>
        <p:spPr>
          <a:xfrm>
            <a:off x="107504" y="1038960"/>
            <a:ext cx="8928992" cy="98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10000"/>
              </a:lnSpc>
            </a:pPr>
            <a:r>
              <a:rPr lang="it-IT" sz="2400" b="1" strike="noStrike" spc="-1" dirty="0">
                <a:solidFill>
                  <a:srgbClr val="0D0D0D"/>
                </a:solidFill>
                <a:uFill>
                  <a:solidFill>
                    <a:srgbClr val="FFFFFF"/>
                  </a:solidFill>
                </a:uFill>
                <a:latin typeface="Calibri Light" panose="020F0302020204030204" pitchFamily="34" charset="0"/>
                <a:ea typeface="DejaVu Sans"/>
              </a:rPr>
              <a:t>Sono previste due tipologie di prelievo (tributaria e non tributaria</a:t>
            </a:r>
            <a:r>
              <a:rPr lang="it-IT" sz="2400" b="1" strike="noStrike" spc="-1" dirty="0" smtClean="0">
                <a:solidFill>
                  <a:srgbClr val="0D0D0D"/>
                </a:solidFill>
                <a:uFill>
                  <a:solidFill>
                    <a:srgbClr val="FFFFFF"/>
                  </a:solidFill>
                </a:uFill>
                <a:latin typeface="Calibri Light" panose="020F0302020204030204" pitchFamily="34" charset="0"/>
                <a:ea typeface="DejaVu Sans"/>
              </a:rPr>
              <a:t>) </a:t>
            </a:r>
          </a:p>
          <a:p>
            <a:pPr algn="ctr">
              <a:lnSpc>
                <a:spcPct val="110000"/>
              </a:lnSpc>
            </a:pPr>
            <a:r>
              <a:rPr lang="it-IT" sz="2400" b="1" strike="noStrike" spc="-1" dirty="0" smtClean="0">
                <a:solidFill>
                  <a:srgbClr val="0D0D0D"/>
                </a:solidFill>
                <a:uFill>
                  <a:solidFill>
                    <a:srgbClr val="FFFFFF"/>
                  </a:solidFill>
                </a:uFill>
                <a:latin typeface="Calibri Light" panose="020F0302020204030204" pitchFamily="34" charset="0"/>
                <a:ea typeface="DejaVu Sans"/>
              </a:rPr>
              <a:t>ma tre modalità di tariffazione</a:t>
            </a:r>
            <a:endParaRPr lang="it-IT" sz="1600" b="0" strike="noStrike" spc="-1" dirty="0">
              <a:solidFill>
                <a:srgbClr val="000000"/>
              </a:solidFill>
              <a:uFill>
                <a:solidFill>
                  <a:srgbClr val="FFFFFF"/>
                </a:solidFill>
              </a:uFill>
              <a:latin typeface="Calibri Light" panose="020F0302020204030204" pitchFamily="34" charset="0"/>
            </a:endParaRPr>
          </a:p>
        </p:txBody>
      </p:sp>
      <p:sp>
        <p:nvSpPr>
          <p:cNvPr id="20" name="Rectangle 1027"/>
          <p:cNvSpPr>
            <a:spLocks noGrp="1"/>
          </p:cNvSpPr>
          <p:nvPr>
            <p:ph type="subTitle" idx="1"/>
          </p:nvPr>
        </p:nvSpPr>
        <p:spPr>
          <a:xfrm>
            <a:off x="1547664" y="2420888"/>
            <a:ext cx="6400800" cy="863600"/>
          </a:xfrm>
        </p:spPr>
        <p:txBody>
          <a:bodyPr/>
          <a:lstStyle/>
          <a:p>
            <a:pPr eaLnBrk="1" hangingPunct="1"/>
            <a:r>
              <a:rPr lang="it-IT" altLang="it-IT" sz="2800" b="1" dirty="0">
                <a:solidFill>
                  <a:schemeClr val="tx1"/>
                </a:solidFill>
                <a:latin typeface="Calibri Light" panose="020F0302020204030204" pitchFamily="34" charset="0"/>
              </a:rPr>
              <a:t>Regime Ta.Ri</a:t>
            </a:r>
            <a:r>
              <a:rPr lang="it-IT" altLang="it-IT" sz="2800" dirty="0">
                <a:solidFill>
                  <a:schemeClr val="tx1"/>
                </a:solidFill>
                <a:latin typeface="Calibri Light" panose="020F0302020204030204" pitchFamily="34" charset="0"/>
              </a:rPr>
              <a:t> (</a:t>
            </a:r>
            <a:r>
              <a:rPr lang="it-IT" altLang="it-IT" sz="2800" b="1" dirty="0">
                <a:solidFill>
                  <a:schemeClr val="tx1"/>
                </a:solidFill>
                <a:latin typeface="Calibri Light" panose="020F0302020204030204" pitchFamily="34" charset="0"/>
              </a:rPr>
              <a:t>legge </a:t>
            </a:r>
            <a:r>
              <a:rPr lang="it-IT" altLang="it-IT" sz="2800" b="1" dirty="0" smtClean="0">
                <a:solidFill>
                  <a:schemeClr val="tx1"/>
                </a:solidFill>
                <a:latin typeface="Calibri Light" panose="020F0302020204030204" pitchFamily="34" charset="0"/>
              </a:rPr>
              <a:t>147/2013</a:t>
            </a:r>
            <a:r>
              <a:rPr lang="it-IT" altLang="it-IT" sz="2800" dirty="0" smtClean="0">
                <a:solidFill>
                  <a:schemeClr val="tx1"/>
                </a:solidFill>
                <a:latin typeface="Calibri Light" panose="020F0302020204030204" pitchFamily="34" charset="0"/>
              </a:rPr>
              <a:t>)</a:t>
            </a:r>
          </a:p>
          <a:p>
            <a:pPr eaLnBrk="1" hangingPunct="1"/>
            <a:r>
              <a:rPr lang="it-IT" altLang="it-IT" sz="2800" dirty="0" smtClean="0">
                <a:solidFill>
                  <a:schemeClr val="tx1"/>
                </a:solidFill>
                <a:latin typeface="Calibri Light" panose="020F0302020204030204" pitchFamily="34" charset="0"/>
              </a:rPr>
              <a:t>DUPLICE </a:t>
            </a:r>
            <a:r>
              <a:rPr lang="it-IT" altLang="it-IT" sz="2800" dirty="0">
                <a:solidFill>
                  <a:schemeClr val="tx1"/>
                </a:solidFill>
                <a:latin typeface="Calibri Light" panose="020F0302020204030204" pitchFamily="34" charset="0"/>
              </a:rPr>
              <a:t>CONFORMAZIONE.  </a:t>
            </a:r>
          </a:p>
        </p:txBody>
      </p:sp>
      <p:graphicFrame>
        <p:nvGraphicFramePr>
          <p:cNvPr id="21" name="Diagram 20"/>
          <p:cNvGraphicFramePr/>
          <p:nvPr>
            <p:extLst>
              <p:ext uri="{D42A27DB-BD31-4B8C-83A1-F6EECF244321}">
                <p14:modId xmlns:p14="http://schemas.microsoft.com/office/powerpoint/2010/main" val="603904997"/>
              </p:ext>
            </p:extLst>
          </p:nvPr>
        </p:nvGraphicFramePr>
        <p:xfrm>
          <a:off x="2304107" y="3501281"/>
          <a:ext cx="457200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1920889755"/>
              </p:ext>
            </p:extLst>
          </p:nvPr>
        </p:nvGraphicFramePr>
        <p:xfrm>
          <a:off x="395536" y="4149080"/>
          <a:ext cx="1670400" cy="16761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2" name="Diagram 31"/>
          <p:cNvGraphicFramePr/>
          <p:nvPr>
            <p:extLst>
              <p:ext uri="{D42A27DB-BD31-4B8C-83A1-F6EECF244321}">
                <p14:modId xmlns:p14="http://schemas.microsoft.com/office/powerpoint/2010/main" val="3734638747"/>
              </p:ext>
            </p:extLst>
          </p:nvPr>
        </p:nvGraphicFramePr>
        <p:xfrm>
          <a:off x="6948264" y="4005064"/>
          <a:ext cx="1670400" cy="16761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0" y="6453188"/>
            <a:ext cx="9144000" cy="404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800">
              <a:solidFill>
                <a:srgbClr val="FFFFFF"/>
              </a:solidFill>
            </a:endParaRPr>
          </a:p>
        </p:txBody>
      </p:sp>
      <p:sp>
        <p:nvSpPr>
          <p:cNvPr id="11268" name="Rectangle 2"/>
          <p:cNvSpPr txBox="1">
            <a:spLocks/>
          </p:cNvSpPr>
          <p:nvPr/>
        </p:nvSpPr>
        <p:spPr bwMode="auto">
          <a:xfrm>
            <a:off x="0" y="0"/>
            <a:ext cx="9144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it-IT" altLang="it-IT" sz="2800" b="1" dirty="0" smtClean="0">
                <a:latin typeface="Calibri Light" pitchFamily="34" charset="0"/>
              </a:rPr>
              <a:t>Il DM 20 Aprile 2017</a:t>
            </a:r>
            <a:endParaRPr lang="it-IT" altLang="it-IT" sz="2800" b="1" dirty="0">
              <a:latin typeface="Calibri Light" pitchFamily="34" charset="0"/>
            </a:endParaRPr>
          </a:p>
        </p:txBody>
      </p:sp>
      <p:cxnSp>
        <p:nvCxnSpPr>
          <p:cNvPr id="9" name="Straight Connector 6"/>
          <p:cNvCxnSpPr/>
          <p:nvPr/>
        </p:nvCxnSpPr>
        <p:spPr>
          <a:xfrm>
            <a:off x="0" y="85725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Rectangle 3"/>
          <p:cNvSpPr>
            <a:spLocks noGrp="1"/>
          </p:cNvSpPr>
          <p:nvPr>
            <p:ph type="subTitle" idx="1"/>
          </p:nvPr>
        </p:nvSpPr>
        <p:spPr>
          <a:xfrm>
            <a:off x="215516" y="962387"/>
            <a:ext cx="8712968" cy="5740400"/>
          </a:xfrm>
        </p:spPr>
        <p:txBody>
          <a:bodyPr rtlCol="0">
            <a:normAutofit/>
          </a:bodyPr>
          <a:lstStyle/>
          <a:p>
            <a:pPr algn="just" eaLnBrk="1" fontAlgn="auto" hangingPunct="1">
              <a:lnSpc>
                <a:spcPct val="80000"/>
              </a:lnSpc>
              <a:spcAft>
                <a:spcPts val="0"/>
              </a:spcAft>
              <a:defRPr/>
            </a:pPr>
            <a:endParaRPr lang="it-IT" sz="1800" b="1" dirty="0">
              <a:solidFill>
                <a:schemeClr val="tx1"/>
              </a:solidFill>
              <a:latin typeface="Calibri Light" panose="020F0302020204030204" pitchFamily="34" charset="0"/>
            </a:endParaRPr>
          </a:p>
          <a:p>
            <a:pPr algn="just" eaLnBrk="1" fontAlgn="auto" hangingPunct="1">
              <a:lnSpc>
                <a:spcPct val="80000"/>
              </a:lnSpc>
              <a:spcAft>
                <a:spcPts val="0"/>
              </a:spcAft>
              <a:defRPr/>
            </a:pPr>
            <a:r>
              <a:rPr lang="it-IT" sz="1800" b="1" dirty="0" smtClean="0">
                <a:solidFill>
                  <a:schemeClr val="tx1"/>
                </a:solidFill>
                <a:latin typeface="Calibri Light" panose="020F0302020204030204" pitchFamily="34" charset="0"/>
              </a:rPr>
              <a:t>Legge 27 dicembre 2013, n. 147 (cd. Legge Stabilità 2014), art. 1, commi 641-691</a:t>
            </a:r>
            <a:r>
              <a:rPr lang="it-IT" sz="1800" dirty="0" smtClean="0">
                <a:solidFill>
                  <a:schemeClr val="tx1"/>
                </a:solidFill>
                <a:latin typeface="Calibri Light" panose="020F0302020204030204" pitchFamily="34" charset="0"/>
              </a:rPr>
              <a:t>: </a:t>
            </a:r>
          </a:p>
          <a:p>
            <a:pPr algn="just" eaLnBrk="1" fontAlgn="auto" hangingPunct="1">
              <a:lnSpc>
                <a:spcPct val="120000"/>
              </a:lnSpc>
              <a:spcAft>
                <a:spcPts val="600"/>
              </a:spcAft>
              <a:buFont typeface="Arial" charset="0"/>
              <a:buNone/>
              <a:defRPr/>
            </a:pPr>
            <a:r>
              <a:rPr lang="it-IT" sz="1800" b="1" dirty="0" smtClean="0">
                <a:solidFill>
                  <a:schemeClr val="tx1"/>
                </a:solidFill>
                <a:latin typeface="Calibri Light" panose="020F0302020204030204" pitchFamily="34" charset="0"/>
              </a:rPr>
              <a:t>Comma 667, art. 1</a:t>
            </a:r>
          </a:p>
          <a:p>
            <a:pPr marL="285750" indent="-285750" algn="just" eaLnBrk="1" fontAlgn="auto" hangingPunct="1">
              <a:lnSpc>
                <a:spcPct val="120000"/>
              </a:lnSpc>
              <a:spcAft>
                <a:spcPts val="600"/>
              </a:spcAft>
              <a:buFont typeface="Arial" panose="020B0604020202020204" pitchFamily="34" charset="0"/>
              <a:buChar char="•"/>
              <a:defRPr/>
            </a:pPr>
            <a:r>
              <a:rPr lang="it-IT" sz="1800" dirty="0" smtClean="0">
                <a:solidFill>
                  <a:schemeClr val="tx1"/>
                </a:solidFill>
                <a:latin typeface="Calibri Light" panose="020F0302020204030204" pitchFamily="34" charset="0"/>
              </a:rPr>
              <a:t>Con </a:t>
            </a:r>
            <a:r>
              <a:rPr lang="it-IT" sz="1800" b="1" dirty="0">
                <a:solidFill>
                  <a:schemeClr val="tx1"/>
                </a:solidFill>
                <a:latin typeface="Calibri Light" panose="020F0302020204030204" pitchFamily="34" charset="0"/>
              </a:rPr>
              <a:t>regolamento</a:t>
            </a:r>
            <a:r>
              <a:rPr lang="it-IT" sz="1800" dirty="0">
                <a:solidFill>
                  <a:schemeClr val="tx1"/>
                </a:solidFill>
                <a:latin typeface="Calibri Light" panose="020F0302020204030204" pitchFamily="34" charset="0"/>
              </a:rPr>
              <a:t> da emanare entro sei mesi dalla data di entrata in vigore della presente legge, ai sensi dell'articolo 17, comma 1, della legge 23 agosto 1988, n. 400, e successive modificazioni, su proposta del </a:t>
            </a:r>
            <a:r>
              <a:rPr lang="it-IT" sz="1800" b="1" dirty="0">
                <a:solidFill>
                  <a:schemeClr val="tx1"/>
                </a:solidFill>
                <a:latin typeface="Calibri Light" panose="020F0302020204030204" pitchFamily="34" charset="0"/>
              </a:rPr>
              <a:t>Ministro dell'ambiente </a:t>
            </a:r>
            <a:r>
              <a:rPr lang="it-IT" sz="1800" dirty="0">
                <a:solidFill>
                  <a:schemeClr val="tx1"/>
                </a:solidFill>
                <a:latin typeface="Calibri Light" panose="020F0302020204030204" pitchFamily="34" charset="0"/>
              </a:rPr>
              <a:t>e della tutela del territorio e del mare, di concerto con il Ministro dell'economia e delle finanze, sentita la Conferenza Stato-città ed autonomie locali, </a:t>
            </a:r>
            <a:r>
              <a:rPr lang="it-IT" sz="1800" b="1" dirty="0">
                <a:solidFill>
                  <a:schemeClr val="tx1"/>
                </a:solidFill>
                <a:latin typeface="Calibri Light" panose="020F0302020204030204" pitchFamily="34" charset="0"/>
              </a:rPr>
              <a:t>sono stabiliti criteri per la realizzazione da parte dei comuni di sistemi di misurazione puntuale </a:t>
            </a:r>
            <a:r>
              <a:rPr lang="it-IT" sz="1800" dirty="0">
                <a:solidFill>
                  <a:schemeClr val="tx1"/>
                </a:solidFill>
                <a:latin typeface="Calibri Light" panose="020F0302020204030204" pitchFamily="34" charset="0"/>
              </a:rPr>
              <a:t>della quantità di rifiuti conferiti al servizio pubblico o di sistemi di gestione caratterizzati dall'utilizzo di correttivi ai criteri di ripartizione del costo del servizio, finalizzati ad attuare un effettivo modello di tariffa commisurata al servizio reso a copertura integrale dei costi relativi al servizio di gestione dei rifiuti urbani e dei rifiuti assimilati, svolto nelle forme ammesse dal diritto dell'Unione europea.</a:t>
            </a:r>
            <a:endParaRPr lang="it-IT" sz="1800" b="1" dirty="0">
              <a:solidFill>
                <a:schemeClr val="tx1"/>
              </a:solidFill>
              <a:latin typeface="Calibri Light" panose="020F0302020204030204" pitchFamily="34" charset="0"/>
            </a:endParaRPr>
          </a:p>
          <a:p>
            <a:pPr algn="just" eaLnBrk="1" fontAlgn="auto" hangingPunct="1">
              <a:lnSpc>
                <a:spcPct val="80000"/>
              </a:lnSpc>
              <a:spcAft>
                <a:spcPts val="0"/>
              </a:spcAft>
              <a:buFont typeface="Arial" charset="0"/>
              <a:buNone/>
              <a:defRPr/>
            </a:pPr>
            <a:endParaRPr lang="it-IT" sz="1800" b="1" dirty="0">
              <a:solidFill>
                <a:prstClr val="black">
                  <a:tint val="75000"/>
                </a:prstClr>
              </a:solidFill>
              <a:latin typeface="Calibri Light" panose="020F0302020204030204" pitchFamily="34" charset="0"/>
            </a:endParaRPr>
          </a:p>
          <a:p>
            <a:pPr algn="just" eaLnBrk="1" fontAlgn="auto" hangingPunct="1">
              <a:spcAft>
                <a:spcPts val="0"/>
              </a:spcAft>
              <a:buFont typeface="Arial" charset="0"/>
              <a:buNone/>
              <a:defRPr/>
            </a:pPr>
            <a:endParaRPr lang="it-IT" sz="1800" dirty="0">
              <a:latin typeface="Calibri Light" panose="020F0302020204030204" pitchFamily="34" charset="0"/>
              <a:ea typeface="Calibri"/>
              <a:cs typeface="Times New Roman"/>
            </a:endParaRPr>
          </a:p>
          <a:p>
            <a:pPr algn="just" eaLnBrk="1" fontAlgn="auto" hangingPunct="1">
              <a:spcAft>
                <a:spcPts val="0"/>
              </a:spcAft>
              <a:buFont typeface="Arial" charset="0"/>
              <a:buNone/>
              <a:defRPr/>
            </a:pPr>
            <a:endParaRPr lang="it-IT" altLang="it-IT" sz="1800" dirty="0">
              <a:latin typeface="Calibri Light" panose="020F0302020204030204" pitchFamily="34" charset="0"/>
            </a:endParaRPr>
          </a:p>
        </p:txBody>
      </p:sp>
      <p:sp>
        <p:nvSpPr>
          <p:cNvPr id="2" name="Right Arrow 1"/>
          <p:cNvSpPr/>
          <p:nvPr/>
        </p:nvSpPr>
        <p:spPr>
          <a:xfrm>
            <a:off x="1640795" y="5503836"/>
            <a:ext cx="720080" cy="647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TextBox 2"/>
          <p:cNvSpPr txBox="1"/>
          <p:nvPr/>
        </p:nvSpPr>
        <p:spPr>
          <a:xfrm>
            <a:off x="2555777" y="5457341"/>
            <a:ext cx="6408712" cy="1200329"/>
          </a:xfrm>
          <a:prstGeom prst="rect">
            <a:avLst/>
          </a:prstGeom>
          <a:noFill/>
        </p:spPr>
        <p:txBody>
          <a:bodyPr wrap="square" rtlCol="0">
            <a:spAutoFit/>
          </a:bodyPr>
          <a:lstStyle/>
          <a:p>
            <a:r>
              <a:rPr lang="it-IT" sz="1800" b="1" dirty="0" smtClean="0">
                <a:solidFill>
                  <a:schemeClr val="tx1"/>
                </a:solidFill>
                <a:latin typeface="Calibri Light" panose="020F0302020204030204" pitchFamily="34" charset="0"/>
              </a:rPr>
              <a:t>DM 20 Aprile 2017</a:t>
            </a:r>
            <a:r>
              <a:rPr lang="it-IT" sz="1800" dirty="0" smtClean="0">
                <a:solidFill>
                  <a:schemeClr val="tx1"/>
                </a:solidFill>
                <a:latin typeface="Calibri Light" panose="020F0302020204030204" pitchFamily="34" charset="0"/>
              </a:rPr>
              <a:t>: </a:t>
            </a:r>
            <a:r>
              <a:rPr lang="it-IT" sz="1800" dirty="0">
                <a:solidFill>
                  <a:schemeClr val="tx1"/>
                </a:solidFill>
                <a:latin typeface="Calibri Light" panose="020F0302020204030204" pitchFamily="34" charset="0"/>
              </a:rPr>
              <a:t>Criteri per la realizzazione da parte dei comuni di sistemi di misurazione puntuale della quantita' di rifiuti conferiti al servizio pubblico </a:t>
            </a:r>
            <a:r>
              <a:rPr lang="it-IT" sz="1800" dirty="0" smtClean="0">
                <a:solidFill>
                  <a:schemeClr val="tx1"/>
                </a:solidFill>
                <a:latin typeface="Calibri Light" panose="020F0302020204030204" pitchFamily="34" charset="0"/>
              </a:rPr>
              <a:t>[...]</a:t>
            </a:r>
            <a:endParaRPr lang="it-IT" sz="1800" dirty="0">
              <a:solidFill>
                <a:schemeClr val="tx1"/>
              </a:solidFill>
              <a:latin typeface="Calibri Light" panose="020F0302020204030204" pitchFamily="34" charset="0"/>
            </a:endParaRPr>
          </a:p>
          <a:p>
            <a:endParaRPr lang="it-IT" sz="1800" b="1"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118167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14221</TotalTime>
  <Words>2547</Words>
  <Application>Microsoft Macintosh PowerPoint</Application>
  <PresentationFormat>Presentazione su schermo (4:3)</PresentationFormat>
  <Paragraphs>188</Paragraphs>
  <Slides>25</Slides>
  <Notes>4</Notes>
  <HiddenSlides>0</HiddenSlides>
  <MMClips>0</MMClips>
  <ScaleCrop>false</ScaleCrop>
  <HeadingPairs>
    <vt:vector size="6" baseType="variant">
      <vt:variant>
        <vt:lpstr>Tema</vt:lpstr>
      </vt:variant>
      <vt:variant>
        <vt:i4>2</vt:i4>
      </vt:variant>
      <vt:variant>
        <vt:lpstr>Server OLE incorporati</vt:lpstr>
      </vt:variant>
      <vt:variant>
        <vt:i4>1</vt:i4>
      </vt:variant>
      <vt:variant>
        <vt:lpstr>Titoli diapositive</vt:lpstr>
      </vt:variant>
      <vt:variant>
        <vt:i4>25</vt:i4>
      </vt:variant>
    </vt:vector>
  </HeadingPairs>
  <TitlesOfParts>
    <vt:vector size="28" baseType="lpstr">
      <vt:lpstr>Office Theme</vt:lpstr>
      <vt:lpstr>5_Office Theme</vt:lpstr>
      <vt:lpstr>Immagine bitmap</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Economy</dc:title>
  <dc:creator>PLANAS HERRERA Luis (ENTR-EXT)</dc:creator>
  <cp:lastModifiedBy>Aldo Iacomelli</cp:lastModifiedBy>
  <cp:revision>700</cp:revision>
  <cp:lastPrinted>2017-10-06T14:03:13Z</cp:lastPrinted>
  <dcterms:created xsi:type="dcterms:W3CDTF">2015-11-23T11:52:55Z</dcterms:created>
  <dcterms:modified xsi:type="dcterms:W3CDTF">2019-02-03T14:47:26Z</dcterms:modified>
</cp:coreProperties>
</file>