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7" r:id="rId2"/>
  </p:sldMasterIdLst>
  <p:notesMasterIdLst>
    <p:notesMasterId r:id="rId59"/>
  </p:notesMasterIdLst>
  <p:sldIdLst>
    <p:sldId id="257" r:id="rId3"/>
    <p:sldId id="260" r:id="rId4"/>
    <p:sldId id="419" r:id="rId5"/>
    <p:sldId id="261" r:id="rId6"/>
    <p:sldId id="431" r:id="rId7"/>
    <p:sldId id="430" r:id="rId8"/>
    <p:sldId id="262" r:id="rId9"/>
    <p:sldId id="263" r:id="rId10"/>
    <p:sldId id="376" r:id="rId11"/>
    <p:sldId id="439" r:id="rId12"/>
    <p:sldId id="268" r:id="rId13"/>
    <p:sldId id="437" r:id="rId14"/>
    <p:sldId id="438" r:id="rId15"/>
    <p:sldId id="424" r:id="rId16"/>
    <p:sldId id="423" r:id="rId17"/>
    <p:sldId id="422" r:id="rId18"/>
    <p:sldId id="373" r:id="rId19"/>
    <p:sldId id="378" r:id="rId20"/>
    <p:sldId id="379" r:id="rId21"/>
    <p:sldId id="416" r:id="rId22"/>
    <p:sldId id="388" r:id="rId23"/>
    <p:sldId id="377" r:id="rId24"/>
    <p:sldId id="370" r:id="rId25"/>
    <p:sldId id="380" r:id="rId26"/>
    <p:sldId id="368" r:id="rId27"/>
    <p:sldId id="399" r:id="rId28"/>
    <p:sldId id="400" r:id="rId29"/>
    <p:sldId id="402" r:id="rId30"/>
    <p:sldId id="381" r:id="rId31"/>
    <p:sldId id="371" r:id="rId32"/>
    <p:sldId id="403" r:id="rId33"/>
    <p:sldId id="404" r:id="rId34"/>
    <p:sldId id="405" r:id="rId35"/>
    <p:sldId id="406" r:id="rId36"/>
    <p:sldId id="407" r:id="rId37"/>
    <p:sldId id="417" r:id="rId38"/>
    <p:sldId id="391" r:id="rId39"/>
    <p:sldId id="392" r:id="rId40"/>
    <p:sldId id="393" r:id="rId41"/>
    <p:sldId id="394" r:id="rId42"/>
    <p:sldId id="395" r:id="rId43"/>
    <p:sldId id="396" r:id="rId44"/>
    <p:sldId id="372" r:id="rId45"/>
    <p:sldId id="397" r:id="rId46"/>
    <p:sldId id="387" r:id="rId47"/>
    <p:sldId id="385" r:id="rId48"/>
    <p:sldId id="375" r:id="rId49"/>
    <p:sldId id="411" r:id="rId50"/>
    <p:sldId id="412" r:id="rId51"/>
    <p:sldId id="413" r:id="rId52"/>
    <p:sldId id="432" r:id="rId53"/>
    <p:sldId id="433" r:id="rId54"/>
    <p:sldId id="434" r:id="rId55"/>
    <p:sldId id="435" r:id="rId56"/>
    <p:sldId id="436" r:id="rId57"/>
    <p:sldId id="361" r:id="rId5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9B79"/>
    <a:srgbClr val="FFCC00"/>
    <a:srgbClr val="E2D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1" autoAdjust="0"/>
    <p:restoredTop sz="99281" autoAdjust="0"/>
  </p:normalViewPr>
  <p:slideViewPr>
    <p:cSldViewPr>
      <p:cViewPr varScale="1">
        <p:scale>
          <a:sx n="74" d="100"/>
          <a:sy n="74" d="100"/>
        </p:scale>
        <p:origin x="110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E7459E-CAE3-4F17-92C0-E5F8C8DE3218}" type="doc">
      <dgm:prSet loTypeId="urn:microsoft.com/office/officeart/2008/layout/LinedList" loCatId="list" qsTypeId="urn:microsoft.com/office/officeart/2005/8/quickstyle/simple1#1" qsCatId="simple" csTypeId="urn:microsoft.com/office/officeart/2005/8/colors/accent1_2#2" csCatId="accent1" phldr="1"/>
      <dgm:spPr/>
      <dgm:t>
        <a:bodyPr/>
        <a:lstStyle/>
        <a:p>
          <a:endParaRPr lang="it-IT"/>
        </a:p>
      </dgm:t>
    </dgm:pt>
    <dgm:pt modelId="{A2CBDBB1-BF4D-425A-9AE7-DEBD9D1EE0DE}">
      <dgm:prSet custT="1"/>
      <dgm:spPr/>
      <dgm:t>
        <a:bodyPr/>
        <a:lstStyle/>
        <a:p>
          <a:pPr algn="just" rtl="0"/>
          <a:r>
            <a:rPr lang="it-IT" sz="2200" dirty="0"/>
            <a:t>Conferma i principi ispiratori delle precedenti edizioni</a:t>
          </a:r>
        </a:p>
      </dgm:t>
    </dgm:pt>
    <dgm:pt modelId="{CDC63583-A9EB-4CF7-A738-88FCED64AD6D}" type="parTrans" cxnId="{E602A90C-3ADF-482F-B966-1236EF922912}">
      <dgm:prSet/>
      <dgm:spPr/>
      <dgm:t>
        <a:bodyPr/>
        <a:lstStyle/>
        <a:p>
          <a:pPr algn="just"/>
          <a:endParaRPr lang="it-IT" sz="2200"/>
        </a:p>
      </dgm:t>
    </dgm:pt>
    <dgm:pt modelId="{B3DE10A0-8C26-4C9F-B117-6FB63A5D845E}" type="sibTrans" cxnId="{E602A90C-3ADF-482F-B966-1236EF922912}">
      <dgm:prSet/>
      <dgm:spPr/>
      <dgm:t>
        <a:bodyPr/>
        <a:lstStyle/>
        <a:p>
          <a:pPr algn="just"/>
          <a:endParaRPr lang="it-IT" sz="2200"/>
        </a:p>
      </dgm:t>
    </dgm:pt>
    <dgm:pt modelId="{F2810063-3CF3-407C-85B2-CA8D151AC31D}">
      <dgm:prSet custT="1"/>
      <dgm:spPr/>
      <dgm:t>
        <a:bodyPr/>
        <a:lstStyle/>
        <a:p>
          <a:pPr algn="just" rtl="0"/>
          <a:r>
            <a:rPr lang="it-IT" sz="2200" dirty="0"/>
            <a:t>Conferma l’impostazione strutturale delle precedenti edizioni</a:t>
          </a:r>
        </a:p>
      </dgm:t>
    </dgm:pt>
    <dgm:pt modelId="{1B9DDE23-BA41-4813-8E09-7C6CB73B0DAE}" type="parTrans" cxnId="{CE28E11F-3078-42CA-A7AE-F1F084663E11}">
      <dgm:prSet/>
      <dgm:spPr/>
      <dgm:t>
        <a:bodyPr/>
        <a:lstStyle/>
        <a:p>
          <a:pPr algn="just"/>
          <a:endParaRPr lang="it-IT" sz="2200"/>
        </a:p>
      </dgm:t>
    </dgm:pt>
    <dgm:pt modelId="{81D131EC-30C5-4B9E-B142-8D64EC662AF4}" type="sibTrans" cxnId="{CE28E11F-3078-42CA-A7AE-F1F084663E11}">
      <dgm:prSet/>
      <dgm:spPr/>
      <dgm:t>
        <a:bodyPr/>
        <a:lstStyle/>
        <a:p>
          <a:pPr algn="just"/>
          <a:endParaRPr lang="it-IT" sz="2200"/>
        </a:p>
      </dgm:t>
    </dgm:pt>
    <dgm:pt modelId="{A9CBCA06-83C9-4803-9115-3EBCB1EC74DE}">
      <dgm:prSet custT="1"/>
      <dgm:spPr/>
      <dgm:t>
        <a:bodyPr/>
        <a:lstStyle/>
        <a:p>
          <a:pPr algn="just" rtl="0"/>
          <a:r>
            <a:rPr lang="it-IT" sz="2200" dirty="0"/>
            <a:t>Rafforza i principi di trasparenza dei flussi e tracciabilità dei rifiuti</a:t>
          </a:r>
        </a:p>
      </dgm:t>
    </dgm:pt>
    <dgm:pt modelId="{1B2A212E-72B6-46AC-8BAC-E57B63B0075C}" type="parTrans" cxnId="{F4060419-2864-456F-A3A6-4381177C3416}">
      <dgm:prSet/>
      <dgm:spPr/>
      <dgm:t>
        <a:bodyPr/>
        <a:lstStyle/>
        <a:p>
          <a:pPr algn="just"/>
          <a:endParaRPr lang="it-IT" sz="2200"/>
        </a:p>
      </dgm:t>
    </dgm:pt>
    <dgm:pt modelId="{82196354-C645-4301-B744-910ACCE764AE}" type="sibTrans" cxnId="{F4060419-2864-456F-A3A6-4381177C3416}">
      <dgm:prSet/>
      <dgm:spPr/>
      <dgm:t>
        <a:bodyPr/>
        <a:lstStyle/>
        <a:p>
          <a:pPr algn="just"/>
          <a:endParaRPr lang="it-IT" sz="2200"/>
        </a:p>
      </dgm:t>
    </dgm:pt>
    <dgm:pt modelId="{5F289E5E-68C7-48DF-9F4D-3E0029B93D3F}">
      <dgm:prSet custT="1"/>
      <dgm:spPr/>
      <dgm:t>
        <a:bodyPr/>
        <a:lstStyle/>
        <a:p>
          <a:pPr algn="just" rtl="0"/>
          <a:r>
            <a:rPr lang="it-IT" sz="2200"/>
            <a:t>Amplia il sostegno allo sviluppo della raccolta differenziata finalizzata al riciclo nelle aree in ritardo e alla comunicazione locale</a:t>
          </a:r>
        </a:p>
      </dgm:t>
    </dgm:pt>
    <dgm:pt modelId="{97C2B989-B716-46B2-82B7-E9BF8929BE64}" type="parTrans" cxnId="{925C22D4-F141-4302-826A-DBEE11999C83}">
      <dgm:prSet/>
      <dgm:spPr/>
      <dgm:t>
        <a:bodyPr/>
        <a:lstStyle/>
        <a:p>
          <a:pPr algn="just"/>
          <a:endParaRPr lang="it-IT" sz="2200"/>
        </a:p>
      </dgm:t>
    </dgm:pt>
    <dgm:pt modelId="{9173FB4B-6D4D-4A23-B5E1-E2029CE5D8D3}" type="sibTrans" cxnId="{925C22D4-F141-4302-826A-DBEE11999C83}">
      <dgm:prSet/>
      <dgm:spPr/>
      <dgm:t>
        <a:bodyPr/>
        <a:lstStyle/>
        <a:p>
          <a:pPr algn="just"/>
          <a:endParaRPr lang="it-IT" sz="2200"/>
        </a:p>
      </dgm:t>
    </dgm:pt>
    <dgm:pt modelId="{AB906612-0030-4196-9BB4-ECB5B1BAE126}">
      <dgm:prSet custT="1"/>
      <dgm:spPr/>
      <dgm:t>
        <a:bodyPr/>
        <a:lstStyle/>
        <a:p>
          <a:pPr algn="just" rtl="0"/>
          <a:r>
            <a:rPr lang="it-IT" sz="2200" dirty="0"/>
            <a:t>Incremento medio dei corrispettivi unitari tra i 16% ed il 17%, che ha portato nel primo anno di applicazione un impegno complessivo di 400 milioni di euro</a:t>
          </a:r>
        </a:p>
      </dgm:t>
    </dgm:pt>
    <dgm:pt modelId="{E9203CA1-F512-406D-A816-E19FAD9635ED}" type="parTrans" cxnId="{9822FF7D-D302-4A1B-AFBF-62CF31BDA516}">
      <dgm:prSet/>
      <dgm:spPr/>
      <dgm:t>
        <a:bodyPr/>
        <a:lstStyle/>
        <a:p>
          <a:pPr algn="just"/>
          <a:endParaRPr lang="it-IT" sz="2200"/>
        </a:p>
      </dgm:t>
    </dgm:pt>
    <dgm:pt modelId="{18431BCC-1A12-402B-AC24-34EAE18E3AA4}" type="sibTrans" cxnId="{9822FF7D-D302-4A1B-AFBF-62CF31BDA516}">
      <dgm:prSet/>
      <dgm:spPr/>
      <dgm:t>
        <a:bodyPr/>
        <a:lstStyle/>
        <a:p>
          <a:pPr algn="just"/>
          <a:endParaRPr lang="it-IT" sz="2200"/>
        </a:p>
      </dgm:t>
    </dgm:pt>
    <dgm:pt modelId="{0BBE9814-C34A-4FED-B490-5022BDA365F9}" type="pres">
      <dgm:prSet presAssocID="{C6E7459E-CAE3-4F17-92C0-E5F8C8DE3218}" presName="vert0" presStyleCnt="0">
        <dgm:presLayoutVars>
          <dgm:dir/>
          <dgm:animOne val="branch"/>
          <dgm:animLvl val="lvl"/>
        </dgm:presLayoutVars>
      </dgm:prSet>
      <dgm:spPr/>
      <dgm:t>
        <a:bodyPr/>
        <a:lstStyle/>
        <a:p>
          <a:endParaRPr lang="it-IT"/>
        </a:p>
      </dgm:t>
    </dgm:pt>
    <dgm:pt modelId="{4EC4512E-0CDA-4C00-9917-8B153062E7DD}" type="pres">
      <dgm:prSet presAssocID="{A2CBDBB1-BF4D-425A-9AE7-DEBD9D1EE0DE}" presName="thickLine" presStyleLbl="alignNode1" presStyleIdx="0" presStyleCnt="5"/>
      <dgm:spPr/>
    </dgm:pt>
    <dgm:pt modelId="{EE2F8408-D161-4934-BA80-A7A7ABE1054A}" type="pres">
      <dgm:prSet presAssocID="{A2CBDBB1-BF4D-425A-9AE7-DEBD9D1EE0DE}" presName="horz1" presStyleCnt="0"/>
      <dgm:spPr/>
    </dgm:pt>
    <dgm:pt modelId="{D9C89309-B551-4124-905C-425931FBBEBC}" type="pres">
      <dgm:prSet presAssocID="{A2CBDBB1-BF4D-425A-9AE7-DEBD9D1EE0DE}" presName="tx1" presStyleLbl="revTx" presStyleIdx="0" presStyleCnt="5"/>
      <dgm:spPr/>
      <dgm:t>
        <a:bodyPr/>
        <a:lstStyle/>
        <a:p>
          <a:endParaRPr lang="it-IT"/>
        </a:p>
      </dgm:t>
    </dgm:pt>
    <dgm:pt modelId="{0EC314C5-04DE-49FD-9A30-51018EE78C25}" type="pres">
      <dgm:prSet presAssocID="{A2CBDBB1-BF4D-425A-9AE7-DEBD9D1EE0DE}" presName="vert1" presStyleCnt="0"/>
      <dgm:spPr/>
    </dgm:pt>
    <dgm:pt modelId="{55AE7C54-E043-4FA7-9FC8-60D571FF06A0}" type="pres">
      <dgm:prSet presAssocID="{F2810063-3CF3-407C-85B2-CA8D151AC31D}" presName="thickLine" presStyleLbl="alignNode1" presStyleIdx="1" presStyleCnt="5"/>
      <dgm:spPr/>
    </dgm:pt>
    <dgm:pt modelId="{0E682E25-4FCC-4C08-811C-69ACBEEA8C6D}" type="pres">
      <dgm:prSet presAssocID="{F2810063-3CF3-407C-85B2-CA8D151AC31D}" presName="horz1" presStyleCnt="0"/>
      <dgm:spPr/>
    </dgm:pt>
    <dgm:pt modelId="{6FA4B620-605F-48D7-A17C-441574E4D81B}" type="pres">
      <dgm:prSet presAssocID="{F2810063-3CF3-407C-85B2-CA8D151AC31D}" presName="tx1" presStyleLbl="revTx" presStyleIdx="1" presStyleCnt="5"/>
      <dgm:spPr/>
      <dgm:t>
        <a:bodyPr/>
        <a:lstStyle/>
        <a:p>
          <a:endParaRPr lang="it-IT"/>
        </a:p>
      </dgm:t>
    </dgm:pt>
    <dgm:pt modelId="{2F77D7E2-F30C-45BE-B93F-A8466682B54A}" type="pres">
      <dgm:prSet presAssocID="{F2810063-3CF3-407C-85B2-CA8D151AC31D}" presName="vert1" presStyleCnt="0"/>
      <dgm:spPr/>
    </dgm:pt>
    <dgm:pt modelId="{7D6FDB0D-0B80-4DD3-B75C-A7A1D486280B}" type="pres">
      <dgm:prSet presAssocID="{A9CBCA06-83C9-4803-9115-3EBCB1EC74DE}" presName="thickLine" presStyleLbl="alignNode1" presStyleIdx="2" presStyleCnt="5"/>
      <dgm:spPr/>
    </dgm:pt>
    <dgm:pt modelId="{49B77E7C-1C68-4870-8630-F13E0322F109}" type="pres">
      <dgm:prSet presAssocID="{A9CBCA06-83C9-4803-9115-3EBCB1EC74DE}" presName="horz1" presStyleCnt="0"/>
      <dgm:spPr/>
    </dgm:pt>
    <dgm:pt modelId="{BEC9C13A-6C1C-4DF1-AF09-891BD56765FA}" type="pres">
      <dgm:prSet presAssocID="{A9CBCA06-83C9-4803-9115-3EBCB1EC74DE}" presName="tx1" presStyleLbl="revTx" presStyleIdx="2" presStyleCnt="5"/>
      <dgm:spPr/>
      <dgm:t>
        <a:bodyPr/>
        <a:lstStyle/>
        <a:p>
          <a:endParaRPr lang="it-IT"/>
        </a:p>
      </dgm:t>
    </dgm:pt>
    <dgm:pt modelId="{4A841916-82A8-4177-95DB-632CDB0D56B5}" type="pres">
      <dgm:prSet presAssocID="{A9CBCA06-83C9-4803-9115-3EBCB1EC74DE}" presName="vert1" presStyleCnt="0"/>
      <dgm:spPr/>
    </dgm:pt>
    <dgm:pt modelId="{33DC6392-894E-4DAB-9495-2DB20D22ECB1}" type="pres">
      <dgm:prSet presAssocID="{5F289E5E-68C7-48DF-9F4D-3E0029B93D3F}" presName="thickLine" presStyleLbl="alignNode1" presStyleIdx="3" presStyleCnt="5"/>
      <dgm:spPr/>
    </dgm:pt>
    <dgm:pt modelId="{B810E259-8BBF-42B0-9D7E-CFAA6F6EE89F}" type="pres">
      <dgm:prSet presAssocID="{5F289E5E-68C7-48DF-9F4D-3E0029B93D3F}" presName="horz1" presStyleCnt="0"/>
      <dgm:spPr/>
    </dgm:pt>
    <dgm:pt modelId="{87F695FC-D98B-4836-86C7-2A6F7644D743}" type="pres">
      <dgm:prSet presAssocID="{5F289E5E-68C7-48DF-9F4D-3E0029B93D3F}" presName="tx1" presStyleLbl="revTx" presStyleIdx="3" presStyleCnt="5"/>
      <dgm:spPr/>
      <dgm:t>
        <a:bodyPr/>
        <a:lstStyle/>
        <a:p>
          <a:endParaRPr lang="it-IT"/>
        </a:p>
      </dgm:t>
    </dgm:pt>
    <dgm:pt modelId="{C8C4CC65-6421-46A4-8C20-F0F45EA20F46}" type="pres">
      <dgm:prSet presAssocID="{5F289E5E-68C7-48DF-9F4D-3E0029B93D3F}" presName="vert1" presStyleCnt="0"/>
      <dgm:spPr/>
    </dgm:pt>
    <dgm:pt modelId="{D0D54D76-2563-43A5-BFC0-D755EA557D2E}" type="pres">
      <dgm:prSet presAssocID="{AB906612-0030-4196-9BB4-ECB5B1BAE126}" presName="thickLine" presStyleLbl="alignNode1" presStyleIdx="4" presStyleCnt="5"/>
      <dgm:spPr/>
    </dgm:pt>
    <dgm:pt modelId="{EB5A96D0-E85D-4DA1-89C4-5389715A7A4E}" type="pres">
      <dgm:prSet presAssocID="{AB906612-0030-4196-9BB4-ECB5B1BAE126}" presName="horz1" presStyleCnt="0"/>
      <dgm:spPr/>
    </dgm:pt>
    <dgm:pt modelId="{58D3D4A2-8587-4D0D-9A09-DB7709B79C4F}" type="pres">
      <dgm:prSet presAssocID="{AB906612-0030-4196-9BB4-ECB5B1BAE126}" presName="tx1" presStyleLbl="revTx" presStyleIdx="4" presStyleCnt="5"/>
      <dgm:spPr/>
      <dgm:t>
        <a:bodyPr/>
        <a:lstStyle/>
        <a:p>
          <a:endParaRPr lang="it-IT"/>
        </a:p>
      </dgm:t>
    </dgm:pt>
    <dgm:pt modelId="{FAA03D44-43B9-4B8D-9BAF-6D673C4CDA99}" type="pres">
      <dgm:prSet presAssocID="{AB906612-0030-4196-9BB4-ECB5B1BAE126}" presName="vert1" presStyleCnt="0"/>
      <dgm:spPr/>
    </dgm:pt>
  </dgm:ptLst>
  <dgm:cxnLst>
    <dgm:cxn modelId="{C2CAD73D-683F-4456-A7F8-7CB54D15F541}" type="presOf" srcId="{F2810063-3CF3-407C-85B2-CA8D151AC31D}" destId="{6FA4B620-605F-48D7-A17C-441574E4D81B}" srcOrd="0" destOrd="0" presId="urn:microsoft.com/office/officeart/2008/layout/LinedList"/>
    <dgm:cxn modelId="{2246A8A2-A56D-4504-9EC2-F29B6117A263}" type="presOf" srcId="{5F289E5E-68C7-48DF-9F4D-3E0029B93D3F}" destId="{87F695FC-D98B-4836-86C7-2A6F7644D743}" srcOrd="0" destOrd="0" presId="urn:microsoft.com/office/officeart/2008/layout/LinedList"/>
    <dgm:cxn modelId="{3D4F234F-618A-4389-A83A-DE10A2254D33}" type="presOf" srcId="{C6E7459E-CAE3-4F17-92C0-E5F8C8DE3218}" destId="{0BBE9814-C34A-4FED-B490-5022BDA365F9}" srcOrd="0" destOrd="0" presId="urn:microsoft.com/office/officeart/2008/layout/LinedList"/>
    <dgm:cxn modelId="{01390972-9B8D-4D28-AE2F-6E98FF611121}" type="presOf" srcId="{A9CBCA06-83C9-4803-9115-3EBCB1EC74DE}" destId="{BEC9C13A-6C1C-4DF1-AF09-891BD56765FA}" srcOrd="0" destOrd="0" presId="urn:microsoft.com/office/officeart/2008/layout/LinedList"/>
    <dgm:cxn modelId="{F4060419-2864-456F-A3A6-4381177C3416}" srcId="{C6E7459E-CAE3-4F17-92C0-E5F8C8DE3218}" destId="{A9CBCA06-83C9-4803-9115-3EBCB1EC74DE}" srcOrd="2" destOrd="0" parTransId="{1B2A212E-72B6-46AC-8BAC-E57B63B0075C}" sibTransId="{82196354-C645-4301-B744-910ACCE764AE}"/>
    <dgm:cxn modelId="{CE28E11F-3078-42CA-A7AE-F1F084663E11}" srcId="{C6E7459E-CAE3-4F17-92C0-E5F8C8DE3218}" destId="{F2810063-3CF3-407C-85B2-CA8D151AC31D}" srcOrd="1" destOrd="0" parTransId="{1B9DDE23-BA41-4813-8E09-7C6CB73B0DAE}" sibTransId="{81D131EC-30C5-4B9E-B142-8D64EC662AF4}"/>
    <dgm:cxn modelId="{28E79DFF-B908-4AF5-8D24-044CCC6EC615}" type="presOf" srcId="{AB906612-0030-4196-9BB4-ECB5B1BAE126}" destId="{58D3D4A2-8587-4D0D-9A09-DB7709B79C4F}" srcOrd="0" destOrd="0" presId="urn:microsoft.com/office/officeart/2008/layout/LinedList"/>
    <dgm:cxn modelId="{925C22D4-F141-4302-826A-DBEE11999C83}" srcId="{C6E7459E-CAE3-4F17-92C0-E5F8C8DE3218}" destId="{5F289E5E-68C7-48DF-9F4D-3E0029B93D3F}" srcOrd="3" destOrd="0" parTransId="{97C2B989-B716-46B2-82B7-E9BF8929BE64}" sibTransId="{9173FB4B-6D4D-4A23-B5E1-E2029CE5D8D3}"/>
    <dgm:cxn modelId="{6994C370-BD8A-483E-9723-D847C5075AA5}" type="presOf" srcId="{A2CBDBB1-BF4D-425A-9AE7-DEBD9D1EE0DE}" destId="{D9C89309-B551-4124-905C-425931FBBEBC}" srcOrd="0" destOrd="0" presId="urn:microsoft.com/office/officeart/2008/layout/LinedList"/>
    <dgm:cxn modelId="{E602A90C-3ADF-482F-B966-1236EF922912}" srcId="{C6E7459E-CAE3-4F17-92C0-E5F8C8DE3218}" destId="{A2CBDBB1-BF4D-425A-9AE7-DEBD9D1EE0DE}" srcOrd="0" destOrd="0" parTransId="{CDC63583-A9EB-4CF7-A738-88FCED64AD6D}" sibTransId="{B3DE10A0-8C26-4C9F-B117-6FB63A5D845E}"/>
    <dgm:cxn modelId="{9822FF7D-D302-4A1B-AFBF-62CF31BDA516}" srcId="{C6E7459E-CAE3-4F17-92C0-E5F8C8DE3218}" destId="{AB906612-0030-4196-9BB4-ECB5B1BAE126}" srcOrd="4" destOrd="0" parTransId="{E9203CA1-F512-406D-A816-E19FAD9635ED}" sibTransId="{18431BCC-1A12-402B-AC24-34EAE18E3AA4}"/>
    <dgm:cxn modelId="{98DC1989-F7C5-4ED5-B461-2DB024683F37}" type="presParOf" srcId="{0BBE9814-C34A-4FED-B490-5022BDA365F9}" destId="{4EC4512E-0CDA-4C00-9917-8B153062E7DD}" srcOrd="0" destOrd="0" presId="urn:microsoft.com/office/officeart/2008/layout/LinedList"/>
    <dgm:cxn modelId="{DE0ECF09-B01F-4F9D-A806-238AB0D91B47}" type="presParOf" srcId="{0BBE9814-C34A-4FED-B490-5022BDA365F9}" destId="{EE2F8408-D161-4934-BA80-A7A7ABE1054A}" srcOrd="1" destOrd="0" presId="urn:microsoft.com/office/officeart/2008/layout/LinedList"/>
    <dgm:cxn modelId="{44C64C16-E344-4685-BAE9-B35CBD9C7441}" type="presParOf" srcId="{EE2F8408-D161-4934-BA80-A7A7ABE1054A}" destId="{D9C89309-B551-4124-905C-425931FBBEBC}" srcOrd="0" destOrd="0" presId="urn:microsoft.com/office/officeart/2008/layout/LinedList"/>
    <dgm:cxn modelId="{34D2B38C-2B95-4D0F-AB6C-FDDFAAF904FC}" type="presParOf" srcId="{EE2F8408-D161-4934-BA80-A7A7ABE1054A}" destId="{0EC314C5-04DE-49FD-9A30-51018EE78C25}" srcOrd="1" destOrd="0" presId="urn:microsoft.com/office/officeart/2008/layout/LinedList"/>
    <dgm:cxn modelId="{52897E48-E51B-4CDB-B9E1-6DB6F78F4C10}" type="presParOf" srcId="{0BBE9814-C34A-4FED-B490-5022BDA365F9}" destId="{55AE7C54-E043-4FA7-9FC8-60D571FF06A0}" srcOrd="2" destOrd="0" presId="urn:microsoft.com/office/officeart/2008/layout/LinedList"/>
    <dgm:cxn modelId="{0758A3C9-D500-423A-8D05-5746E947BF60}" type="presParOf" srcId="{0BBE9814-C34A-4FED-B490-5022BDA365F9}" destId="{0E682E25-4FCC-4C08-811C-69ACBEEA8C6D}" srcOrd="3" destOrd="0" presId="urn:microsoft.com/office/officeart/2008/layout/LinedList"/>
    <dgm:cxn modelId="{19D4F428-EE9B-4320-A777-402307FCD04B}" type="presParOf" srcId="{0E682E25-4FCC-4C08-811C-69ACBEEA8C6D}" destId="{6FA4B620-605F-48D7-A17C-441574E4D81B}" srcOrd="0" destOrd="0" presId="urn:microsoft.com/office/officeart/2008/layout/LinedList"/>
    <dgm:cxn modelId="{9F098AE1-EFE9-4369-95FA-E7852EAAAA14}" type="presParOf" srcId="{0E682E25-4FCC-4C08-811C-69ACBEEA8C6D}" destId="{2F77D7E2-F30C-45BE-B93F-A8466682B54A}" srcOrd="1" destOrd="0" presId="urn:microsoft.com/office/officeart/2008/layout/LinedList"/>
    <dgm:cxn modelId="{05ADECF8-11BA-4A28-8227-F9F2AA6CFADA}" type="presParOf" srcId="{0BBE9814-C34A-4FED-B490-5022BDA365F9}" destId="{7D6FDB0D-0B80-4DD3-B75C-A7A1D486280B}" srcOrd="4" destOrd="0" presId="urn:microsoft.com/office/officeart/2008/layout/LinedList"/>
    <dgm:cxn modelId="{6FCF232B-3170-48E4-B5C7-40B2E04ADD46}" type="presParOf" srcId="{0BBE9814-C34A-4FED-B490-5022BDA365F9}" destId="{49B77E7C-1C68-4870-8630-F13E0322F109}" srcOrd="5" destOrd="0" presId="urn:microsoft.com/office/officeart/2008/layout/LinedList"/>
    <dgm:cxn modelId="{02177B29-E13B-40F9-952B-6E77C5F68D9E}" type="presParOf" srcId="{49B77E7C-1C68-4870-8630-F13E0322F109}" destId="{BEC9C13A-6C1C-4DF1-AF09-891BD56765FA}" srcOrd="0" destOrd="0" presId="urn:microsoft.com/office/officeart/2008/layout/LinedList"/>
    <dgm:cxn modelId="{F8789CF2-E966-424D-9B6C-BB20BA2A3455}" type="presParOf" srcId="{49B77E7C-1C68-4870-8630-F13E0322F109}" destId="{4A841916-82A8-4177-95DB-632CDB0D56B5}" srcOrd="1" destOrd="0" presId="urn:microsoft.com/office/officeart/2008/layout/LinedList"/>
    <dgm:cxn modelId="{8950DA9F-1331-43F4-8E51-1D7A903894CB}" type="presParOf" srcId="{0BBE9814-C34A-4FED-B490-5022BDA365F9}" destId="{33DC6392-894E-4DAB-9495-2DB20D22ECB1}" srcOrd="6" destOrd="0" presId="urn:microsoft.com/office/officeart/2008/layout/LinedList"/>
    <dgm:cxn modelId="{504448F0-F8A3-4F89-8050-273313D9E13A}" type="presParOf" srcId="{0BBE9814-C34A-4FED-B490-5022BDA365F9}" destId="{B810E259-8BBF-42B0-9D7E-CFAA6F6EE89F}" srcOrd="7" destOrd="0" presId="urn:microsoft.com/office/officeart/2008/layout/LinedList"/>
    <dgm:cxn modelId="{E92F5A04-CD98-4F69-9B4D-85D60549B28B}" type="presParOf" srcId="{B810E259-8BBF-42B0-9D7E-CFAA6F6EE89F}" destId="{87F695FC-D98B-4836-86C7-2A6F7644D743}" srcOrd="0" destOrd="0" presId="urn:microsoft.com/office/officeart/2008/layout/LinedList"/>
    <dgm:cxn modelId="{7179FD47-DCC7-4645-BC1C-179CC94DAA5F}" type="presParOf" srcId="{B810E259-8BBF-42B0-9D7E-CFAA6F6EE89F}" destId="{C8C4CC65-6421-46A4-8C20-F0F45EA20F46}" srcOrd="1" destOrd="0" presId="urn:microsoft.com/office/officeart/2008/layout/LinedList"/>
    <dgm:cxn modelId="{93B4B9E0-5F77-447F-91DA-263F68B3701A}" type="presParOf" srcId="{0BBE9814-C34A-4FED-B490-5022BDA365F9}" destId="{D0D54D76-2563-43A5-BFC0-D755EA557D2E}" srcOrd="8" destOrd="0" presId="urn:microsoft.com/office/officeart/2008/layout/LinedList"/>
    <dgm:cxn modelId="{31413499-8BD4-4E60-8194-1357BF1AE2CE}" type="presParOf" srcId="{0BBE9814-C34A-4FED-B490-5022BDA365F9}" destId="{EB5A96D0-E85D-4DA1-89C4-5389715A7A4E}" srcOrd="9" destOrd="0" presId="urn:microsoft.com/office/officeart/2008/layout/LinedList"/>
    <dgm:cxn modelId="{BCF32875-3DD3-4822-A315-51C25AB15E2F}" type="presParOf" srcId="{EB5A96D0-E85D-4DA1-89C4-5389715A7A4E}" destId="{58D3D4A2-8587-4D0D-9A09-DB7709B79C4F}" srcOrd="0" destOrd="0" presId="urn:microsoft.com/office/officeart/2008/layout/LinedList"/>
    <dgm:cxn modelId="{E12EF77F-81A3-42AC-B52A-69D7DCFC7ACE}" type="presParOf" srcId="{EB5A96D0-E85D-4DA1-89C4-5389715A7A4E}" destId="{FAA03D44-43B9-4B8D-9BAF-6D673C4CDA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42DE17-3F79-47D5-AD8A-D510FB18FB77}" type="doc">
      <dgm:prSet loTypeId="urn:microsoft.com/office/officeart/2005/8/layout/vList4" loCatId="picture" qsTypeId="urn:microsoft.com/office/officeart/2005/8/quickstyle/simple1#2" qsCatId="simple" csTypeId="urn:microsoft.com/office/officeart/2005/8/colors/accent1_1" csCatId="accent1" phldr="1"/>
      <dgm:spPr/>
      <dgm:t>
        <a:bodyPr/>
        <a:lstStyle/>
        <a:p>
          <a:endParaRPr lang="it-IT"/>
        </a:p>
      </dgm:t>
    </dgm:pt>
    <dgm:pt modelId="{313B2CF9-FC21-4B49-B88C-43A2F6A79FCA}">
      <dgm:prSet custT="1"/>
      <dgm:spPr/>
      <dgm:t>
        <a:bodyPr/>
        <a:lstStyle/>
        <a:p>
          <a:pPr rtl="0"/>
          <a:r>
            <a:rPr lang="it-IT" sz="2000" dirty="0"/>
            <a:t> </a:t>
          </a:r>
          <a:r>
            <a:rPr lang="it-IT" sz="2000" b="1" dirty="0"/>
            <a:t>COREPLA</a:t>
          </a:r>
        </a:p>
      </dgm:t>
    </dgm:pt>
    <dgm:pt modelId="{B3F9B476-0F92-4F02-B246-41D16986B707}" type="parTrans" cxnId="{C173620B-C5E1-40AC-A858-487A9297C5FD}">
      <dgm:prSet/>
      <dgm:spPr/>
      <dgm:t>
        <a:bodyPr/>
        <a:lstStyle/>
        <a:p>
          <a:endParaRPr lang="it-IT" sz="2000"/>
        </a:p>
      </dgm:t>
    </dgm:pt>
    <dgm:pt modelId="{5009EF18-B14E-4199-93F4-23634C3B1AC7}" type="sibTrans" cxnId="{C173620B-C5E1-40AC-A858-487A9297C5FD}">
      <dgm:prSet/>
      <dgm:spPr/>
      <dgm:t>
        <a:bodyPr/>
        <a:lstStyle/>
        <a:p>
          <a:endParaRPr lang="it-IT" sz="2000"/>
        </a:p>
      </dgm:t>
    </dgm:pt>
    <dgm:pt modelId="{85BD13AF-BC1F-4522-B25F-E953937F0A27}">
      <dgm:prSet custT="1"/>
      <dgm:spPr/>
      <dgm:t>
        <a:bodyPr/>
        <a:lstStyle/>
        <a:p>
          <a:pPr rtl="0"/>
          <a:r>
            <a:rPr lang="it-IT" sz="2000" dirty="0"/>
            <a:t> </a:t>
          </a:r>
          <a:r>
            <a:rPr lang="it-IT" sz="2000" b="1" dirty="0"/>
            <a:t>COREVE</a:t>
          </a:r>
        </a:p>
      </dgm:t>
    </dgm:pt>
    <dgm:pt modelId="{EDC48A30-D892-4968-ADE3-A62F29B7F1FA}" type="parTrans" cxnId="{9552A544-7430-42D7-814A-BD228ED64258}">
      <dgm:prSet/>
      <dgm:spPr/>
      <dgm:t>
        <a:bodyPr/>
        <a:lstStyle/>
        <a:p>
          <a:endParaRPr lang="it-IT" sz="2000"/>
        </a:p>
      </dgm:t>
    </dgm:pt>
    <dgm:pt modelId="{2FC66640-B8AF-4F79-9FD7-632410A81132}" type="sibTrans" cxnId="{9552A544-7430-42D7-814A-BD228ED64258}">
      <dgm:prSet/>
      <dgm:spPr/>
      <dgm:t>
        <a:bodyPr/>
        <a:lstStyle/>
        <a:p>
          <a:endParaRPr lang="it-IT" sz="2000"/>
        </a:p>
      </dgm:t>
    </dgm:pt>
    <dgm:pt modelId="{F778D386-824F-472F-9AD7-F294CEF8003F}">
      <dgm:prSet custT="1"/>
      <dgm:spPr/>
      <dgm:t>
        <a:bodyPr/>
        <a:lstStyle/>
        <a:p>
          <a:pPr rtl="0"/>
          <a:r>
            <a:rPr lang="it-IT" sz="2000" dirty="0"/>
            <a:t> </a:t>
          </a:r>
          <a:r>
            <a:rPr lang="it-IT" sz="2000" b="1" dirty="0"/>
            <a:t>COMIECO</a:t>
          </a:r>
        </a:p>
      </dgm:t>
    </dgm:pt>
    <dgm:pt modelId="{A9C9F492-DEDF-4C77-A8C5-D19B040D8413}" type="parTrans" cxnId="{607633D9-3460-4EAD-B7D9-FDF16A5B9C64}">
      <dgm:prSet/>
      <dgm:spPr/>
      <dgm:t>
        <a:bodyPr/>
        <a:lstStyle/>
        <a:p>
          <a:endParaRPr lang="it-IT" sz="2000"/>
        </a:p>
      </dgm:t>
    </dgm:pt>
    <dgm:pt modelId="{E2DA9387-FDEE-4E92-9F2E-54F475DD628A}" type="sibTrans" cxnId="{607633D9-3460-4EAD-B7D9-FDF16A5B9C64}">
      <dgm:prSet/>
      <dgm:spPr/>
      <dgm:t>
        <a:bodyPr/>
        <a:lstStyle/>
        <a:p>
          <a:endParaRPr lang="it-IT" sz="2000"/>
        </a:p>
      </dgm:t>
    </dgm:pt>
    <dgm:pt modelId="{49E4BDEC-3651-47CE-9A58-A48D3869EA2E}">
      <dgm:prSet custT="1"/>
      <dgm:spPr/>
      <dgm:t>
        <a:bodyPr/>
        <a:lstStyle/>
        <a:p>
          <a:pPr rtl="0"/>
          <a:r>
            <a:rPr lang="it-IT" sz="2000" dirty="0"/>
            <a:t> </a:t>
          </a:r>
          <a:r>
            <a:rPr lang="it-IT" sz="2000" b="1" dirty="0"/>
            <a:t>CIAL</a:t>
          </a:r>
        </a:p>
      </dgm:t>
    </dgm:pt>
    <dgm:pt modelId="{73C0FB2C-F5C8-44E2-B922-F87375944D55}" type="parTrans" cxnId="{E17117AD-850F-4E6E-9E40-841A9572070E}">
      <dgm:prSet/>
      <dgm:spPr/>
      <dgm:t>
        <a:bodyPr/>
        <a:lstStyle/>
        <a:p>
          <a:endParaRPr lang="it-IT" sz="2000"/>
        </a:p>
      </dgm:t>
    </dgm:pt>
    <dgm:pt modelId="{716B5DA2-E4F7-4B2F-9D52-5DC85CC7C956}" type="sibTrans" cxnId="{E17117AD-850F-4E6E-9E40-841A9572070E}">
      <dgm:prSet/>
      <dgm:spPr/>
      <dgm:t>
        <a:bodyPr/>
        <a:lstStyle/>
        <a:p>
          <a:endParaRPr lang="it-IT" sz="2000"/>
        </a:p>
      </dgm:t>
    </dgm:pt>
    <dgm:pt modelId="{ED654995-11E9-4F31-8813-E7DA505BBAEB}">
      <dgm:prSet custT="1"/>
      <dgm:spPr/>
      <dgm:t>
        <a:bodyPr/>
        <a:lstStyle/>
        <a:p>
          <a:pPr rtl="0"/>
          <a:r>
            <a:rPr lang="it-IT" sz="2000" dirty="0"/>
            <a:t> </a:t>
          </a:r>
          <a:r>
            <a:rPr lang="it-IT" sz="2000" b="1" dirty="0"/>
            <a:t>RICREA</a:t>
          </a:r>
        </a:p>
      </dgm:t>
    </dgm:pt>
    <dgm:pt modelId="{A878DBD8-E814-4011-A490-182295250406}" type="parTrans" cxnId="{94874B7A-BE3D-4B01-9FD9-FC65B5998253}">
      <dgm:prSet/>
      <dgm:spPr/>
      <dgm:t>
        <a:bodyPr/>
        <a:lstStyle/>
        <a:p>
          <a:endParaRPr lang="it-IT" sz="2000"/>
        </a:p>
      </dgm:t>
    </dgm:pt>
    <dgm:pt modelId="{D3665441-F3FC-429D-84E7-9950DF6C5590}" type="sibTrans" cxnId="{94874B7A-BE3D-4B01-9FD9-FC65B5998253}">
      <dgm:prSet/>
      <dgm:spPr/>
      <dgm:t>
        <a:bodyPr/>
        <a:lstStyle/>
        <a:p>
          <a:endParaRPr lang="it-IT" sz="2000"/>
        </a:p>
      </dgm:t>
    </dgm:pt>
    <dgm:pt modelId="{91201D30-070B-4461-9B95-33CF19794E6F}">
      <dgm:prSet custT="1"/>
      <dgm:spPr/>
      <dgm:t>
        <a:bodyPr/>
        <a:lstStyle/>
        <a:p>
          <a:pPr rtl="0"/>
          <a:r>
            <a:rPr lang="it-IT" sz="2000" dirty="0"/>
            <a:t> </a:t>
          </a:r>
          <a:r>
            <a:rPr lang="it-IT" sz="2000" b="1" dirty="0"/>
            <a:t>RILEGNO</a:t>
          </a:r>
        </a:p>
      </dgm:t>
    </dgm:pt>
    <dgm:pt modelId="{CEA69ACE-E2E3-430E-91DF-3E545855FA53}" type="parTrans" cxnId="{0F7829D5-A5B8-411C-91A6-8908F092B70E}">
      <dgm:prSet/>
      <dgm:spPr/>
      <dgm:t>
        <a:bodyPr/>
        <a:lstStyle/>
        <a:p>
          <a:endParaRPr lang="it-IT" sz="2000"/>
        </a:p>
      </dgm:t>
    </dgm:pt>
    <dgm:pt modelId="{0497A866-0F96-4A07-811A-862D4E030A12}" type="sibTrans" cxnId="{0F7829D5-A5B8-411C-91A6-8908F092B70E}">
      <dgm:prSet/>
      <dgm:spPr/>
      <dgm:t>
        <a:bodyPr/>
        <a:lstStyle/>
        <a:p>
          <a:endParaRPr lang="it-IT" sz="2000"/>
        </a:p>
      </dgm:t>
    </dgm:pt>
    <dgm:pt modelId="{28119402-92E8-4B10-B355-7B77CBEEFFCF}" type="pres">
      <dgm:prSet presAssocID="{4442DE17-3F79-47D5-AD8A-D510FB18FB77}" presName="linear" presStyleCnt="0">
        <dgm:presLayoutVars>
          <dgm:dir/>
          <dgm:resizeHandles val="exact"/>
        </dgm:presLayoutVars>
      </dgm:prSet>
      <dgm:spPr/>
      <dgm:t>
        <a:bodyPr/>
        <a:lstStyle/>
        <a:p>
          <a:endParaRPr lang="it-IT"/>
        </a:p>
      </dgm:t>
    </dgm:pt>
    <dgm:pt modelId="{81D7B461-7DE0-42A0-9BF8-86CA7FD681C5}" type="pres">
      <dgm:prSet presAssocID="{313B2CF9-FC21-4B49-B88C-43A2F6A79FCA}" presName="comp" presStyleCnt="0"/>
      <dgm:spPr/>
    </dgm:pt>
    <dgm:pt modelId="{5BF7C425-2D87-4FA7-B593-E63F61EF9889}" type="pres">
      <dgm:prSet presAssocID="{313B2CF9-FC21-4B49-B88C-43A2F6A79FCA}" presName="box" presStyleLbl="node1" presStyleIdx="0" presStyleCnt="6"/>
      <dgm:spPr/>
      <dgm:t>
        <a:bodyPr/>
        <a:lstStyle/>
        <a:p>
          <a:endParaRPr lang="it-IT"/>
        </a:p>
      </dgm:t>
    </dgm:pt>
    <dgm:pt modelId="{A52CCFD8-3DFD-472F-B24E-72FA1DFF8817}" type="pres">
      <dgm:prSet presAssocID="{313B2CF9-FC21-4B49-B88C-43A2F6A79FCA}" presName="img" presStyleLbl="fgImgPlace1" presStyleIdx="0" presStyleCnt="6" custScaleX="64830"/>
      <dgm:spPr>
        <a:blipFill rotWithShape="1">
          <a:blip xmlns:r="http://schemas.openxmlformats.org/officeDocument/2006/relationships" r:embed="rId1"/>
          <a:stretch>
            <a:fillRect/>
          </a:stretch>
        </a:blipFill>
      </dgm:spPr>
    </dgm:pt>
    <dgm:pt modelId="{DB4C4B38-9A35-4398-8BD2-CBE632725A7E}" type="pres">
      <dgm:prSet presAssocID="{313B2CF9-FC21-4B49-B88C-43A2F6A79FCA}" presName="text" presStyleLbl="node1" presStyleIdx="0" presStyleCnt="6">
        <dgm:presLayoutVars>
          <dgm:bulletEnabled val="1"/>
        </dgm:presLayoutVars>
      </dgm:prSet>
      <dgm:spPr/>
      <dgm:t>
        <a:bodyPr/>
        <a:lstStyle/>
        <a:p>
          <a:endParaRPr lang="it-IT"/>
        </a:p>
      </dgm:t>
    </dgm:pt>
    <dgm:pt modelId="{82F83FDB-0787-43F5-A24C-F7FB029D9184}" type="pres">
      <dgm:prSet presAssocID="{5009EF18-B14E-4199-93F4-23634C3B1AC7}" presName="spacer" presStyleCnt="0"/>
      <dgm:spPr/>
    </dgm:pt>
    <dgm:pt modelId="{5624CF68-A4BB-4EB8-9308-13346F67BF7F}" type="pres">
      <dgm:prSet presAssocID="{85BD13AF-BC1F-4522-B25F-E953937F0A27}" presName="comp" presStyleCnt="0"/>
      <dgm:spPr/>
    </dgm:pt>
    <dgm:pt modelId="{52C546DB-119B-4CC1-9D4A-A428A00FBDD9}" type="pres">
      <dgm:prSet presAssocID="{85BD13AF-BC1F-4522-B25F-E953937F0A27}" presName="box" presStyleLbl="node1" presStyleIdx="1" presStyleCnt="6"/>
      <dgm:spPr/>
      <dgm:t>
        <a:bodyPr/>
        <a:lstStyle/>
        <a:p>
          <a:endParaRPr lang="it-IT"/>
        </a:p>
      </dgm:t>
    </dgm:pt>
    <dgm:pt modelId="{97E191E8-7DCE-4BE1-9F94-8729D69DCA17}" type="pres">
      <dgm:prSet presAssocID="{85BD13AF-BC1F-4522-B25F-E953937F0A27}" presName="img" presStyleLbl="fgImgPlace1" presStyleIdx="1" presStyleCnt="6" custScaleX="82244"/>
      <dgm:spPr>
        <a:blipFill rotWithShape="1">
          <a:blip xmlns:r="http://schemas.openxmlformats.org/officeDocument/2006/relationships" r:embed="rId2"/>
          <a:stretch>
            <a:fillRect/>
          </a:stretch>
        </a:blipFill>
      </dgm:spPr>
    </dgm:pt>
    <dgm:pt modelId="{77210B08-A182-4BA1-AD43-09AEB2AC7312}" type="pres">
      <dgm:prSet presAssocID="{85BD13AF-BC1F-4522-B25F-E953937F0A27}" presName="text" presStyleLbl="node1" presStyleIdx="1" presStyleCnt="6">
        <dgm:presLayoutVars>
          <dgm:bulletEnabled val="1"/>
        </dgm:presLayoutVars>
      </dgm:prSet>
      <dgm:spPr/>
      <dgm:t>
        <a:bodyPr/>
        <a:lstStyle/>
        <a:p>
          <a:endParaRPr lang="it-IT"/>
        </a:p>
      </dgm:t>
    </dgm:pt>
    <dgm:pt modelId="{413D6783-1EFB-4F5C-AAC1-5B6C78E27BBA}" type="pres">
      <dgm:prSet presAssocID="{2FC66640-B8AF-4F79-9FD7-632410A81132}" presName="spacer" presStyleCnt="0"/>
      <dgm:spPr/>
    </dgm:pt>
    <dgm:pt modelId="{DED7791B-30DC-432C-B67C-AD6B663F80B1}" type="pres">
      <dgm:prSet presAssocID="{F778D386-824F-472F-9AD7-F294CEF8003F}" presName="comp" presStyleCnt="0"/>
      <dgm:spPr/>
    </dgm:pt>
    <dgm:pt modelId="{08090495-AA28-4C7C-BF7E-05157FFB8F15}" type="pres">
      <dgm:prSet presAssocID="{F778D386-824F-472F-9AD7-F294CEF8003F}" presName="box" presStyleLbl="node1" presStyleIdx="2" presStyleCnt="6"/>
      <dgm:spPr/>
      <dgm:t>
        <a:bodyPr/>
        <a:lstStyle/>
        <a:p>
          <a:endParaRPr lang="it-IT"/>
        </a:p>
      </dgm:t>
    </dgm:pt>
    <dgm:pt modelId="{2799F3D1-6F15-4E27-8748-D5669B86A3E6}" type="pres">
      <dgm:prSet presAssocID="{F778D386-824F-472F-9AD7-F294CEF8003F}" presName="img" presStyleLbl="fgImgPlace1" presStyleIdx="2" presStyleCnt="6" custScaleX="82244"/>
      <dgm:spPr>
        <a:blipFill rotWithShape="1">
          <a:blip xmlns:r="http://schemas.openxmlformats.org/officeDocument/2006/relationships" r:embed="rId3"/>
          <a:stretch>
            <a:fillRect/>
          </a:stretch>
        </a:blipFill>
      </dgm:spPr>
    </dgm:pt>
    <dgm:pt modelId="{C0E9EFB2-0A69-4BA7-B499-86731C65C1A2}" type="pres">
      <dgm:prSet presAssocID="{F778D386-824F-472F-9AD7-F294CEF8003F}" presName="text" presStyleLbl="node1" presStyleIdx="2" presStyleCnt="6">
        <dgm:presLayoutVars>
          <dgm:bulletEnabled val="1"/>
        </dgm:presLayoutVars>
      </dgm:prSet>
      <dgm:spPr/>
      <dgm:t>
        <a:bodyPr/>
        <a:lstStyle/>
        <a:p>
          <a:endParaRPr lang="it-IT"/>
        </a:p>
      </dgm:t>
    </dgm:pt>
    <dgm:pt modelId="{9BE53C01-EE84-4206-A4A0-023EF003DAD2}" type="pres">
      <dgm:prSet presAssocID="{E2DA9387-FDEE-4E92-9F2E-54F475DD628A}" presName="spacer" presStyleCnt="0"/>
      <dgm:spPr/>
    </dgm:pt>
    <dgm:pt modelId="{A78A93CA-6517-419D-8200-4EADBCA633B4}" type="pres">
      <dgm:prSet presAssocID="{49E4BDEC-3651-47CE-9A58-A48D3869EA2E}" presName="comp" presStyleCnt="0"/>
      <dgm:spPr/>
    </dgm:pt>
    <dgm:pt modelId="{2F6C9A51-DF48-4EEC-AF68-7CD3A96BB703}" type="pres">
      <dgm:prSet presAssocID="{49E4BDEC-3651-47CE-9A58-A48D3869EA2E}" presName="box" presStyleLbl="node1" presStyleIdx="3" presStyleCnt="6"/>
      <dgm:spPr/>
      <dgm:t>
        <a:bodyPr/>
        <a:lstStyle/>
        <a:p>
          <a:endParaRPr lang="it-IT"/>
        </a:p>
      </dgm:t>
    </dgm:pt>
    <dgm:pt modelId="{646EE95C-5FAB-4D5C-BA07-3F6858E03CF9}" type="pres">
      <dgm:prSet presAssocID="{49E4BDEC-3651-47CE-9A58-A48D3869EA2E}" presName="img" presStyleLbl="fgImgPlace1" presStyleIdx="3" presStyleCnt="6" custScaleX="47065"/>
      <dgm:spPr>
        <a:blipFill rotWithShape="1">
          <a:blip xmlns:r="http://schemas.openxmlformats.org/officeDocument/2006/relationships" r:embed="rId4"/>
          <a:stretch>
            <a:fillRect/>
          </a:stretch>
        </a:blipFill>
      </dgm:spPr>
    </dgm:pt>
    <dgm:pt modelId="{B720AA12-643D-4B9F-8A14-31E793E04C1E}" type="pres">
      <dgm:prSet presAssocID="{49E4BDEC-3651-47CE-9A58-A48D3869EA2E}" presName="text" presStyleLbl="node1" presStyleIdx="3" presStyleCnt="6">
        <dgm:presLayoutVars>
          <dgm:bulletEnabled val="1"/>
        </dgm:presLayoutVars>
      </dgm:prSet>
      <dgm:spPr/>
      <dgm:t>
        <a:bodyPr/>
        <a:lstStyle/>
        <a:p>
          <a:endParaRPr lang="it-IT"/>
        </a:p>
      </dgm:t>
    </dgm:pt>
    <dgm:pt modelId="{F6515075-5442-443E-9676-D3510956F027}" type="pres">
      <dgm:prSet presAssocID="{716B5DA2-E4F7-4B2F-9D52-5DC85CC7C956}" presName="spacer" presStyleCnt="0"/>
      <dgm:spPr/>
    </dgm:pt>
    <dgm:pt modelId="{39E146B6-68B3-46D9-AFB4-AFA2A0C8D5AC}" type="pres">
      <dgm:prSet presAssocID="{ED654995-11E9-4F31-8813-E7DA505BBAEB}" presName="comp" presStyleCnt="0"/>
      <dgm:spPr/>
    </dgm:pt>
    <dgm:pt modelId="{DE838EB9-489E-4AE2-83C5-6F096A720FFF}" type="pres">
      <dgm:prSet presAssocID="{ED654995-11E9-4F31-8813-E7DA505BBAEB}" presName="box" presStyleLbl="node1" presStyleIdx="4" presStyleCnt="6"/>
      <dgm:spPr/>
      <dgm:t>
        <a:bodyPr/>
        <a:lstStyle/>
        <a:p>
          <a:endParaRPr lang="it-IT"/>
        </a:p>
      </dgm:t>
    </dgm:pt>
    <dgm:pt modelId="{F7E8BCB6-434D-4E83-B8CE-564FFAEC5C58}" type="pres">
      <dgm:prSet presAssocID="{ED654995-11E9-4F31-8813-E7DA505BBAEB}" presName="img" presStyleLbl="fgImgPlace1" presStyleIdx="4" presStyleCnt="6" custScaleX="73537"/>
      <dgm:spPr>
        <a:blipFill rotWithShape="1">
          <a:blip xmlns:r="http://schemas.openxmlformats.org/officeDocument/2006/relationships" r:embed="rId5"/>
          <a:stretch>
            <a:fillRect/>
          </a:stretch>
        </a:blipFill>
      </dgm:spPr>
    </dgm:pt>
    <dgm:pt modelId="{5755F89E-36B7-4E96-8A6B-C80215F1805B}" type="pres">
      <dgm:prSet presAssocID="{ED654995-11E9-4F31-8813-E7DA505BBAEB}" presName="text" presStyleLbl="node1" presStyleIdx="4" presStyleCnt="6">
        <dgm:presLayoutVars>
          <dgm:bulletEnabled val="1"/>
        </dgm:presLayoutVars>
      </dgm:prSet>
      <dgm:spPr/>
      <dgm:t>
        <a:bodyPr/>
        <a:lstStyle/>
        <a:p>
          <a:endParaRPr lang="it-IT"/>
        </a:p>
      </dgm:t>
    </dgm:pt>
    <dgm:pt modelId="{2BD3F5BF-157A-43DC-BA13-AAFF292CD068}" type="pres">
      <dgm:prSet presAssocID="{D3665441-F3FC-429D-84E7-9950DF6C5590}" presName="spacer" presStyleCnt="0"/>
      <dgm:spPr/>
    </dgm:pt>
    <dgm:pt modelId="{5DD4C2A5-17DF-4C15-B3CC-EFD64E130E71}" type="pres">
      <dgm:prSet presAssocID="{91201D30-070B-4461-9B95-33CF19794E6F}" presName="comp" presStyleCnt="0"/>
      <dgm:spPr/>
    </dgm:pt>
    <dgm:pt modelId="{C1BEA6EA-25F0-4437-A4B3-F668D4FE95F9}" type="pres">
      <dgm:prSet presAssocID="{91201D30-070B-4461-9B95-33CF19794E6F}" presName="box" presStyleLbl="node1" presStyleIdx="5" presStyleCnt="6"/>
      <dgm:spPr/>
      <dgm:t>
        <a:bodyPr/>
        <a:lstStyle/>
        <a:p>
          <a:endParaRPr lang="it-IT"/>
        </a:p>
      </dgm:t>
    </dgm:pt>
    <dgm:pt modelId="{89B322EB-4F54-4188-9BCE-F0708D2439B5}" type="pres">
      <dgm:prSet presAssocID="{91201D30-070B-4461-9B95-33CF19794E6F}" presName="img" presStyleLbl="fgImgPlace1" presStyleIdx="5" presStyleCnt="6" custScaleX="82244"/>
      <dgm:spPr>
        <a:blipFill rotWithShape="1">
          <a:blip xmlns:r="http://schemas.openxmlformats.org/officeDocument/2006/relationships" r:embed="rId6"/>
          <a:stretch>
            <a:fillRect/>
          </a:stretch>
        </a:blipFill>
      </dgm:spPr>
    </dgm:pt>
    <dgm:pt modelId="{ADFB5066-E4BD-4A74-9B19-4B9456D01C36}" type="pres">
      <dgm:prSet presAssocID="{91201D30-070B-4461-9B95-33CF19794E6F}" presName="text" presStyleLbl="node1" presStyleIdx="5" presStyleCnt="6">
        <dgm:presLayoutVars>
          <dgm:bulletEnabled val="1"/>
        </dgm:presLayoutVars>
      </dgm:prSet>
      <dgm:spPr/>
      <dgm:t>
        <a:bodyPr/>
        <a:lstStyle/>
        <a:p>
          <a:endParaRPr lang="it-IT"/>
        </a:p>
      </dgm:t>
    </dgm:pt>
  </dgm:ptLst>
  <dgm:cxnLst>
    <dgm:cxn modelId="{C173620B-C5E1-40AC-A858-487A9297C5FD}" srcId="{4442DE17-3F79-47D5-AD8A-D510FB18FB77}" destId="{313B2CF9-FC21-4B49-B88C-43A2F6A79FCA}" srcOrd="0" destOrd="0" parTransId="{B3F9B476-0F92-4F02-B246-41D16986B707}" sibTransId="{5009EF18-B14E-4199-93F4-23634C3B1AC7}"/>
    <dgm:cxn modelId="{9552A544-7430-42D7-814A-BD228ED64258}" srcId="{4442DE17-3F79-47D5-AD8A-D510FB18FB77}" destId="{85BD13AF-BC1F-4522-B25F-E953937F0A27}" srcOrd="1" destOrd="0" parTransId="{EDC48A30-D892-4968-ADE3-A62F29B7F1FA}" sibTransId="{2FC66640-B8AF-4F79-9FD7-632410A81132}"/>
    <dgm:cxn modelId="{F5F988DA-C375-41B5-9F8A-405B544F6DF9}" type="presOf" srcId="{91201D30-070B-4461-9B95-33CF19794E6F}" destId="{ADFB5066-E4BD-4A74-9B19-4B9456D01C36}" srcOrd="1" destOrd="0" presId="urn:microsoft.com/office/officeart/2005/8/layout/vList4"/>
    <dgm:cxn modelId="{0F7829D5-A5B8-411C-91A6-8908F092B70E}" srcId="{4442DE17-3F79-47D5-AD8A-D510FB18FB77}" destId="{91201D30-070B-4461-9B95-33CF19794E6F}" srcOrd="5" destOrd="0" parTransId="{CEA69ACE-E2E3-430E-91DF-3E545855FA53}" sibTransId="{0497A866-0F96-4A07-811A-862D4E030A12}"/>
    <dgm:cxn modelId="{C042F626-8FD7-4BCA-8730-F32C0EA119A3}" type="presOf" srcId="{313B2CF9-FC21-4B49-B88C-43A2F6A79FCA}" destId="{5BF7C425-2D87-4FA7-B593-E63F61EF9889}" srcOrd="0" destOrd="0" presId="urn:microsoft.com/office/officeart/2005/8/layout/vList4"/>
    <dgm:cxn modelId="{A3958B77-FD84-441C-9EBE-AC98D990FC3C}" type="presOf" srcId="{49E4BDEC-3651-47CE-9A58-A48D3869EA2E}" destId="{B720AA12-643D-4B9F-8A14-31E793E04C1E}" srcOrd="1" destOrd="0" presId="urn:microsoft.com/office/officeart/2005/8/layout/vList4"/>
    <dgm:cxn modelId="{607633D9-3460-4EAD-B7D9-FDF16A5B9C64}" srcId="{4442DE17-3F79-47D5-AD8A-D510FB18FB77}" destId="{F778D386-824F-472F-9AD7-F294CEF8003F}" srcOrd="2" destOrd="0" parTransId="{A9C9F492-DEDF-4C77-A8C5-D19B040D8413}" sibTransId="{E2DA9387-FDEE-4E92-9F2E-54F475DD628A}"/>
    <dgm:cxn modelId="{327C69C0-9485-43FB-9A44-0EF752C68C30}" type="presOf" srcId="{ED654995-11E9-4F31-8813-E7DA505BBAEB}" destId="{5755F89E-36B7-4E96-8A6B-C80215F1805B}" srcOrd="1" destOrd="0" presId="urn:microsoft.com/office/officeart/2005/8/layout/vList4"/>
    <dgm:cxn modelId="{026EF1A4-27F3-44C4-A957-F865D7799EDF}" type="presOf" srcId="{313B2CF9-FC21-4B49-B88C-43A2F6A79FCA}" destId="{DB4C4B38-9A35-4398-8BD2-CBE632725A7E}" srcOrd="1" destOrd="0" presId="urn:microsoft.com/office/officeart/2005/8/layout/vList4"/>
    <dgm:cxn modelId="{C15DAD10-179D-4847-8A3C-B71DCF9BA9F6}" type="presOf" srcId="{85BD13AF-BC1F-4522-B25F-E953937F0A27}" destId="{52C546DB-119B-4CC1-9D4A-A428A00FBDD9}" srcOrd="0" destOrd="0" presId="urn:microsoft.com/office/officeart/2005/8/layout/vList4"/>
    <dgm:cxn modelId="{C041CB07-A251-485C-9997-44F75EFA37E7}" type="presOf" srcId="{91201D30-070B-4461-9B95-33CF19794E6F}" destId="{C1BEA6EA-25F0-4437-A4B3-F668D4FE95F9}" srcOrd="0" destOrd="0" presId="urn:microsoft.com/office/officeart/2005/8/layout/vList4"/>
    <dgm:cxn modelId="{94874B7A-BE3D-4B01-9FD9-FC65B5998253}" srcId="{4442DE17-3F79-47D5-AD8A-D510FB18FB77}" destId="{ED654995-11E9-4F31-8813-E7DA505BBAEB}" srcOrd="4" destOrd="0" parTransId="{A878DBD8-E814-4011-A490-182295250406}" sibTransId="{D3665441-F3FC-429D-84E7-9950DF6C5590}"/>
    <dgm:cxn modelId="{85173474-8906-4151-8F3B-6D9C1F148C9C}" type="presOf" srcId="{49E4BDEC-3651-47CE-9A58-A48D3869EA2E}" destId="{2F6C9A51-DF48-4EEC-AF68-7CD3A96BB703}" srcOrd="0" destOrd="0" presId="urn:microsoft.com/office/officeart/2005/8/layout/vList4"/>
    <dgm:cxn modelId="{43914931-08D1-4D56-B776-82999644DC4F}" type="presOf" srcId="{ED654995-11E9-4F31-8813-E7DA505BBAEB}" destId="{DE838EB9-489E-4AE2-83C5-6F096A720FFF}" srcOrd="0" destOrd="0" presId="urn:microsoft.com/office/officeart/2005/8/layout/vList4"/>
    <dgm:cxn modelId="{44247BE6-3BDE-4881-A43F-3EE621FE5F54}" type="presOf" srcId="{85BD13AF-BC1F-4522-B25F-E953937F0A27}" destId="{77210B08-A182-4BA1-AD43-09AEB2AC7312}" srcOrd="1" destOrd="0" presId="urn:microsoft.com/office/officeart/2005/8/layout/vList4"/>
    <dgm:cxn modelId="{32E14037-5568-4042-A842-8FFC9F70FB17}" type="presOf" srcId="{4442DE17-3F79-47D5-AD8A-D510FB18FB77}" destId="{28119402-92E8-4B10-B355-7B77CBEEFFCF}" srcOrd="0" destOrd="0" presId="urn:microsoft.com/office/officeart/2005/8/layout/vList4"/>
    <dgm:cxn modelId="{609C69EB-A118-45DA-868C-9A04B3654A1F}" type="presOf" srcId="{F778D386-824F-472F-9AD7-F294CEF8003F}" destId="{C0E9EFB2-0A69-4BA7-B499-86731C65C1A2}" srcOrd="1" destOrd="0" presId="urn:microsoft.com/office/officeart/2005/8/layout/vList4"/>
    <dgm:cxn modelId="{E17117AD-850F-4E6E-9E40-841A9572070E}" srcId="{4442DE17-3F79-47D5-AD8A-D510FB18FB77}" destId="{49E4BDEC-3651-47CE-9A58-A48D3869EA2E}" srcOrd="3" destOrd="0" parTransId="{73C0FB2C-F5C8-44E2-B922-F87375944D55}" sibTransId="{716B5DA2-E4F7-4B2F-9D52-5DC85CC7C956}"/>
    <dgm:cxn modelId="{1295F147-52E0-4B4B-9857-57534B32D6A2}" type="presOf" srcId="{F778D386-824F-472F-9AD7-F294CEF8003F}" destId="{08090495-AA28-4C7C-BF7E-05157FFB8F15}" srcOrd="0" destOrd="0" presId="urn:microsoft.com/office/officeart/2005/8/layout/vList4"/>
    <dgm:cxn modelId="{2CA8F41A-D7E0-4BA1-B623-20887A4C116A}" type="presParOf" srcId="{28119402-92E8-4B10-B355-7B77CBEEFFCF}" destId="{81D7B461-7DE0-42A0-9BF8-86CA7FD681C5}" srcOrd="0" destOrd="0" presId="urn:microsoft.com/office/officeart/2005/8/layout/vList4"/>
    <dgm:cxn modelId="{34875B7E-B8A7-40F9-9C08-EE4B25AA9B95}" type="presParOf" srcId="{81D7B461-7DE0-42A0-9BF8-86CA7FD681C5}" destId="{5BF7C425-2D87-4FA7-B593-E63F61EF9889}" srcOrd="0" destOrd="0" presId="urn:microsoft.com/office/officeart/2005/8/layout/vList4"/>
    <dgm:cxn modelId="{5D89EE4B-31B5-430B-BC4B-853A935E99B6}" type="presParOf" srcId="{81D7B461-7DE0-42A0-9BF8-86CA7FD681C5}" destId="{A52CCFD8-3DFD-472F-B24E-72FA1DFF8817}" srcOrd="1" destOrd="0" presId="urn:microsoft.com/office/officeart/2005/8/layout/vList4"/>
    <dgm:cxn modelId="{988ACC41-9DAE-4D66-A89D-9D7212DC966D}" type="presParOf" srcId="{81D7B461-7DE0-42A0-9BF8-86CA7FD681C5}" destId="{DB4C4B38-9A35-4398-8BD2-CBE632725A7E}" srcOrd="2" destOrd="0" presId="urn:microsoft.com/office/officeart/2005/8/layout/vList4"/>
    <dgm:cxn modelId="{9D79E675-AF36-46DF-8740-99229F93014A}" type="presParOf" srcId="{28119402-92E8-4B10-B355-7B77CBEEFFCF}" destId="{82F83FDB-0787-43F5-A24C-F7FB029D9184}" srcOrd="1" destOrd="0" presId="urn:microsoft.com/office/officeart/2005/8/layout/vList4"/>
    <dgm:cxn modelId="{2F80C5C5-E4E9-42AF-A0D9-7DB51B7AEB01}" type="presParOf" srcId="{28119402-92E8-4B10-B355-7B77CBEEFFCF}" destId="{5624CF68-A4BB-4EB8-9308-13346F67BF7F}" srcOrd="2" destOrd="0" presId="urn:microsoft.com/office/officeart/2005/8/layout/vList4"/>
    <dgm:cxn modelId="{88B808E2-4C14-45CF-83F3-5362C9FA44B1}" type="presParOf" srcId="{5624CF68-A4BB-4EB8-9308-13346F67BF7F}" destId="{52C546DB-119B-4CC1-9D4A-A428A00FBDD9}" srcOrd="0" destOrd="0" presId="urn:microsoft.com/office/officeart/2005/8/layout/vList4"/>
    <dgm:cxn modelId="{EC05F835-C1CE-4FB6-88D3-414F4C2FC81D}" type="presParOf" srcId="{5624CF68-A4BB-4EB8-9308-13346F67BF7F}" destId="{97E191E8-7DCE-4BE1-9F94-8729D69DCA17}" srcOrd="1" destOrd="0" presId="urn:microsoft.com/office/officeart/2005/8/layout/vList4"/>
    <dgm:cxn modelId="{78A15F55-93DC-49FE-8732-0F77A10A1071}" type="presParOf" srcId="{5624CF68-A4BB-4EB8-9308-13346F67BF7F}" destId="{77210B08-A182-4BA1-AD43-09AEB2AC7312}" srcOrd="2" destOrd="0" presId="urn:microsoft.com/office/officeart/2005/8/layout/vList4"/>
    <dgm:cxn modelId="{7F5D5852-770D-44D7-AC0C-2350D8E17BE5}" type="presParOf" srcId="{28119402-92E8-4B10-B355-7B77CBEEFFCF}" destId="{413D6783-1EFB-4F5C-AAC1-5B6C78E27BBA}" srcOrd="3" destOrd="0" presId="urn:microsoft.com/office/officeart/2005/8/layout/vList4"/>
    <dgm:cxn modelId="{30E12BF5-E105-47A8-A819-FBB50BE6E07C}" type="presParOf" srcId="{28119402-92E8-4B10-B355-7B77CBEEFFCF}" destId="{DED7791B-30DC-432C-B67C-AD6B663F80B1}" srcOrd="4" destOrd="0" presId="urn:microsoft.com/office/officeart/2005/8/layout/vList4"/>
    <dgm:cxn modelId="{17ABC484-5F99-4C91-8A61-CD04012FC184}" type="presParOf" srcId="{DED7791B-30DC-432C-B67C-AD6B663F80B1}" destId="{08090495-AA28-4C7C-BF7E-05157FFB8F15}" srcOrd="0" destOrd="0" presId="urn:microsoft.com/office/officeart/2005/8/layout/vList4"/>
    <dgm:cxn modelId="{7CB649DC-E5F2-444A-9E31-564D2D8DFCE5}" type="presParOf" srcId="{DED7791B-30DC-432C-B67C-AD6B663F80B1}" destId="{2799F3D1-6F15-4E27-8748-D5669B86A3E6}" srcOrd="1" destOrd="0" presId="urn:microsoft.com/office/officeart/2005/8/layout/vList4"/>
    <dgm:cxn modelId="{68054566-AC75-41A0-9DF4-674B24FEDA07}" type="presParOf" srcId="{DED7791B-30DC-432C-B67C-AD6B663F80B1}" destId="{C0E9EFB2-0A69-4BA7-B499-86731C65C1A2}" srcOrd="2" destOrd="0" presId="urn:microsoft.com/office/officeart/2005/8/layout/vList4"/>
    <dgm:cxn modelId="{2FC9AABB-A18F-4121-ADAD-84FE29164A49}" type="presParOf" srcId="{28119402-92E8-4B10-B355-7B77CBEEFFCF}" destId="{9BE53C01-EE84-4206-A4A0-023EF003DAD2}" srcOrd="5" destOrd="0" presId="urn:microsoft.com/office/officeart/2005/8/layout/vList4"/>
    <dgm:cxn modelId="{3F533208-1D76-493A-80E2-5319D280EB3E}" type="presParOf" srcId="{28119402-92E8-4B10-B355-7B77CBEEFFCF}" destId="{A78A93CA-6517-419D-8200-4EADBCA633B4}" srcOrd="6" destOrd="0" presId="urn:microsoft.com/office/officeart/2005/8/layout/vList4"/>
    <dgm:cxn modelId="{DC4C718F-DBCC-4F35-A5D6-B6979FFDE882}" type="presParOf" srcId="{A78A93CA-6517-419D-8200-4EADBCA633B4}" destId="{2F6C9A51-DF48-4EEC-AF68-7CD3A96BB703}" srcOrd="0" destOrd="0" presId="urn:microsoft.com/office/officeart/2005/8/layout/vList4"/>
    <dgm:cxn modelId="{390EF8B4-F890-49D4-BFE4-9D1C6382E8F5}" type="presParOf" srcId="{A78A93CA-6517-419D-8200-4EADBCA633B4}" destId="{646EE95C-5FAB-4D5C-BA07-3F6858E03CF9}" srcOrd="1" destOrd="0" presId="urn:microsoft.com/office/officeart/2005/8/layout/vList4"/>
    <dgm:cxn modelId="{5E882B79-1DE6-4F7D-8AAD-A5C2883E9952}" type="presParOf" srcId="{A78A93CA-6517-419D-8200-4EADBCA633B4}" destId="{B720AA12-643D-4B9F-8A14-31E793E04C1E}" srcOrd="2" destOrd="0" presId="urn:microsoft.com/office/officeart/2005/8/layout/vList4"/>
    <dgm:cxn modelId="{9CF27C67-CF00-4A90-9889-0A70961E911D}" type="presParOf" srcId="{28119402-92E8-4B10-B355-7B77CBEEFFCF}" destId="{F6515075-5442-443E-9676-D3510956F027}" srcOrd="7" destOrd="0" presId="urn:microsoft.com/office/officeart/2005/8/layout/vList4"/>
    <dgm:cxn modelId="{F4192BD8-6A1D-4D55-9CEB-A542E9C2C4E6}" type="presParOf" srcId="{28119402-92E8-4B10-B355-7B77CBEEFFCF}" destId="{39E146B6-68B3-46D9-AFB4-AFA2A0C8D5AC}" srcOrd="8" destOrd="0" presId="urn:microsoft.com/office/officeart/2005/8/layout/vList4"/>
    <dgm:cxn modelId="{BE7F36E3-F362-4A32-94D7-F533511D6ACB}" type="presParOf" srcId="{39E146B6-68B3-46D9-AFB4-AFA2A0C8D5AC}" destId="{DE838EB9-489E-4AE2-83C5-6F096A720FFF}" srcOrd="0" destOrd="0" presId="urn:microsoft.com/office/officeart/2005/8/layout/vList4"/>
    <dgm:cxn modelId="{6CC4637E-972E-47CD-875C-506A4850D3E9}" type="presParOf" srcId="{39E146B6-68B3-46D9-AFB4-AFA2A0C8D5AC}" destId="{F7E8BCB6-434D-4E83-B8CE-564FFAEC5C58}" srcOrd="1" destOrd="0" presId="urn:microsoft.com/office/officeart/2005/8/layout/vList4"/>
    <dgm:cxn modelId="{C7A1FEF1-4B4A-4764-8013-21980FA262D7}" type="presParOf" srcId="{39E146B6-68B3-46D9-AFB4-AFA2A0C8D5AC}" destId="{5755F89E-36B7-4E96-8A6B-C80215F1805B}" srcOrd="2" destOrd="0" presId="urn:microsoft.com/office/officeart/2005/8/layout/vList4"/>
    <dgm:cxn modelId="{412D6B9E-EF43-46FA-9805-3EBE6FF344D9}" type="presParOf" srcId="{28119402-92E8-4B10-B355-7B77CBEEFFCF}" destId="{2BD3F5BF-157A-43DC-BA13-AAFF292CD068}" srcOrd="9" destOrd="0" presId="urn:microsoft.com/office/officeart/2005/8/layout/vList4"/>
    <dgm:cxn modelId="{C3B76115-839F-4149-AB25-2145BF839ECA}" type="presParOf" srcId="{28119402-92E8-4B10-B355-7B77CBEEFFCF}" destId="{5DD4C2A5-17DF-4C15-B3CC-EFD64E130E71}" srcOrd="10" destOrd="0" presId="urn:microsoft.com/office/officeart/2005/8/layout/vList4"/>
    <dgm:cxn modelId="{A0BE12BD-4C3F-4F0D-839E-DE0013A48AF0}" type="presParOf" srcId="{5DD4C2A5-17DF-4C15-B3CC-EFD64E130E71}" destId="{C1BEA6EA-25F0-4437-A4B3-F668D4FE95F9}" srcOrd="0" destOrd="0" presId="urn:microsoft.com/office/officeart/2005/8/layout/vList4"/>
    <dgm:cxn modelId="{4F9D3AC6-3B32-4992-8085-C14AACEF5F80}" type="presParOf" srcId="{5DD4C2A5-17DF-4C15-B3CC-EFD64E130E71}" destId="{89B322EB-4F54-4188-9BCE-F0708D2439B5}" srcOrd="1" destOrd="0" presId="urn:microsoft.com/office/officeart/2005/8/layout/vList4"/>
    <dgm:cxn modelId="{10A2E7E5-61EC-44A4-8696-43978E07E731}" type="presParOf" srcId="{5DD4C2A5-17DF-4C15-B3CC-EFD64E130E71}" destId="{ADFB5066-E4BD-4A74-9B19-4B9456D01C3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625C30-CC36-487B-87D6-EDF6A1C6A483}" type="doc">
      <dgm:prSet loTypeId="urn:microsoft.com/office/officeart/2005/8/layout/vList5" loCatId="list" qsTypeId="urn:microsoft.com/office/officeart/2005/8/quickstyle/simple5" qsCatId="simple" csTypeId="urn:microsoft.com/office/officeart/2005/8/colors/colorful2" csCatId="colorful"/>
      <dgm:spPr/>
      <dgm:t>
        <a:bodyPr/>
        <a:lstStyle/>
        <a:p>
          <a:endParaRPr lang="it-IT"/>
        </a:p>
      </dgm:t>
    </dgm:pt>
    <dgm:pt modelId="{02C37808-2272-40D1-84E9-D21E5B59D5A8}">
      <dgm:prSet custT="1"/>
      <dgm:spPr/>
      <dgm:t>
        <a:bodyPr/>
        <a:lstStyle/>
        <a:p>
          <a:pPr rtl="0"/>
          <a:r>
            <a:rPr lang="it-IT" sz="2400" b="1" dirty="0">
              <a:effectLst>
                <a:outerShdw blurRad="38100" dist="38100" dir="2700000" algn="tl">
                  <a:srgbClr val="000000">
                    <a:alpha val="43137"/>
                  </a:srgbClr>
                </a:outerShdw>
              </a:effectLst>
            </a:rPr>
            <a:t>FLUSSO A</a:t>
          </a:r>
          <a:endParaRPr lang="it-IT" sz="2400" dirty="0">
            <a:effectLst>
              <a:outerShdw blurRad="38100" dist="38100" dir="2700000" algn="tl">
                <a:srgbClr val="000000">
                  <a:alpha val="43137"/>
                </a:srgbClr>
              </a:outerShdw>
            </a:effectLst>
          </a:endParaRPr>
        </a:p>
      </dgm:t>
    </dgm:pt>
    <dgm:pt modelId="{5A282B36-DBBA-4DBB-A3BF-E110B9353E8E}" type="parTrans" cxnId="{A690F06D-B020-42CA-A837-A91F0E629739}">
      <dgm:prSet/>
      <dgm:spPr/>
      <dgm:t>
        <a:bodyPr/>
        <a:lstStyle/>
        <a:p>
          <a:endParaRPr lang="it-IT"/>
        </a:p>
      </dgm:t>
    </dgm:pt>
    <dgm:pt modelId="{CCA7A872-F9DF-4E3B-81A3-A03C3C53C0AC}" type="sibTrans" cxnId="{A690F06D-B020-42CA-A837-A91F0E629739}">
      <dgm:prSet/>
      <dgm:spPr/>
      <dgm:t>
        <a:bodyPr/>
        <a:lstStyle/>
        <a:p>
          <a:endParaRPr lang="it-IT"/>
        </a:p>
      </dgm:t>
    </dgm:pt>
    <dgm:pt modelId="{3426B634-7FB5-4DE1-88E2-3E6AB30FAD56}">
      <dgm:prSet custT="1"/>
      <dgm:spPr/>
      <dgm:t>
        <a:bodyPr/>
        <a:lstStyle/>
        <a:p>
          <a:pPr rtl="0"/>
          <a:r>
            <a:rPr lang="it-IT" sz="1800" dirty="0"/>
            <a:t>conferimento monomateriale di provenienza urbana;</a:t>
          </a:r>
        </a:p>
      </dgm:t>
    </dgm:pt>
    <dgm:pt modelId="{D9B32E42-EA12-4896-BC0A-E351D0A9FFAF}" type="parTrans" cxnId="{676DEB16-5FE5-4722-A88A-4A5BB71DE6D4}">
      <dgm:prSet/>
      <dgm:spPr/>
      <dgm:t>
        <a:bodyPr/>
        <a:lstStyle/>
        <a:p>
          <a:endParaRPr lang="it-IT"/>
        </a:p>
      </dgm:t>
    </dgm:pt>
    <dgm:pt modelId="{3E1DFCC4-D862-4438-924C-2FD0E8A189E7}" type="sibTrans" cxnId="{676DEB16-5FE5-4722-A88A-4A5BB71DE6D4}">
      <dgm:prSet/>
      <dgm:spPr/>
      <dgm:t>
        <a:bodyPr/>
        <a:lstStyle/>
        <a:p>
          <a:endParaRPr lang="it-IT"/>
        </a:p>
      </dgm:t>
    </dgm:pt>
    <dgm:pt modelId="{4721F90F-DFEB-405A-B72C-AC79713E19E6}">
      <dgm:prSet custT="1"/>
      <dgm:spPr/>
      <dgm:t>
        <a:bodyPr/>
        <a:lstStyle/>
        <a:p>
          <a:pPr rtl="0"/>
          <a:r>
            <a:rPr lang="it-IT" sz="2400" b="1" dirty="0">
              <a:effectLst>
                <a:outerShdw blurRad="38100" dist="38100" dir="2700000" algn="tl">
                  <a:srgbClr val="000000">
                    <a:alpha val="43137"/>
                  </a:srgbClr>
                </a:outerShdw>
              </a:effectLst>
            </a:rPr>
            <a:t>FLUSSO B</a:t>
          </a:r>
          <a:endParaRPr lang="it-IT" sz="2400" dirty="0">
            <a:effectLst>
              <a:outerShdw blurRad="38100" dist="38100" dir="2700000" algn="tl">
                <a:srgbClr val="000000">
                  <a:alpha val="43137"/>
                </a:srgbClr>
              </a:outerShdw>
            </a:effectLst>
          </a:endParaRPr>
        </a:p>
      </dgm:t>
    </dgm:pt>
    <dgm:pt modelId="{F56942B0-6237-4321-9FA8-2DD2B691623A}" type="parTrans" cxnId="{953FD10A-D62F-4406-9F53-B7B31116B171}">
      <dgm:prSet/>
      <dgm:spPr/>
      <dgm:t>
        <a:bodyPr/>
        <a:lstStyle/>
        <a:p>
          <a:endParaRPr lang="it-IT"/>
        </a:p>
      </dgm:t>
    </dgm:pt>
    <dgm:pt modelId="{73053435-2AAD-4F1F-890E-A0B7234366A6}" type="sibTrans" cxnId="{953FD10A-D62F-4406-9F53-B7B31116B171}">
      <dgm:prSet/>
      <dgm:spPr/>
      <dgm:t>
        <a:bodyPr/>
        <a:lstStyle/>
        <a:p>
          <a:endParaRPr lang="it-IT"/>
        </a:p>
      </dgm:t>
    </dgm:pt>
    <dgm:pt modelId="{75F174D5-BE19-4464-A033-8DF0765A9890}">
      <dgm:prSet custT="1"/>
      <dgm:spPr/>
      <dgm:t>
        <a:bodyPr/>
        <a:lstStyle/>
        <a:p>
          <a:pPr rtl="0"/>
          <a:r>
            <a:rPr lang="it-IT" sz="1800" dirty="0"/>
            <a:t>conferimento monomateriale di provenienza non domestica comunque conferita al servizio pubblico, con significativa presenza di Traccianti come definiti nel seguito;</a:t>
          </a:r>
        </a:p>
      </dgm:t>
    </dgm:pt>
    <dgm:pt modelId="{C9516DD6-6192-440F-9A24-A0643C517214}" type="parTrans" cxnId="{092C9E4C-F60F-4A3F-A79D-3C59205A01EB}">
      <dgm:prSet/>
      <dgm:spPr/>
      <dgm:t>
        <a:bodyPr/>
        <a:lstStyle/>
        <a:p>
          <a:endParaRPr lang="it-IT"/>
        </a:p>
      </dgm:t>
    </dgm:pt>
    <dgm:pt modelId="{92CEBAFF-C089-47A1-B61C-4CE6AE957A88}" type="sibTrans" cxnId="{092C9E4C-F60F-4A3F-A79D-3C59205A01EB}">
      <dgm:prSet/>
      <dgm:spPr/>
      <dgm:t>
        <a:bodyPr/>
        <a:lstStyle/>
        <a:p>
          <a:endParaRPr lang="it-IT"/>
        </a:p>
      </dgm:t>
    </dgm:pt>
    <dgm:pt modelId="{2835FFF0-D67B-4356-BCBB-969A15F9D7FD}">
      <dgm:prSet custT="1"/>
      <dgm:spPr/>
      <dgm:t>
        <a:bodyPr/>
        <a:lstStyle/>
        <a:p>
          <a:pPr rtl="0"/>
          <a:r>
            <a:rPr lang="it-IT" sz="2400" b="1">
              <a:effectLst>
                <a:outerShdw blurRad="38100" dist="38100" dir="2700000" algn="tl">
                  <a:srgbClr val="000000">
                    <a:alpha val="43137"/>
                  </a:srgbClr>
                </a:outerShdw>
              </a:effectLst>
            </a:rPr>
            <a:t>FLUSSO C</a:t>
          </a:r>
          <a:endParaRPr lang="it-IT" sz="2400">
            <a:effectLst>
              <a:outerShdw blurRad="38100" dist="38100" dir="2700000" algn="tl">
                <a:srgbClr val="000000">
                  <a:alpha val="43137"/>
                </a:srgbClr>
              </a:outerShdw>
            </a:effectLst>
          </a:endParaRPr>
        </a:p>
      </dgm:t>
    </dgm:pt>
    <dgm:pt modelId="{E2AEFFE4-D536-4D9D-AF1C-D812295528D3}" type="parTrans" cxnId="{C5F9117D-5198-4AC7-BFF6-B74A078CA659}">
      <dgm:prSet/>
      <dgm:spPr/>
      <dgm:t>
        <a:bodyPr/>
        <a:lstStyle/>
        <a:p>
          <a:endParaRPr lang="it-IT"/>
        </a:p>
      </dgm:t>
    </dgm:pt>
    <dgm:pt modelId="{5F1427AF-12C6-4520-82F1-89C1D6F3210A}" type="sibTrans" cxnId="{C5F9117D-5198-4AC7-BFF6-B74A078CA659}">
      <dgm:prSet/>
      <dgm:spPr/>
      <dgm:t>
        <a:bodyPr/>
        <a:lstStyle/>
        <a:p>
          <a:endParaRPr lang="it-IT"/>
        </a:p>
      </dgm:t>
    </dgm:pt>
    <dgm:pt modelId="{BAACBDD2-8805-42F9-9AF3-9F7D586C0A05}">
      <dgm:prSet custT="1"/>
      <dgm:spPr/>
      <dgm:t>
        <a:bodyPr/>
        <a:lstStyle/>
        <a:p>
          <a:pPr rtl="0"/>
          <a:r>
            <a:rPr lang="it-IT" sz="1800" dirty="0"/>
            <a:t>conferimento monomateriale di provenienza urbana finalizzata al conferimento dei soli CPL come definiti nel seguito;</a:t>
          </a:r>
        </a:p>
      </dgm:t>
    </dgm:pt>
    <dgm:pt modelId="{67A34D13-5E92-4FDB-BF5D-9A2FAF2C3B03}" type="parTrans" cxnId="{70285CFB-AF4C-4727-82E2-87E2DFA71398}">
      <dgm:prSet/>
      <dgm:spPr/>
      <dgm:t>
        <a:bodyPr/>
        <a:lstStyle/>
        <a:p>
          <a:endParaRPr lang="it-IT"/>
        </a:p>
      </dgm:t>
    </dgm:pt>
    <dgm:pt modelId="{A29C9C8A-C425-45F0-B42E-EA3FBF3869E1}" type="sibTrans" cxnId="{70285CFB-AF4C-4727-82E2-87E2DFA71398}">
      <dgm:prSet/>
      <dgm:spPr/>
      <dgm:t>
        <a:bodyPr/>
        <a:lstStyle/>
        <a:p>
          <a:endParaRPr lang="it-IT"/>
        </a:p>
      </dgm:t>
    </dgm:pt>
    <dgm:pt modelId="{75B9ECE0-1979-42DA-AEF8-EF83FCC20163}">
      <dgm:prSet custT="1"/>
      <dgm:spPr/>
      <dgm:t>
        <a:bodyPr/>
        <a:lstStyle/>
        <a:p>
          <a:pPr rtl="0"/>
          <a:r>
            <a:rPr lang="it-IT" sz="2400" b="1">
              <a:effectLst>
                <a:outerShdw blurRad="38100" dist="38100" dir="2700000" algn="tl">
                  <a:srgbClr val="000000">
                    <a:alpha val="43137"/>
                  </a:srgbClr>
                </a:outerShdw>
              </a:effectLst>
            </a:rPr>
            <a:t>FLUSSO D</a:t>
          </a:r>
          <a:endParaRPr lang="it-IT" sz="2400">
            <a:effectLst>
              <a:outerShdw blurRad="38100" dist="38100" dir="2700000" algn="tl">
                <a:srgbClr val="000000">
                  <a:alpha val="43137"/>
                </a:srgbClr>
              </a:outerShdw>
            </a:effectLst>
          </a:endParaRPr>
        </a:p>
      </dgm:t>
    </dgm:pt>
    <dgm:pt modelId="{FCDF7FD0-1DE5-4886-A336-D6B2AFDF6BE0}" type="parTrans" cxnId="{263F3CBF-1B07-4BA9-B045-4F8B2665CC3C}">
      <dgm:prSet/>
      <dgm:spPr/>
      <dgm:t>
        <a:bodyPr/>
        <a:lstStyle/>
        <a:p>
          <a:endParaRPr lang="it-IT"/>
        </a:p>
      </dgm:t>
    </dgm:pt>
    <dgm:pt modelId="{B2AA085C-9897-41E5-A6D7-F9EA2F98FFC7}" type="sibTrans" cxnId="{263F3CBF-1B07-4BA9-B045-4F8B2665CC3C}">
      <dgm:prSet/>
      <dgm:spPr/>
      <dgm:t>
        <a:bodyPr/>
        <a:lstStyle/>
        <a:p>
          <a:endParaRPr lang="it-IT"/>
        </a:p>
      </dgm:t>
    </dgm:pt>
    <dgm:pt modelId="{743178D5-6CD1-471E-9247-28C06048383D}">
      <dgm:prSet custT="1"/>
      <dgm:spPr/>
      <dgm:t>
        <a:bodyPr/>
        <a:lstStyle/>
        <a:p>
          <a:pPr rtl="0"/>
          <a:r>
            <a:rPr lang="it-IT" sz="1800"/>
            <a:t>conferimento multimateriale di provenienza urbana.</a:t>
          </a:r>
        </a:p>
      </dgm:t>
    </dgm:pt>
    <dgm:pt modelId="{ACDD2F69-6D7A-4B1D-B864-07317311AAE5}" type="parTrans" cxnId="{375D513F-8082-4E70-82DD-FDB633270700}">
      <dgm:prSet/>
      <dgm:spPr/>
      <dgm:t>
        <a:bodyPr/>
        <a:lstStyle/>
        <a:p>
          <a:endParaRPr lang="it-IT"/>
        </a:p>
      </dgm:t>
    </dgm:pt>
    <dgm:pt modelId="{86EB20DB-C1E4-44F5-A0C0-A0F908BDDFA9}" type="sibTrans" cxnId="{375D513F-8082-4E70-82DD-FDB633270700}">
      <dgm:prSet/>
      <dgm:spPr/>
      <dgm:t>
        <a:bodyPr/>
        <a:lstStyle/>
        <a:p>
          <a:endParaRPr lang="it-IT"/>
        </a:p>
      </dgm:t>
    </dgm:pt>
    <dgm:pt modelId="{13DE46C2-24A2-46C2-B82F-F011861C4A7D}" type="pres">
      <dgm:prSet presAssocID="{B2625C30-CC36-487B-87D6-EDF6A1C6A483}" presName="Name0" presStyleCnt="0">
        <dgm:presLayoutVars>
          <dgm:dir/>
          <dgm:animLvl val="lvl"/>
          <dgm:resizeHandles val="exact"/>
        </dgm:presLayoutVars>
      </dgm:prSet>
      <dgm:spPr/>
      <dgm:t>
        <a:bodyPr/>
        <a:lstStyle/>
        <a:p>
          <a:endParaRPr lang="it-IT"/>
        </a:p>
      </dgm:t>
    </dgm:pt>
    <dgm:pt modelId="{D49D1CE4-CC05-4E0C-BCFE-346B6350D310}" type="pres">
      <dgm:prSet presAssocID="{02C37808-2272-40D1-84E9-D21E5B59D5A8}" presName="linNode" presStyleCnt="0"/>
      <dgm:spPr/>
    </dgm:pt>
    <dgm:pt modelId="{C5C1B547-EA5A-457E-B8E2-9E407B67C5B5}" type="pres">
      <dgm:prSet presAssocID="{02C37808-2272-40D1-84E9-D21E5B59D5A8}" presName="parentText" presStyleLbl="node1" presStyleIdx="0" presStyleCnt="4">
        <dgm:presLayoutVars>
          <dgm:chMax val="1"/>
          <dgm:bulletEnabled val="1"/>
        </dgm:presLayoutVars>
      </dgm:prSet>
      <dgm:spPr/>
      <dgm:t>
        <a:bodyPr/>
        <a:lstStyle/>
        <a:p>
          <a:endParaRPr lang="it-IT"/>
        </a:p>
      </dgm:t>
    </dgm:pt>
    <dgm:pt modelId="{32DA95D6-704D-4EFF-ABBE-90A37203B8B1}" type="pres">
      <dgm:prSet presAssocID="{02C37808-2272-40D1-84E9-D21E5B59D5A8}" presName="descendantText" presStyleLbl="alignAccFollowNode1" presStyleIdx="0" presStyleCnt="4">
        <dgm:presLayoutVars>
          <dgm:bulletEnabled val="1"/>
        </dgm:presLayoutVars>
      </dgm:prSet>
      <dgm:spPr/>
      <dgm:t>
        <a:bodyPr/>
        <a:lstStyle/>
        <a:p>
          <a:endParaRPr lang="it-IT"/>
        </a:p>
      </dgm:t>
    </dgm:pt>
    <dgm:pt modelId="{1ADB22BE-C3E6-4190-8396-1719E5951063}" type="pres">
      <dgm:prSet presAssocID="{CCA7A872-F9DF-4E3B-81A3-A03C3C53C0AC}" presName="sp" presStyleCnt="0"/>
      <dgm:spPr/>
    </dgm:pt>
    <dgm:pt modelId="{9636C363-EC9E-4682-ACEE-0BB5A0ED1E21}" type="pres">
      <dgm:prSet presAssocID="{4721F90F-DFEB-405A-B72C-AC79713E19E6}" presName="linNode" presStyleCnt="0"/>
      <dgm:spPr/>
    </dgm:pt>
    <dgm:pt modelId="{369707C5-26C2-4F34-B8AE-14B097A1A15D}" type="pres">
      <dgm:prSet presAssocID="{4721F90F-DFEB-405A-B72C-AC79713E19E6}" presName="parentText" presStyleLbl="node1" presStyleIdx="1" presStyleCnt="4">
        <dgm:presLayoutVars>
          <dgm:chMax val="1"/>
          <dgm:bulletEnabled val="1"/>
        </dgm:presLayoutVars>
      </dgm:prSet>
      <dgm:spPr/>
      <dgm:t>
        <a:bodyPr/>
        <a:lstStyle/>
        <a:p>
          <a:endParaRPr lang="it-IT"/>
        </a:p>
      </dgm:t>
    </dgm:pt>
    <dgm:pt modelId="{03E760C8-FEE7-4E3E-AF2A-651DEE4506B6}" type="pres">
      <dgm:prSet presAssocID="{4721F90F-DFEB-405A-B72C-AC79713E19E6}" presName="descendantText" presStyleLbl="alignAccFollowNode1" presStyleIdx="1" presStyleCnt="4">
        <dgm:presLayoutVars>
          <dgm:bulletEnabled val="1"/>
        </dgm:presLayoutVars>
      </dgm:prSet>
      <dgm:spPr/>
      <dgm:t>
        <a:bodyPr/>
        <a:lstStyle/>
        <a:p>
          <a:endParaRPr lang="it-IT"/>
        </a:p>
      </dgm:t>
    </dgm:pt>
    <dgm:pt modelId="{2E00B7BF-B672-470E-9E7E-A49324C586C5}" type="pres">
      <dgm:prSet presAssocID="{73053435-2AAD-4F1F-890E-A0B7234366A6}" presName="sp" presStyleCnt="0"/>
      <dgm:spPr/>
    </dgm:pt>
    <dgm:pt modelId="{6FDE456E-8A41-493D-988A-EF015BC2F44D}" type="pres">
      <dgm:prSet presAssocID="{2835FFF0-D67B-4356-BCBB-969A15F9D7FD}" presName="linNode" presStyleCnt="0"/>
      <dgm:spPr/>
    </dgm:pt>
    <dgm:pt modelId="{95F958D9-CEE6-4B5E-A0E4-73F2486A12BC}" type="pres">
      <dgm:prSet presAssocID="{2835FFF0-D67B-4356-BCBB-969A15F9D7FD}" presName="parentText" presStyleLbl="node1" presStyleIdx="2" presStyleCnt="4">
        <dgm:presLayoutVars>
          <dgm:chMax val="1"/>
          <dgm:bulletEnabled val="1"/>
        </dgm:presLayoutVars>
      </dgm:prSet>
      <dgm:spPr/>
      <dgm:t>
        <a:bodyPr/>
        <a:lstStyle/>
        <a:p>
          <a:endParaRPr lang="it-IT"/>
        </a:p>
      </dgm:t>
    </dgm:pt>
    <dgm:pt modelId="{B967F3BB-BD66-4741-90F9-033E6C41D584}" type="pres">
      <dgm:prSet presAssocID="{2835FFF0-D67B-4356-BCBB-969A15F9D7FD}" presName="descendantText" presStyleLbl="alignAccFollowNode1" presStyleIdx="2" presStyleCnt="4">
        <dgm:presLayoutVars>
          <dgm:bulletEnabled val="1"/>
        </dgm:presLayoutVars>
      </dgm:prSet>
      <dgm:spPr/>
      <dgm:t>
        <a:bodyPr/>
        <a:lstStyle/>
        <a:p>
          <a:endParaRPr lang="it-IT"/>
        </a:p>
      </dgm:t>
    </dgm:pt>
    <dgm:pt modelId="{92808FDA-418F-409C-B900-63C36882F15D}" type="pres">
      <dgm:prSet presAssocID="{5F1427AF-12C6-4520-82F1-89C1D6F3210A}" presName="sp" presStyleCnt="0"/>
      <dgm:spPr/>
    </dgm:pt>
    <dgm:pt modelId="{75B7B209-CEE1-4D8B-9060-DE6C4555E21F}" type="pres">
      <dgm:prSet presAssocID="{75B9ECE0-1979-42DA-AEF8-EF83FCC20163}" presName="linNode" presStyleCnt="0"/>
      <dgm:spPr/>
    </dgm:pt>
    <dgm:pt modelId="{6AF2BB32-B5C9-45CD-AB14-DF2F7B4670D0}" type="pres">
      <dgm:prSet presAssocID="{75B9ECE0-1979-42DA-AEF8-EF83FCC20163}" presName="parentText" presStyleLbl="node1" presStyleIdx="3" presStyleCnt="4">
        <dgm:presLayoutVars>
          <dgm:chMax val="1"/>
          <dgm:bulletEnabled val="1"/>
        </dgm:presLayoutVars>
      </dgm:prSet>
      <dgm:spPr/>
      <dgm:t>
        <a:bodyPr/>
        <a:lstStyle/>
        <a:p>
          <a:endParaRPr lang="it-IT"/>
        </a:p>
      </dgm:t>
    </dgm:pt>
    <dgm:pt modelId="{92E79DA7-965A-4C70-A965-B72978BD7394}" type="pres">
      <dgm:prSet presAssocID="{75B9ECE0-1979-42DA-AEF8-EF83FCC20163}" presName="descendantText" presStyleLbl="alignAccFollowNode1" presStyleIdx="3" presStyleCnt="4">
        <dgm:presLayoutVars>
          <dgm:bulletEnabled val="1"/>
        </dgm:presLayoutVars>
      </dgm:prSet>
      <dgm:spPr/>
      <dgm:t>
        <a:bodyPr/>
        <a:lstStyle/>
        <a:p>
          <a:endParaRPr lang="it-IT"/>
        </a:p>
      </dgm:t>
    </dgm:pt>
  </dgm:ptLst>
  <dgm:cxnLst>
    <dgm:cxn modelId="{923971B2-2256-4F84-A680-185C178F9A78}" type="presOf" srcId="{4721F90F-DFEB-405A-B72C-AC79713E19E6}" destId="{369707C5-26C2-4F34-B8AE-14B097A1A15D}" srcOrd="0" destOrd="0" presId="urn:microsoft.com/office/officeart/2005/8/layout/vList5"/>
    <dgm:cxn modelId="{375D513F-8082-4E70-82DD-FDB633270700}" srcId="{75B9ECE0-1979-42DA-AEF8-EF83FCC20163}" destId="{743178D5-6CD1-471E-9247-28C06048383D}" srcOrd="0" destOrd="0" parTransId="{ACDD2F69-6D7A-4B1D-B864-07317311AAE5}" sibTransId="{86EB20DB-C1E4-44F5-A0C0-A0F908BDDFA9}"/>
    <dgm:cxn modelId="{CDD68544-7BDE-4627-A878-42D9C992F297}" type="presOf" srcId="{3426B634-7FB5-4DE1-88E2-3E6AB30FAD56}" destId="{32DA95D6-704D-4EFF-ABBE-90A37203B8B1}" srcOrd="0" destOrd="0" presId="urn:microsoft.com/office/officeart/2005/8/layout/vList5"/>
    <dgm:cxn modelId="{7EE258CB-1D45-4C7E-B75C-367AC259AC6D}" type="presOf" srcId="{B2625C30-CC36-487B-87D6-EDF6A1C6A483}" destId="{13DE46C2-24A2-46C2-B82F-F011861C4A7D}" srcOrd="0" destOrd="0" presId="urn:microsoft.com/office/officeart/2005/8/layout/vList5"/>
    <dgm:cxn modelId="{CBFB63B6-65D4-415D-8D21-0B6EAF0F97D8}" type="presOf" srcId="{02C37808-2272-40D1-84E9-D21E5B59D5A8}" destId="{C5C1B547-EA5A-457E-B8E2-9E407B67C5B5}" srcOrd="0" destOrd="0" presId="urn:microsoft.com/office/officeart/2005/8/layout/vList5"/>
    <dgm:cxn modelId="{70285CFB-AF4C-4727-82E2-87E2DFA71398}" srcId="{2835FFF0-D67B-4356-BCBB-969A15F9D7FD}" destId="{BAACBDD2-8805-42F9-9AF3-9F7D586C0A05}" srcOrd="0" destOrd="0" parTransId="{67A34D13-5E92-4FDB-BF5D-9A2FAF2C3B03}" sibTransId="{A29C9C8A-C425-45F0-B42E-EA3FBF3869E1}"/>
    <dgm:cxn modelId="{263F3CBF-1B07-4BA9-B045-4F8B2665CC3C}" srcId="{B2625C30-CC36-487B-87D6-EDF6A1C6A483}" destId="{75B9ECE0-1979-42DA-AEF8-EF83FCC20163}" srcOrd="3" destOrd="0" parTransId="{FCDF7FD0-1DE5-4886-A336-D6B2AFDF6BE0}" sibTransId="{B2AA085C-9897-41E5-A6D7-F9EA2F98FFC7}"/>
    <dgm:cxn modelId="{3E2E4B5E-8757-4FC1-8A3E-A18F8C650614}" type="presOf" srcId="{75F174D5-BE19-4464-A033-8DF0765A9890}" destId="{03E760C8-FEE7-4E3E-AF2A-651DEE4506B6}" srcOrd="0" destOrd="0" presId="urn:microsoft.com/office/officeart/2005/8/layout/vList5"/>
    <dgm:cxn modelId="{3662196F-53EB-442E-B46B-4EC1519494AF}" type="presOf" srcId="{BAACBDD2-8805-42F9-9AF3-9F7D586C0A05}" destId="{B967F3BB-BD66-4741-90F9-033E6C41D584}" srcOrd="0" destOrd="0" presId="urn:microsoft.com/office/officeart/2005/8/layout/vList5"/>
    <dgm:cxn modelId="{676DEB16-5FE5-4722-A88A-4A5BB71DE6D4}" srcId="{02C37808-2272-40D1-84E9-D21E5B59D5A8}" destId="{3426B634-7FB5-4DE1-88E2-3E6AB30FAD56}" srcOrd="0" destOrd="0" parTransId="{D9B32E42-EA12-4896-BC0A-E351D0A9FFAF}" sibTransId="{3E1DFCC4-D862-4438-924C-2FD0E8A189E7}"/>
    <dgm:cxn modelId="{C3B872AF-884B-4B19-BD3D-C369FA590DEE}" type="presOf" srcId="{743178D5-6CD1-471E-9247-28C06048383D}" destId="{92E79DA7-965A-4C70-A965-B72978BD7394}" srcOrd="0" destOrd="0" presId="urn:microsoft.com/office/officeart/2005/8/layout/vList5"/>
    <dgm:cxn modelId="{C5F9117D-5198-4AC7-BFF6-B74A078CA659}" srcId="{B2625C30-CC36-487B-87D6-EDF6A1C6A483}" destId="{2835FFF0-D67B-4356-BCBB-969A15F9D7FD}" srcOrd="2" destOrd="0" parTransId="{E2AEFFE4-D536-4D9D-AF1C-D812295528D3}" sibTransId="{5F1427AF-12C6-4520-82F1-89C1D6F3210A}"/>
    <dgm:cxn modelId="{953FD10A-D62F-4406-9F53-B7B31116B171}" srcId="{B2625C30-CC36-487B-87D6-EDF6A1C6A483}" destId="{4721F90F-DFEB-405A-B72C-AC79713E19E6}" srcOrd="1" destOrd="0" parTransId="{F56942B0-6237-4321-9FA8-2DD2B691623A}" sibTransId="{73053435-2AAD-4F1F-890E-A0B7234366A6}"/>
    <dgm:cxn modelId="{0EBF04CE-05F7-4CB4-B0D7-A6216DE6135C}" type="presOf" srcId="{2835FFF0-D67B-4356-BCBB-969A15F9D7FD}" destId="{95F958D9-CEE6-4B5E-A0E4-73F2486A12BC}" srcOrd="0" destOrd="0" presId="urn:microsoft.com/office/officeart/2005/8/layout/vList5"/>
    <dgm:cxn modelId="{092C9E4C-F60F-4A3F-A79D-3C59205A01EB}" srcId="{4721F90F-DFEB-405A-B72C-AC79713E19E6}" destId="{75F174D5-BE19-4464-A033-8DF0765A9890}" srcOrd="0" destOrd="0" parTransId="{C9516DD6-6192-440F-9A24-A0643C517214}" sibTransId="{92CEBAFF-C089-47A1-B61C-4CE6AE957A88}"/>
    <dgm:cxn modelId="{A690F06D-B020-42CA-A837-A91F0E629739}" srcId="{B2625C30-CC36-487B-87D6-EDF6A1C6A483}" destId="{02C37808-2272-40D1-84E9-D21E5B59D5A8}" srcOrd="0" destOrd="0" parTransId="{5A282B36-DBBA-4DBB-A3BF-E110B9353E8E}" sibTransId="{CCA7A872-F9DF-4E3B-81A3-A03C3C53C0AC}"/>
    <dgm:cxn modelId="{D07B0AF5-1142-4192-A816-C90330EE61FF}" type="presOf" srcId="{75B9ECE0-1979-42DA-AEF8-EF83FCC20163}" destId="{6AF2BB32-B5C9-45CD-AB14-DF2F7B4670D0}" srcOrd="0" destOrd="0" presId="urn:microsoft.com/office/officeart/2005/8/layout/vList5"/>
    <dgm:cxn modelId="{9E187846-65C2-4EFC-B563-29F4A8B01A9D}" type="presParOf" srcId="{13DE46C2-24A2-46C2-B82F-F011861C4A7D}" destId="{D49D1CE4-CC05-4E0C-BCFE-346B6350D310}" srcOrd="0" destOrd="0" presId="urn:microsoft.com/office/officeart/2005/8/layout/vList5"/>
    <dgm:cxn modelId="{22A80E5B-5F58-4071-961E-6895ED8ECDB2}" type="presParOf" srcId="{D49D1CE4-CC05-4E0C-BCFE-346B6350D310}" destId="{C5C1B547-EA5A-457E-B8E2-9E407B67C5B5}" srcOrd="0" destOrd="0" presId="urn:microsoft.com/office/officeart/2005/8/layout/vList5"/>
    <dgm:cxn modelId="{0ED349E3-01D2-4373-A6A1-45C251695C4F}" type="presParOf" srcId="{D49D1CE4-CC05-4E0C-BCFE-346B6350D310}" destId="{32DA95D6-704D-4EFF-ABBE-90A37203B8B1}" srcOrd="1" destOrd="0" presId="urn:microsoft.com/office/officeart/2005/8/layout/vList5"/>
    <dgm:cxn modelId="{CC55D517-3B65-438D-9BF6-1CFFC2E97E11}" type="presParOf" srcId="{13DE46C2-24A2-46C2-B82F-F011861C4A7D}" destId="{1ADB22BE-C3E6-4190-8396-1719E5951063}" srcOrd="1" destOrd="0" presId="urn:microsoft.com/office/officeart/2005/8/layout/vList5"/>
    <dgm:cxn modelId="{EC7DE2DB-8FC9-471A-AD42-D6EA12FAE632}" type="presParOf" srcId="{13DE46C2-24A2-46C2-B82F-F011861C4A7D}" destId="{9636C363-EC9E-4682-ACEE-0BB5A0ED1E21}" srcOrd="2" destOrd="0" presId="urn:microsoft.com/office/officeart/2005/8/layout/vList5"/>
    <dgm:cxn modelId="{76F4DD64-1FC1-4F9D-B54E-3163B2FC0E52}" type="presParOf" srcId="{9636C363-EC9E-4682-ACEE-0BB5A0ED1E21}" destId="{369707C5-26C2-4F34-B8AE-14B097A1A15D}" srcOrd="0" destOrd="0" presId="urn:microsoft.com/office/officeart/2005/8/layout/vList5"/>
    <dgm:cxn modelId="{8B086B28-2F8C-4E9B-BF88-AE7B9988EF21}" type="presParOf" srcId="{9636C363-EC9E-4682-ACEE-0BB5A0ED1E21}" destId="{03E760C8-FEE7-4E3E-AF2A-651DEE4506B6}" srcOrd="1" destOrd="0" presId="urn:microsoft.com/office/officeart/2005/8/layout/vList5"/>
    <dgm:cxn modelId="{CF4BA229-FBBA-48B7-8D59-AB4DE8EF529E}" type="presParOf" srcId="{13DE46C2-24A2-46C2-B82F-F011861C4A7D}" destId="{2E00B7BF-B672-470E-9E7E-A49324C586C5}" srcOrd="3" destOrd="0" presId="urn:microsoft.com/office/officeart/2005/8/layout/vList5"/>
    <dgm:cxn modelId="{25DA5FFF-ACFC-418A-A05A-0C83AC2DA5D7}" type="presParOf" srcId="{13DE46C2-24A2-46C2-B82F-F011861C4A7D}" destId="{6FDE456E-8A41-493D-988A-EF015BC2F44D}" srcOrd="4" destOrd="0" presId="urn:microsoft.com/office/officeart/2005/8/layout/vList5"/>
    <dgm:cxn modelId="{A21D41A4-EA0D-45DB-A6F2-FDCC3A8E36B7}" type="presParOf" srcId="{6FDE456E-8A41-493D-988A-EF015BC2F44D}" destId="{95F958D9-CEE6-4B5E-A0E4-73F2486A12BC}" srcOrd="0" destOrd="0" presId="urn:microsoft.com/office/officeart/2005/8/layout/vList5"/>
    <dgm:cxn modelId="{2B369C53-9C18-48C2-872D-D4E3C3A758E5}" type="presParOf" srcId="{6FDE456E-8A41-493D-988A-EF015BC2F44D}" destId="{B967F3BB-BD66-4741-90F9-033E6C41D584}" srcOrd="1" destOrd="0" presId="urn:microsoft.com/office/officeart/2005/8/layout/vList5"/>
    <dgm:cxn modelId="{C631AA63-CDF4-4984-B01A-1A5A4C724B1F}" type="presParOf" srcId="{13DE46C2-24A2-46C2-B82F-F011861C4A7D}" destId="{92808FDA-418F-409C-B900-63C36882F15D}" srcOrd="5" destOrd="0" presId="urn:microsoft.com/office/officeart/2005/8/layout/vList5"/>
    <dgm:cxn modelId="{F2A4548C-1FE8-4F12-B7C7-F8D8DF23D66B}" type="presParOf" srcId="{13DE46C2-24A2-46C2-B82F-F011861C4A7D}" destId="{75B7B209-CEE1-4D8B-9060-DE6C4555E21F}" srcOrd="6" destOrd="0" presId="urn:microsoft.com/office/officeart/2005/8/layout/vList5"/>
    <dgm:cxn modelId="{387A26E2-FFA1-4601-968F-70959E80AFA8}" type="presParOf" srcId="{75B7B209-CEE1-4D8B-9060-DE6C4555E21F}" destId="{6AF2BB32-B5C9-45CD-AB14-DF2F7B4670D0}" srcOrd="0" destOrd="0" presId="urn:microsoft.com/office/officeart/2005/8/layout/vList5"/>
    <dgm:cxn modelId="{6BB1860B-BDAD-40C6-B2DD-2B84508060DC}" type="presParOf" srcId="{75B7B209-CEE1-4D8B-9060-DE6C4555E21F}" destId="{92E79DA7-965A-4C70-A965-B72978BD739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4512E-0CDA-4C00-9917-8B153062E7DD}">
      <dsp:nvSpPr>
        <dsp:cNvPr id="0" name=""/>
        <dsp:cNvSpPr/>
      </dsp:nvSpPr>
      <dsp:spPr>
        <a:xfrm>
          <a:off x="0" y="536"/>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C89309-B551-4124-905C-425931FBBEBC}">
      <dsp:nvSpPr>
        <dsp:cNvPr id="0" name=""/>
        <dsp:cNvSpPr/>
      </dsp:nvSpPr>
      <dsp:spPr>
        <a:xfrm>
          <a:off x="0" y="536"/>
          <a:ext cx="8136904" cy="87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rtl="0">
            <a:lnSpc>
              <a:spcPct val="90000"/>
            </a:lnSpc>
            <a:spcBef>
              <a:spcPct val="0"/>
            </a:spcBef>
            <a:spcAft>
              <a:spcPct val="35000"/>
            </a:spcAft>
          </a:pPr>
          <a:r>
            <a:rPr lang="it-IT" sz="2200" kern="1200" dirty="0"/>
            <a:t>Conferma i principi ispiratori delle precedenti edizioni</a:t>
          </a:r>
        </a:p>
      </dsp:txBody>
      <dsp:txXfrm>
        <a:off x="0" y="536"/>
        <a:ext cx="8136904" cy="878283"/>
      </dsp:txXfrm>
    </dsp:sp>
    <dsp:sp modelId="{55AE7C54-E043-4FA7-9FC8-60D571FF06A0}">
      <dsp:nvSpPr>
        <dsp:cNvPr id="0" name=""/>
        <dsp:cNvSpPr/>
      </dsp:nvSpPr>
      <dsp:spPr>
        <a:xfrm>
          <a:off x="0" y="878819"/>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4B620-605F-48D7-A17C-441574E4D81B}">
      <dsp:nvSpPr>
        <dsp:cNvPr id="0" name=""/>
        <dsp:cNvSpPr/>
      </dsp:nvSpPr>
      <dsp:spPr>
        <a:xfrm>
          <a:off x="0" y="878819"/>
          <a:ext cx="8136904" cy="87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rtl="0">
            <a:lnSpc>
              <a:spcPct val="90000"/>
            </a:lnSpc>
            <a:spcBef>
              <a:spcPct val="0"/>
            </a:spcBef>
            <a:spcAft>
              <a:spcPct val="35000"/>
            </a:spcAft>
          </a:pPr>
          <a:r>
            <a:rPr lang="it-IT" sz="2200" kern="1200" dirty="0"/>
            <a:t>Conferma l’impostazione strutturale delle precedenti edizioni</a:t>
          </a:r>
        </a:p>
      </dsp:txBody>
      <dsp:txXfrm>
        <a:off x="0" y="878819"/>
        <a:ext cx="8136904" cy="878283"/>
      </dsp:txXfrm>
    </dsp:sp>
    <dsp:sp modelId="{7D6FDB0D-0B80-4DD3-B75C-A7A1D486280B}">
      <dsp:nvSpPr>
        <dsp:cNvPr id="0" name=""/>
        <dsp:cNvSpPr/>
      </dsp:nvSpPr>
      <dsp:spPr>
        <a:xfrm>
          <a:off x="0" y="1757102"/>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C9C13A-6C1C-4DF1-AF09-891BD56765FA}">
      <dsp:nvSpPr>
        <dsp:cNvPr id="0" name=""/>
        <dsp:cNvSpPr/>
      </dsp:nvSpPr>
      <dsp:spPr>
        <a:xfrm>
          <a:off x="0" y="1757102"/>
          <a:ext cx="8136904" cy="87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rtl="0">
            <a:lnSpc>
              <a:spcPct val="90000"/>
            </a:lnSpc>
            <a:spcBef>
              <a:spcPct val="0"/>
            </a:spcBef>
            <a:spcAft>
              <a:spcPct val="35000"/>
            </a:spcAft>
          </a:pPr>
          <a:r>
            <a:rPr lang="it-IT" sz="2200" kern="1200" dirty="0"/>
            <a:t>Rafforza i principi di trasparenza dei flussi e tracciabilità dei rifiuti</a:t>
          </a:r>
        </a:p>
      </dsp:txBody>
      <dsp:txXfrm>
        <a:off x="0" y="1757102"/>
        <a:ext cx="8136904" cy="878283"/>
      </dsp:txXfrm>
    </dsp:sp>
    <dsp:sp modelId="{33DC6392-894E-4DAB-9495-2DB20D22ECB1}">
      <dsp:nvSpPr>
        <dsp:cNvPr id="0" name=""/>
        <dsp:cNvSpPr/>
      </dsp:nvSpPr>
      <dsp:spPr>
        <a:xfrm>
          <a:off x="0" y="2635385"/>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F695FC-D98B-4836-86C7-2A6F7644D743}">
      <dsp:nvSpPr>
        <dsp:cNvPr id="0" name=""/>
        <dsp:cNvSpPr/>
      </dsp:nvSpPr>
      <dsp:spPr>
        <a:xfrm>
          <a:off x="0" y="2635385"/>
          <a:ext cx="8136904" cy="87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rtl="0">
            <a:lnSpc>
              <a:spcPct val="90000"/>
            </a:lnSpc>
            <a:spcBef>
              <a:spcPct val="0"/>
            </a:spcBef>
            <a:spcAft>
              <a:spcPct val="35000"/>
            </a:spcAft>
          </a:pPr>
          <a:r>
            <a:rPr lang="it-IT" sz="2200" kern="1200"/>
            <a:t>Amplia il sostegno allo sviluppo della raccolta differenziata finalizzata al riciclo nelle aree in ritardo e alla comunicazione locale</a:t>
          </a:r>
        </a:p>
      </dsp:txBody>
      <dsp:txXfrm>
        <a:off x="0" y="2635385"/>
        <a:ext cx="8136904" cy="878283"/>
      </dsp:txXfrm>
    </dsp:sp>
    <dsp:sp modelId="{D0D54D76-2563-43A5-BFC0-D755EA557D2E}">
      <dsp:nvSpPr>
        <dsp:cNvPr id="0" name=""/>
        <dsp:cNvSpPr/>
      </dsp:nvSpPr>
      <dsp:spPr>
        <a:xfrm>
          <a:off x="0" y="3513668"/>
          <a:ext cx="81369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3D4A2-8587-4D0D-9A09-DB7709B79C4F}">
      <dsp:nvSpPr>
        <dsp:cNvPr id="0" name=""/>
        <dsp:cNvSpPr/>
      </dsp:nvSpPr>
      <dsp:spPr>
        <a:xfrm>
          <a:off x="0" y="3513668"/>
          <a:ext cx="8136904" cy="87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rtl="0">
            <a:lnSpc>
              <a:spcPct val="90000"/>
            </a:lnSpc>
            <a:spcBef>
              <a:spcPct val="0"/>
            </a:spcBef>
            <a:spcAft>
              <a:spcPct val="35000"/>
            </a:spcAft>
          </a:pPr>
          <a:r>
            <a:rPr lang="it-IT" sz="2200" kern="1200" dirty="0"/>
            <a:t>Incremento medio dei corrispettivi unitari tra i 16% ed il 17%, che ha portato nel primo anno di applicazione un impegno complessivo di 400 milioni di euro</a:t>
          </a:r>
        </a:p>
      </dsp:txBody>
      <dsp:txXfrm>
        <a:off x="0" y="3513668"/>
        <a:ext cx="8136904" cy="878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7C425-2D87-4FA7-B593-E63F61EF9889}">
      <dsp:nvSpPr>
        <dsp:cNvPr id="0" name=""/>
        <dsp:cNvSpPr/>
      </dsp:nvSpPr>
      <dsp:spPr>
        <a:xfrm>
          <a:off x="0" y="0"/>
          <a:ext cx="8463408" cy="6902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kern="1200" dirty="0"/>
            <a:t> </a:t>
          </a:r>
          <a:r>
            <a:rPr lang="it-IT" sz="2000" b="1" kern="1200" dirty="0"/>
            <a:t>COREPLA</a:t>
          </a:r>
        </a:p>
      </dsp:txBody>
      <dsp:txXfrm>
        <a:off x="1761708" y="0"/>
        <a:ext cx="6701699" cy="690268"/>
      </dsp:txXfrm>
    </dsp:sp>
    <dsp:sp modelId="{A52CCFD8-3DFD-472F-B24E-72FA1DFF8817}">
      <dsp:nvSpPr>
        <dsp:cNvPr id="0" name=""/>
        <dsp:cNvSpPr/>
      </dsp:nvSpPr>
      <dsp:spPr>
        <a:xfrm>
          <a:off x="366684" y="69026"/>
          <a:ext cx="1097365" cy="55221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546DB-119B-4CC1-9D4A-A428A00FBDD9}">
      <dsp:nvSpPr>
        <dsp:cNvPr id="0" name=""/>
        <dsp:cNvSpPr/>
      </dsp:nvSpPr>
      <dsp:spPr>
        <a:xfrm>
          <a:off x="0" y="759295"/>
          <a:ext cx="8463408" cy="6902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kern="1200" dirty="0"/>
            <a:t> </a:t>
          </a:r>
          <a:r>
            <a:rPr lang="it-IT" sz="2000" b="1" kern="1200" dirty="0"/>
            <a:t>COREVE</a:t>
          </a:r>
        </a:p>
      </dsp:txBody>
      <dsp:txXfrm>
        <a:off x="1761708" y="759295"/>
        <a:ext cx="6701699" cy="690268"/>
      </dsp:txXfrm>
    </dsp:sp>
    <dsp:sp modelId="{97E191E8-7DCE-4BE1-9F94-8729D69DCA17}">
      <dsp:nvSpPr>
        <dsp:cNvPr id="0" name=""/>
        <dsp:cNvSpPr/>
      </dsp:nvSpPr>
      <dsp:spPr>
        <a:xfrm>
          <a:off x="219303" y="828322"/>
          <a:ext cx="1392129" cy="55221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090495-AA28-4C7C-BF7E-05157FFB8F15}">
      <dsp:nvSpPr>
        <dsp:cNvPr id="0" name=""/>
        <dsp:cNvSpPr/>
      </dsp:nvSpPr>
      <dsp:spPr>
        <a:xfrm>
          <a:off x="0" y="1518590"/>
          <a:ext cx="8463408" cy="6902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kern="1200" dirty="0"/>
            <a:t> </a:t>
          </a:r>
          <a:r>
            <a:rPr lang="it-IT" sz="2000" b="1" kern="1200" dirty="0"/>
            <a:t>COMIECO</a:t>
          </a:r>
        </a:p>
      </dsp:txBody>
      <dsp:txXfrm>
        <a:off x="1761708" y="1518590"/>
        <a:ext cx="6701699" cy="690268"/>
      </dsp:txXfrm>
    </dsp:sp>
    <dsp:sp modelId="{2799F3D1-6F15-4E27-8748-D5669B86A3E6}">
      <dsp:nvSpPr>
        <dsp:cNvPr id="0" name=""/>
        <dsp:cNvSpPr/>
      </dsp:nvSpPr>
      <dsp:spPr>
        <a:xfrm>
          <a:off x="219303" y="1587617"/>
          <a:ext cx="1392129" cy="55221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6C9A51-DF48-4EEC-AF68-7CD3A96BB703}">
      <dsp:nvSpPr>
        <dsp:cNvPr id="0" name=""/>
        <dsp:cNvSpPr/>
      </dsp:nvSpPr>
      <dsp:spPr>
        <a:xfrm>
          <a:off x="0" y="2277886"/>
          <a:ext cx="8463408" cy="6902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kern="1200" dirty="0"/>
            <a:t> </a:t>
          </a:r>
          <a:r>
            <a:rPr lang="it-IT" sz="2000" b="1" kern="1200" dirty="0"/>
            <a:t>CIAL</a:t>
          </a:r>
        </a:p>
      </dsp:txBody>
      <dsp:txXfrm>
        <a:off x="1761708" y="2277886"/>
        <a:ext cx="6701699" cy="690268"/>
      </dsp:txXfrm>
    </dsp:sp>
    <dsp:sp modelId="{646EE95C-5FAB-4D5C-BA07-3F6858E03CF9}">
      <dsp:nvSpPr>
        <dsp:cNvPr id="0" name=""/>
        <dsp:cNvSpPr/>
      </dsp:nvSpPr>
      <dsp:spPr>
        <a:xfrm>
          <a:off x="517037" y="2346912"/>
          <a:ext cx="796660" cy="552214"/>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838EB9-489E-4AE2-83C5-6F096A720FFF}">
      <dsp:nvSpPr>
        <dsp:cNvPr id="0" name=""/>
        <dsp:cNvSpPr/>
      </dsp:nvSpPr>
      <dsp:spPr>
        <a:xfrm>
          <a:off x="0" y="3037181"/>
          <a:ext cx="8463408" cy="6902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kern="1200" dirty="0"/>
            <a:t> </a:t>
          </a:r>
          <a:r>
            <a:rPr lang="it-IT" sz="2000" b="1" kern="1200" dirty="0"/>
            <a:t>RICREA</a:t>
          </a:r>
        </a:p>
      </dsp:txBody>
      <dsp:txXfrm>
        <a:off x="1761708" y="3037181"/>
        <a:ext cx="6701699" cy="690268"/>
      </dsp:txXfrm>
    </dsp:sp>
    <dsp:sp modelId="{F7E8BCB6-434D-4E83-B8CE-564FFAEC5C58}">
      <dsp:nvSpPr>
        <dsp:cNvPr id="0" name=""/>
        <dsp:cNvSpPr/>
      </dsp:nvSpPr>
      <dsp:spPr>
        <a:xfrm>
          <a:off x="292994" y="3106208"/>
          <a:ext cx="1244747" cy="552214"/>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BEA6EA-25F0-4437-A4B3-F668D4FE95F9}">
      <dsp:nvSpPr>
        <dsp:cNvPr id="0" name=""/>
        <dsp:cNvSpPr/>
      </dsp:nvSpPr>
      <dsp:spPr>
        <a:xfrm>
          <a:off x="0" y="3796476"/>
          <a:ext cx="8463408" cy="6902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kern="1200" dirty="0"/>
            <a:t> </a:t>
          </a:r>
          <a:r>
            <a:rPr lang="it-IT" sz="2000" b="1" kern="1200" dirty="0"/>
            <a:t>RILEGNO</a:t>
          </a:r>
        </a:p>
      </dsp:txBody>
      <dsp:txXfrm>
        <a:off x="1761708" y="3796476"/>
        <a:ext cx="6701699" cy="690268"/>
      </dsp:txXfrm>
    </dsp:sp>
    <dsp:sp modelId="{89B322EB-4F54-4188-9BCE-F0708D2439B5}">
      <dsp:nvSpPr>
        <dsp:cNvPr id="0" name=""/>
        <dsp:cNvSpPr/>
      </dsp:nvSpPr>
      <dsp:spPr>
        <a:xfrm>
          <a:off x="219303" y="3865503"/>
          <a:ext cx="1392129" cy="552214"/>
        </a:xfrm>
        <a:prstGeom prst="roundRect">
          <a:avLst>
            <a:gd name="adj" fmla="val 10000"/>
          </a:avLst>
        </a:prstGeom>
        <a:blipFill rotWithShape="1">
          <a:blip xmlns:r="http://schemas.openxmlformats.org/officeDocument/2006/relationships" r:embed="rId6"/>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A95D6-704D-4EFF-ABBE-90A37203B8B1}">
      <dsp:nvSpPr>
        <dsp:cNvPr id="0" name=""/>
        <dsp:cNvSpPr/>
      </dsp:nvSpPr>
      <dsp:spPr>
        <a:xfrm rot="5400000">
          <a:off x="5287063" y="-2102897"/>
          <a:ext cx="981717" cy="54380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it-IT" sz="1800" kern="1200" dirty="0"/>
            <a:t>conferimento monomateriale di provenienza urbana;</a:t>
          </a:r>
        </a:p>
      </dsp:txBody>
      <dsp:txXfrm rot="-5400000">
        <a:off x="3058900" y="173189"/>
        <a:ext cx="5390121" cy="885871"/>
      </dsp:txXfrm>
    </dsp:sp>
    <dsp:sp modelId="{C5C1B547-EA5A-457E-B8E2-9E407B67C5B5}">
      <dsp:nvSpPr>
        <dsp:cNvPr id="0" name=""/>
        <dsp:cNvSpPr/>
      </dsp:nvSpPr>
      <dsp:spPr>
        <a:xfrm>
          <a:off x="0" y="2551"/>
          <a:ext cx="3058899" cy="122714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it-IT" sz="2400" b="1" kern="1200" dirty="0">
              <a:effectLst>
                <a:outerShdw blurRad="38100" dist="38100" dir="2700000" algn="tl">
                  <a:srgbClr val="000000">
                    <a:alpha val="43137"/>
                  </a:srgbClr>
                </a:outerShdw>
              </a:effectLst>
            </a:rPr>
            <a:t>FLUSSO A</a:t>
          </a:r>
          <a:endParaRPr lang="it-IT" sz="2400" kern="1200" dirty="0">
            <a:effectLst>
              <a:outerShdw blurRad="38100" dist="38100" dir="2700000" algn="tl">
                <a:srgbClr val="000000">
                  <a:alpha val="43137"/>
                </a:srgbClr>
              </a:outerShdw>
            </a:effectLst>
          </a:endParaRPr>
        </a:p>
      </dsp:txBody>
      <dsp:txXfrm>
        <a:off x="59904" y="62455"/>
        <a:ext cx="2939091" cy="1107338"/>
      </dsp:txXfrm>
    </dsp:sp>
    <dsp:sp modelId="{03E760C8-FEE7-4E3E-AF2A-651DEE4506B6}">
      <dsp:nvSpPr>
        <dsp:cNvPr id="0" name=""/>
        <dsp:cNvSpPr/>
      </dsp:nvSpPr>
      <dsp:spPr>
        <a:xfrm rot="5400000">
          <a:off x="5287063" y="-814393"/>
          <a:ext cx="981717" cy="5438044"/>
        </a:xfrm>
        <a:prstGeom prst="round2SameRect">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it-IT" sz="1800" kern="1200" dirty="0"/>
            <a:t>conferimento monomateriale di provenienza non domestica comunque conferita al servizio pubblico, con significativa presenza di Traccianti come definiti nel seguito;</a:t>
          </a:r>
        </a:p>
      </dsp:txBody>
      <dsp:txXfrm rot="-5400000">
        <a:off x="3058900" y="1461693"/>
        <a:ext cx="5390121" cy="885871"/>
      </dsp:txXfrm>
    </dsp:sp>
    <dsp:sp modelId="{369707C5-26C2-4F34-B8AE-14B097A1A15D}">
      <dsp:nvSpPr>
        <dsp:cNvPr id="0" name=""/>
        <dsp:cNvSpPr/>
      </dsp:nvSpPr>
      <dsp:spPr>
        <a:xfrm>
          <a:off x="0" y="1291055"/>
          <a:ext cx="3058899" cy="1227146"/>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it-IT" sz="2400" b="1" kern="1200" dirty="0">
              <a:effectLst>
                <a:outerShdw blurRad="38100" dist="38100" dir="2700000" algn="tl">
                  <a:srgbClr val="000000">
                    <a:alpha val="43137"/>
                  </a:srgbClr>
                </a:outerShdw>
              </a:effectLst>
            </a:rPr>
            <a:t>FLUSSO B</a:t>
          </a:r>
          <a:endParaRPr lang="it-IT" sz="2400" kern="1200" dirty="0">
            <a:effectLst>
              <a:outerShdw blurRad="38100" dist="38100" dir="2700000" algn="tl">
                <a:srgbClr val="000000">
                  <a:alpha val="43137"/>
                </a:srgbClr>
              </a:outerShdw>
            </a:effectLst>
          </a:endParaRPr>
        </a:p>
      </dsp:txBody>
      <dsp:txXfrm>
        <a:off x="59904" y="1350959"/>
        <a:ext cx="2939091" cy="1107338"/>
      </dsp:txXfrm>
    </dsp:sp>
    <dsp:sp modelId="{B967F3BB-BD66-4741-90F9-033E6C41D584}">
      <dsp:nvSpPr>
        <dsp:cNvPr id="0" name=""/>
        <dsp:cNvSpPr/>
      </dsp:nvSpPr>
      <dsp:spPr>
        <a:xfrm rot="5400000">
          <a:off x="5287063" y="474109"/>
          <a:ext cx="981717" cy="5438044"/>
        </a:xfrm>
        <a:prstGeom prst="round2SameRect">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it-IT" sz="1800" kern="1200" dirty="0"/>
            <a:t>conferimento monomateriale di provenienza urbana finalizzata al conferimento dei soli CPL come definiti nel seguito;</a:t>
          </a:r>
        </a:p>
      </dsp:txBody>
      <dsp:txXfrm rot="-5400000">
        <a:off x="3058900" y="2750196"/>
        <a:ext cx="5390121" cy="885871"/>
      </dsp:txXfrm>
    </dsp:sp>
    <dsp:sp modelId="{95F958D9-CEE6-4B5E-A0E4-73F2486A12BC}">
      <dsp:nvSpPr>
        <dsp:cNvPr id="0" name=""/>
        <dsp:cNvSpPr/>
      </dsp:nvSpPr>
      <dsp:spPr>
        <a:xfrm>
          <a:off x="0" y="2579558"/>
          <a:ext cx="3058899" cy="1227146"/>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it-IT" sz="2400" b="1" kern="1200">
              <a:effectLst>
                <a:outerShdw blurRad="38100" dist="38100" dir="2700000" algn="tl">
                  <a:srgbClr val="000000">
                    <a:alpha val="43137"/>
                  </a:srgbClr>
                </a:outerShdw>
              </a:effectLst>
            </a:rPr>
            <a:t>FLUSSO C</a:t>
          </a:r>
          <a:endParaRPr lang="it-IT" sz="2400" kern="1200">
            <a:effectLst>
              <a:outerShdw blurRad="38100" dist="38100" dir="2700000" algn="tl">
                <a:srgbClr val="000000">
                  <a:alpha val="43137"/>
                </a:srgbClr>
              </a:outerShdw>
            </a:effectLst>
          </a:endParaRPr>
        </a:p>
      </dsp:txBody>
      <dsp:txXfrm>
        <a:off x="59904" y="2639462"/>
        <a:ext cx="2939091" cy="1107338"/>
      </dsp:txXfrm>
    </dsp:sp>
    <dsp:sp modelId="{92E79DA7-965A-4C70-A965-B72978BD7394}">
      <dsp:nvSpPr>
        <dsp:cNvPr id="0" name=""/>
        <dsp:cNvSpPr/>
      </dsp:nvSpPr>
      <dsp:spPr>
        <a:xfrm rot="5400000">
          <a:off x="5287063" y="1762613"/>
          <a:ext cx="981717" cy="5438044"/>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it-IT" sz="1800" kern="1200"/>
            <a:t>conferimento multimateriale di provenienza urbana.</a:t>
          </a:r>
        </a:p>
      </dsp:txBody>
      <dsp:txXfrm rot="-5400000">
        <a:off x="3058900" y="4038700"/>
        <a:ext cx="5390121" cy="885871"/>
      </dsp:txXfrm>
    </dsp:sp>
    <dsp:sp modelId="{6AF2BB32-B5C9-45CD-AB14-DF2F7B4670D0}">
      <dsp:nvSpPr>
        <dsp:cNvPr id="0" name=""/>
        <dsp:cNvSpPr/>
      </dsp:nvSpPr>
      <dsp:spPr>
        <a:xfrm>
          <a:off x="0" y="3868062"/>
          <a:ext cx="3058899" cy="1227146"/>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it-IT" sz="2400" b="1" kern="1200">
              <a:effectLst>
                <a:outerShdw blurRad="38100" dist="38100" dir="2700000" algn="tl">
                  <a:srgbClr val="000000">
                    <a:alpha val="43137"/>
                  </a:srgbClr>
                </a:outerShdw>
              </a:effectLst>
            </a:rPr>
            <a:t>FLUSSO D</a:t>
          </a:r>
          <a:endParaRPr lang="it-IT" sz="2400" kern="1200">
            <a:effectLst>
              <a:outerShdw blurRad="38100" dist="38100" dir="2700000" algn="tl">
                <a:srgbClr val="000000">
                  <a:alpha val="43137"/>
                </a:srgbClr>
              </a:outerShdw>
            </a:effectLst>
          </a:endParaRPr>
        </a:p>
      </dsp:txBody>
      <dsp:txXfrm>
        <a:off x="59904" y="3927966"/>
        <a:ext cx="2939091" cy="11073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E2C19F6-7F9D-48D6-8EE0-7FC3B39A198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Date Placeholder 2">
            <a:extLst>
              <a:ext uri="{FF2B5EF4-FFF2-40B4-BE49-F238E27FC236}">
                <a16:creationId xmlns="" xmlns:a16="http://schemas.microsoft.com/office/drawing/2014/main" id="{A0E0F99C-9A54-430E-B030-0370B800EB6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DD38233-51DE-48D4-8842-A6949649B30B}" type="datetimeFigureOut">
              <a:rPr lang="it-IT"/>
              <a:pPr>
                <a:defRPr/>
              </a:pPr>
              <a:t>25/02/2019</a:t>
            </a:fld>
            <a:endParaRPr lang="it-IT"/>
          </a:p>
        </p:txBody>
      </p:sp>
      <p:sp>
        <p:nvSpPr>
          <p:cNvPr id="4" name="Slide Image Placeholder 3">
            <a:extLst>
              <a:ext uri="{FF2B5EF4-FFF2-40B4-BE49-F238E27FC236}">
                <a16:creationId xmlns="" xmlns:a16="http://schemas.microsoft.com/office/drawing/2014/main" id="{44D6FEB3-BC30-4168-B16B-3C8F92A8F5D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Notes Placeholder 4">
            <a:extLst>
              <a:ext uri="{FF2B5EF4-FFF2-40B4-BE49-F238E27FC236}">
                <a16:creationId xmlns="" xmlns:a16="http://schemas.microsoft.com/office/drawing/2014/main" id="{2CC67718-F700-4E2B-86C8-2647BE76FF3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t-IT" noProof="0"/>
          </a:p>
        </p:txBody>
      </p:sp>
      <p:sp>
        <p:nvSpPr>
          <p:cNvPr id="6" name="Footer Placeholder 5">
            <a:extLst>
              <a:ext uri="{FF2B5EF4-FFF2-40B4-BE49-F238E27FC236}">
                <a16:creationId xmlns="" xmlns:a16="http://schemas.microsoft.com/office/drawing/2014/main" id="{A18F3918-2440-4F3A-BD1E-63A1542B45E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lide Number Placeholder 6">
            <a:extLst>
              <a:ext uri="{FF2B5EF4-FFF2-40B4-BE49-F238E27FC236}">
                <a16:creationId xmlns="" xmlns:a16="http://schemas.microsoft.com/office/drawing/2014/main" id="{205D0214-0A49-4B5D-B0E1-D803023FB7E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7EB2659-8832-4EFE-B2E4-802DE3D00848}" type="slidenum">
              <a:rPr lang="it-IT" altLang="it-IT"/>
              <a:pPr/>
              <a:t>‹N›</a:t>
            </a:fld>
            <a:endParaRPr lang="it-IT" altLang="it-IT"/>
          </a:p>
        </p:txBody>
      </p:sp>
    </p:spTree>
    <p:extLst>
      <p:ext uri="{BB962C8B-B14F-4D97-AF65-F5344CB8AC3E}">
        <p14:creationId xmlns:p14="http://schemas.microsoft.com/office/powerpoint/2010/main" val="21258567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a:extLst>
              <a:ext uri="{FF2B5EF4-FFF2-40B4-BE49-F238E27FC236}">
                <a16:creationId xmlns="" xmlns:a16="http://schemas.microsoft.com/office/drawing/2014/main" id="{D7A48C11-1902-450A-AFF4-41027436EE2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0" name="Notes Placeholder 2">
            <a:extLst>
              <a:ext uri="{FF2B5EF4-FFF2-40B4-BE49-F238E27FC236}">
                <a16:creationId xmlns="" xmlns:a16="http://schemas.microsoft.com/office/drawing/2014/main" id="{C42D6276-5005-44D1-9E3F-49F47EF927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171011" name="Slide Number Placeholder 3">
            <a:extLst>
              <a:ext uri="{FF2B5EF4-FFF2-40B4-BE49-F238E27FC236}">
                <a16:creationId xmlns="" xmlns:a16="http://schemas.microsoft.com/office/drawing/2014/main" id="{E2FBC70F-8E68-4C40-821D-0866587241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A91E5C4-CB28-48BC-A825-CE047A0C7793}" type="slidenum">
              <a:rPr lang="it-IT" altLang="it-IT">
                <a:solidFill>
                  <a:srgbClr val="000000"/>
                </a:solidFill>
              </a:rPr>
              <a:pPr/>
              <a:t>26</a:t>
            </a:fld>
            <a:endParaRPr lang="it-IT" altLang="it-IT">
              <a:solidFill>
                <a:srgbClr val="000000"/>
              </a:solidFill>
            </a:endParaRPr>
          </a:p>
        </p:txBody>
      </p:sp>
    </p:spTree>
    <p:extLst>
      <p:ext uri="{BB962C8B-B14F-4D97-AF65-F5344CB8AC3E}">
        <p14:creationId xmlns:p14="http://schemas.microsoft.com/office/powerpoint/2010/main" val="2958996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a:extLst>
              <a:ext uri="{FF2B5EF4-FFF2-40B4-BE49-F238E27FC236}">
                <a16:creationId xmlns="" xmlns:a16="http://schemas.microsoft.com/office/drawing/2014/main" id="{F8D6D1BE-9666-4ED8-9C5D-8E1FD67AEF0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8" name="Notes Placeholder 2">
            <a:extLst>
              <a:ext uri="{FF2B5EF4-FFF2-40B4-BE49-F238E27FC236}">
                <a16:creationId xmlns="" xmlns:a16="http://schemas.microsoft.com/office/drawing/2014/main" id="{398DB1C5-889C-408E-B8B5-43E46429C3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137219" name="Slide Number Placeholder 3">
            <a:extLst>
              <a:ext uri="{FF2B5EF4-FFF2-40B4-BE49-F238E27FC236}">
                <a16:creationId xmlns="" xmlns:a16="http://schemas.microsoft.com/office/drawing/2014/main" id="{D27E5EE9-7B69-4588-B7E1-EC3C97D9C2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CE1C8F6-E103-48DD-B245-283A6891385B}" type="slidenum">
              <a:rPr lang="it-IT" altLang="it-IT"/>
              <a:pPr/>
              <a:t>42</a:t>
            </a:fld>
            <a:endParaRPr lang="it-IT" altLang="it-IT"/>
          </a:p>
        </p:txBody>
      </p:sp>
    </p:spTree>
    <p:extLst>
      <p:ext uri="{BB962C8B-B14F-4D97-AF65-F5344CB8AC3E}">
        <p14:creationId xmlns:p14="http://schemas.microsoft.com/office/powerpoint/2010/main" val="45357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 xmlns:a16="http://schemas.microsoft.com/office/drawing/2014/main" id="{8A0EE08D-0CD2-4FD2-BE97-878B01D96CF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Notes Placeholder 2">
            <a:extLst>
              <a:ext uri="{FF2B5EF4-FFF2-40B4-BE49-F238E27FC236}">
                <a16:creationId xmlns="" xmlns:a16="http://schemas.microsoft.com/office/drawing/2014/main" id="{415DF17E-ADC4-42EF-AF4C-22679039E6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139267" name="Slide Number Placeholder 3">
            <a:extLst>
              <a:ext uri="{FF2B5EF4-FFF2-40B4-BE49-F238E27FC236}">
                <a16:creationId xmlns="" xmlns:a16="http://schemas.microsoft.com/office/drawing/2014/main" id="{16CBA5FF-11F2-4F5D-B0CA-4CB6E27F5D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3F6412-6906-49F7-A330-1042F815598F}" type="slidenum">
              <a:rPr lang="it-IT" altLang="it-IT"/>
              <a:pPr/>
              <a:t>44</a:t>
            </a:fld>
            <a:endParaRPr lang="it-IT" altLang="it-IT"/>
          </a:p>
        </p:txBody>
      </p:sp>
    </p:spTree>
    <p:extLst>
      <p:ext uri="{BB962C8B-B14F-4D97-AF65-F5344CB8AC3E}">
        <p14:creationId xmlns:p14="http://schemas.microsoft.com/office/powerpoint/2010/main" val="2682384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a:extLst>
              <a:ext uri="{FF2B5EF4-FFF2-40B4-BE49-F238E27FC236}">
                <a16:creationId xmlns="" xmlns:a16="http://schemas.microsoft.com/office/drawing/2014/main" id="{B3E0A6D1-C759-48EA-9106-E05D33DA418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Notes Placeholder 2">
            <a:extLst>
              <a:ext uri="{FF2B5EF4-FFF2-40B4-BE49-F238E27FC236}">
                <a16:creationId xmlns="" xmlns:a16="http://schemas.microsoft.com/office/drawing/2014/main" id="{06FA7E02-AC7C-4E7E-8B5B-EDD1396AF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173059" name="Slide Number Placeholder 3">
            <a:extLst>
              <a:ext uri="{FF2B5EF4-FFF2-40B4-BE49-F238E27FC236}">
                <a16:creationId xmlns="" xmlns:a16="http://schemas.microsoft.com/office/drawing/2014/main" id="{0F676807-4BB0-4731-9332-11C907F3AE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D5B8602-0DA6-4785-A4DB-ED3DF14E96BD}" type="slidenum">
              <a:rPr lang="it-IT" altLang="it-IT">
                <a:solidFill>
                  <a:srgbClr val="000000"/>
                </a:solidFill>
              </a:rPr>
              <a:pPr/>
              <a:t>27</a:t>
            </a:fld>
            <a:endParaRPr lang="it-IT" altLang="it-IT">
              <a:solidFill>
                <a:srgbClr val="000000"/>
              </a:solidFill>
            </a:endParaRPr>
          </a:p>
        </p:txBody>
      </p:sp>
    </p:spTree>
    <p:extLst>
      <p:ext uri="{BB962C8B-B14F-4D97-AF65-F5344CB8AC3E}">
        <p14:creationId xmlns:p14="http://schemas.microsoft.com/office/powerpoint/2010/main" val="2360787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a:extLst>
              <a:ext uri="{FF2B5EF4-FFF2-40B4-BE49-F238E27FC236}">
                <a16:creationId xmlns="" xmlns:a16="http://schemas.microsoft.com/office/drawing/2014/main" id="{4921810A-4DBE-412A-A136-A2C9702DF6B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4" name="Notes Placeholder 2">
            <a:extLst>
              <a:ext uri="{FF2B5EF4-FFF2-40B4-BE49-F238E27FC236}">
                <a16:creationId xmlns="" xmlns:a16="http://schemas.microsoft.com/office/drawing/2014/main" id="{407C045C-841C-41DA-8FB2-89F57168CF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177155" name="Slide Number Placeholder 3">
            <a:extLst>
              <a:ext uri="{FF2B5EF4-FFF2-40B4-BE49-F238E27FC236}">
                <a16:creationId xmlns="" xmlns:a16="http://schemas.microsoft.com/office/drawing/2014/main" id="{48C3B20E-F9C4-4FF6-AFEA-CCCBD13139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BED9633-58FB-4D01-9B55-F60B748E8139}" type="slidenum">
              <a:rPr lang="it-IT" altLang="it-IT">
                <a:solidFill>
                  <a:srgbClr val="000000"/>
                </a:solidFill>
              </a:rPr>
              <a:pPr/>
              <a:t>28</a:t>
            </a:fld>
            <a:endParaRPr lang="it-IT" altLang="it-IT">
              <a:solidFill>
                <a:srgbClr val="000000"/>
              </a:solidFill>
            </a:endParaRPr>
          </a:p>
        </p:txBody>
      </p:sp>
    </p:spTree>
    <p:extLst>
      <p:ext uri="{BB962C8B-B14F-4D97-AF65-F5344CB8AC3E}">
        <p14:creationId xmlns:p14="http://schemas.microsoft.com/office/powerpoint/2010/main" val="413874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a:extLst>
              <a:ext uri="{FF2B5EF4-FFF2-40B4-BE49-F238E27FC236}">
                <a16:creationId xmlns="" xmlns:a16="http://schemas.microsoft.com/office/drawing/2014/main" id="{AC5A551B-C3CC-48E8-85B7-5DA3E1CCA17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2" name="Notes Placeholder 2">
            <a:extLst>
              <a:ext uri="{FF2B5EF4-FFF2-40B4-BE49-F238E27FC236}">
                <a16:creationId xmlns="" xmlns:a16="http://schemas.microsoft.com/office/drawing/2014/main" id="{33541F2D-F0EA-4590-B161-54756A6E90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153603" name="Slide Number Placeholder 3">
            <a:extLst>
              <a:ext uri="{FF2B5EF4-FFF2-40B4-BE49-F238E27FC236}">
                <a16:creationId xmlns="" xmlns:a16="http://schemas.microsoft.com/office/drawing/2014/main" id="{EC0528EF-622B-48FE-9DCE-94099947FA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6818A8E-D047-49E7-AE9F-69A66DC0370A}" type="slidenum">
              <a:rPr lang="it-IT" altLang="it-IT"/>
              <a:pPr/>
              <a:t>31</a:t>
            </a:fld>
            <a:endParaRPr lang="it-IT" altLang="it-IT"/>
          </a:p>
        </p:txBody>
      </p:sp>
    </p:spTree>
    <p:extLst>
      <p:ext uri="{BB962C8B-B14F-4D97-AF65-F5344CB8AC3E}">
        <p14:creationId xmlns:p14="http://schemas.microsoft.com/office/powerpoint/2010/main" val="387740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a:extLst>
              <a:ext uri="{FF2B5EF4-FFF2-40B4-BE49-F238E27FC236}">
                <a16:creationId xmlns="" xmlns:a16="http://schemas.microsoft.com/office/drawing/2014/main" id="{C2DF363C-D708-47FD-ADE0-A5FEEC28176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0" name="Notes Placeholder 2">
            <a:extLst>
              <a:ext uri="{FF2B5EF4-FFF2-40B4-BE49-F238E27FC236}">
                <a16:creationId xmlns="" xmlns:a16="http://schemas.microsoft.com/office/drawing/2014/main" id="{8DD95C38-6AA2-473A-BA4F-451D971096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155651" name="Slide Number Placeholder 3">
            <a:extLst>
              <a:ext uri="{FF2B5EF4-FFF2-40B4-BE49-F238E27FC236}">
                <a16:creationId xmlns="" xmlns:a16="http://schemas.microsoft.com/office/drawing/2014/main" id="{AB28B8B0-C4CC-4ADC-9869-98403EDD40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AF597A0-CCFE-4F70-BF02-AD43C77FE80A}" type="slidenum">
              <a:rPr lang="it-IT" altLang="it-IT"/>
              <a:pPr/>
              <a:t>32</a:t>
            </a:fld>
            <a:endParaRPr lang="it-IT" altLang="it-IT"/>
          </a:p>
        </p:txBody>
      </p:sp>
    </p:spTree>
    <p:extLst>
      <p:ext uri="{BB962C8B-B14F-4D97-AF65-F5344CB8AC3E}">
        <p14:creationId xmlns:p14="http://schemas.microsoft.com/office/powerpoint/2010/main" val="59779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a:extLst>
              <a:ext uri="{FF2B5EF4-FFF2-40B4-BE49-F238E27FC236}">
                <a16:creationId xmlns="" xmlns:a16="http://schemas.microsoft.com/office/drawing/2014/main" id="{B636612E-3FD3-4AC9-98EF-201AB516A09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8" name="Notes Placeholder 2">
            <a:extLst>
              <a:ext uri="{FF2B5EF4-FFF2-40B4-BE49-F238E27FC236}">
                <a16:creationId xmlns="" xmlns:a16="http://schemas.microsoft.com/office/drawing/2014/main" id="{977ED632-83D1-4F50-8D1B-451D112FEF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157699" name="Slide Number Placeholder 3">
            <a:extLst>
              <a:ext uri="{FF2B5EF4-FFF2-40B4-BE49-F238E27FC236}">
                <a16:creationId xmlns="" xmlns:a16="http://schemas.microsoft.com/office/drawing/2014/main" id="{87D3C8D9-3CD2-4131-B271-4A6B272AEF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ECA47D-7053-4310-9470-4CD1E340260E}" type="slidenum">
              <a:rPr lang="it-IT" altLang="it-IT"/>
              <a:pPr/>
              <a:t>33</a:t>
            </a:fld>
            <a:endParaRPr lang="it-IT" altLang="it-IT"/>
          </a:p>
        </p:txBody>
      </p:sp>
    </p:spTree>
    <p:extLst>
      <p:ext uri="{BB962C8B-B14F-4D97-AF65-F5344CB8AC3E}">
        <p14:creationId xmlns:p14="http://schemas.microsoft.com/office/powerpoint/2010/main" val="3186955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a:extLst>
              <a:ext uri="{FF2B5EF4-FFF2-40B4-BE49-F238E27FC236}">
                <a16:creationId xmlns="" xmlns:a16="http://schemas.microsoft.com/office/drawing/2014/main" id="{5C589939-243E-42A7-BF82-6B23999BFFD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6" name="Notes Placeholder 2">
            <a:extLst>
              <a:ext uri="{FF2B5EF4-FFF2-40B4-BE49-F238E27FC236}">
                <a16:creationId xmlns="" xmlns:a16="http://schemas.microsoft.com/office/drawing/2014/main" id="{127B1967-B453-4E94-AA72-9543EC222A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159747" name="Slide Number Placeholder 3">
            <a:extLst>
              <a:ext uri="{FF2B5EF4-FFF2-40B4-BE49-F238E27FC236}">
                <a16:creationId xmlns="" xmlns:a16="http://schemas.microsoft.com/office/drawing/2014/main" id="{803AD899-1A80-474B-BC6A-09B3728AB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4D9E1E8-CF97-4C2E-B27E-5FD576ECE70D}" type="slidenum">
              <a:rPr lang="it-IT" altLang="it-IT"/>
              <a:pPr/>
              <a:t>34</a:t>
            </a:fld>
            <a:endParaRPr lang="it-IT" altLang="it-IT"/>
          </a:p>
        </p:txBody>
      </p:sp>
    </p:spTree>
    <p:extLst>
      <p:ext uri="{BB962C8B-B14F-4D97-AF65-F5344CB8AC3E}">
        <p14:creationId xmlns:p14="http://schemas.microsoft.com/office/powerpoint/2010/main" val="294245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a:extLst>
              <a:ext uri="{FF2B5EF4-FFF2-40B4-BE49-F238E27FC236}">
                <a16:creationId xmlns="" xmlns:a16="http://schemas.microsoft.com/office/drawing/2014/main" id="{0BE800EA-4E63-4567-8723-F24657CD335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4" name="Notes Placeholder 2">
            <a:extLst>
              <a:ext uri="{FF2B5EF4-FFF2-40B4-BE49-F238E27FC236}">
                <a16:creationId xmlns="" xmlns:a16="http://schemas.microsoft.com/office/drawing/2014/main" id="{37010697-E776-4CB6-B9F1-A1562353A7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161795" name="Slide Number Placeholder 3">
            <a:extLst>
              <a:ext uri="{FF2B5EF4-FFF2-40B4-BE49-F238E27FC236}">
                <a16:creationId xmlns="" xmlns:a16="http://schemas.microsoft.com/office/drawing/2014/main" id="{AC5FC661-6921-44DE-A871-9A74BD95DC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3422852-F356-48E0-872E-193214835FB0}" type="slidenum">
              <a:rPr lang="it-IT" altLang="it-IT"/>
              <a:pPr/>
              <a:t>35</a:t>
            </a:fld>
            <a:endParaRPr lang="it-IT" altLang="it-IT"/>
          </a:p>
        </p:txBody>
      </p:sp>
    </p:spTree>
    <p:extLst>
      <p:ext uri="{BB962C8B-B14F-4D97-AF65-F5344CB8AC3E}">
        <p14:creationId xmlns:p14="http://schemas.microsoft.com/office/powerpoint/2010/main" val="567277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 xmlns:a16="http://schemas.microsoft.com/office/drawing/2014/main" id="{63F8FFCF-BFB6-4839-9811-0BD868690F0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0" name="Notes Placeholder 2">
            <a:extLst>
              <a:ext uri="{FF2B5EF4-FFF2-40B4-BE49-F238E27FC236}">
                <a16:creationId xmlns="" xmlns:a16="http://schemas.microsoft.com/office/drawing/2014/main" id="{38542E4E-8A47-4FF3-A802-79C63DAAE7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135171" name="Slide Number Placeholder 3">
            <a:extLst>
              <a:ext uri="{FF2B5EF4-FFF2-40B4-BE49-F238E27FC236}">
                <a16:creationId xmlns="" xmlns:a16="http://schemas.microsoft.com/office/drawing/2014/main" id="{475FF493-495D-4288-ABFB-C109CE546C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CDAD15F-9476-43E4-BFA0-D7E326A25977}" type="slidenum">
              <a:rPr lang="it-IT" altLang="it-IT"/>
              <a:pPr/>
              <a:t>41</a:t>
            </a:fld>
            <a:endParaRPr lang="it-IT" altLang="it-IT"/>
          </a:p>
        </p:txBody>
      </p:sp>
    </p:spTree>
    <p:extLst>
      <p:ext uri="{BB962C8B-B14F-4D97-AF65-F5344CB8AC3E}">
        <p14:creationId xmlns:p14="http://schemas.microsoft.com/office/powerpoint/2010/main" val="330482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Date Placeholder 3">
            <a:extLst>
              <a:ext uri="{FF2B5EF4-FFF2-40B4-BE49-F238E27FC236}">
                <a16:creationId xmlns="" xmlns:a16="http://schemas.microsoft.com/office/drawing/2014/main" id="{21ACFD94-9209-4FC1-A069-E1C51E0D071A}"/>
              </a:ext>
            </a:extLst>
          </p:cNvPr>
          <p:cNvSpPr>
            <a:spLocks noGrp="1"/>
          </p:cNvSpPr>
          <p:nvPr>
            <p:ph type="dt" sz="half" idx="10"/>
          </p:nvPr>
        </p:nvSpPr>
        <p:spPr/>
        <p:txBody>
          <a:bodyPr/>
          <a:lstStyle>
            <a:lvl1pPr>
              <a:defRPr/>
            </a:lvl1pPr>
          </a:lstStyle>
          <a:p>
            <a:pPr>
              <a:defRPr/>
            </a:pPr>
            <a:fld id="{21B5C8F1-D442-4949-AA0D-B5054B25D0BA}" type="datetimeFigureOut">
              <a:rPr lang="it-IT"/>
              <a:pPr>
                <a:defRPr/>
              </a:pPr>
              <a:t>25/02/2019</a:t>
            </a:fld>
            <a:endParaRPr lang="it-IT"/>
          </a:p>
        </p:txBody>
      </p:sp>
      <p:sp>
        <p:nvSpPr>
          <p:cNvPr id="5" name="Footer Placeholder 4">
            <a:extLst>
              <a:ext uri="{FF2B5EF4-FFF2-40B4-BE49-F238E27FC236}">
                <a16:creationId xmlns="" xmlns:a16="http://schemas.microsoft.com/office/drawing/2014/main" id="{F6331532-B6F9-431F-A536-9E5007D122B5}"/>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 xmlns:a16="http://schemas.microsoft.com/office/drawing/2014/main" id="{49F8718F-5BB3-4F69-869B-ECA627CC5965}"/>
              </a:ext>
            </a:extLst>
          </p:cNvPr>
          <p:cNvSpPr>
            <a:spLocks noGrp="1"/>
          </p:cNvSpPr>
          <p:nvPr>
            <p:ph type="sldNum" sz="quarter" idx="12"/>
          </p:nvPr>
        </p:nvSpPr>
        <p:spPr/>
        <p:txBody>
          <a:bodyPr/>
          <a:lstStyle>
            <a:lvl1pPr>
              <a:defRPr/>
            </a:lvl1pPr>
          </a:lstStyle>
          <a:p>
            <a:fld id="{64A0290D-9697-411F-A1FD-224C55845E00}" type="slidenum">
              <a:rPr lang="it-IT" altLang="it-IT"/>
              <a:pPr/>
              <a:t>‹N›</a:t>
            </a:fld>
            <a:endParaRPr lang="it-IT" altLang="it-IT"/>
          </a:p>
        </p:txBody>
      </p:sp>
    </p:spTree>
    <p:extLst>
      <p:ext uri="{BB962C8B-B14F-4D97-AF65-F5344CB8AC3E}">
        <p14:creationId xmlns:p14="http://schemas.microsoft.com/office/powerpoint/2010/main" val="307472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 xmlns:a16="http://schemas.microsoft.com/office/drawing/2014/main" id="{C7D804A4-396B-44FC-9AEC-F19E6586BD78}"/>
              </a:ext>
            </a:extLst>
          </p:cNvPr>
          <p:cNvSpPr>
            <a:spLocks noGrp="1"/>
          </p:cNvSpPr>
          <p:nvPr>
            <p:ph type="dt" sz="half" idx="10"/>
          </p:nvPr>
        </p:nvSpPr>
        <p:spPr/>
        <p:txBody>
          <a:bodyPr/>
          <a:lstStyle>
            <a:lvl1pPr>
              <a:defRPr/>
            </a:lvl1pPr>
          </a:lstStyle>
          <a:p>
            <a:pPr>
              <a:defRPr/>
            </a:pPr>
            <a:fld id="{2A4931E8-5901-4488-B911-6DE35612F3FB}" type="datetimeFigureOut">
              <a:rPr lang="it-IT"/>
              <a:pPr>
                <a:defRPr/>
              </a:pPr>
              <a:t>25/02/2019</a:t>
            </a:fld>
            <a:endParaRPr lang="it-IT"/>
          </a:p>
        </p:txBody>
      </p:sp>
      <p:sp>
        <p:nvSpPr>
          <p:cNvPr id="5" name="Footer Placeholder 4">
            <a:extLst>
              <a:ext uri="{FF2B5EF4-FFF2-40B4-BE49-F238E27FC236}">
                <a16:creationId xmlns="" xmlns:a16="http://schemas.microsoft.com/office/drawing/2014/main" id="{CD53A39B-3D7A-4820-8333-8F163541AF14}"/>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 xmlns:a16="http://schemas.microsoft.com/office/drawing/2014/main" id="{93BCB2CE-E3A9-48D4-B1E6-67BC0C7D3B23}"/>
              </a:ext>
            </a:extLst>
          </p:cNvPr>
          <p:cNvSpPr>
            <a:spLocks noGrp="1"/>
          </p:cNvSpPr>
          <p:nvPr>
            <p:ph type="sldNum" sz="quarter" idx="12"/>
          </p:nvPr>
        </p:nvSpPr>
        <p:spPr/>
        <p:txBody>
          <a:bodyPr/>
          <a:lstStyle>
            <a:lvl1pPr>
              <a:defRPr/>
            </a:lvl1pPr>
          </a:lstStyle>
          <a:p>
            <a:fld id="{2140D83E-1B1E-46D8-B41A-B30CAC64DA8A}" type="slidenum">
              <a:rPr lang="it-IT" altLang="it-IT"/>
              <a:pPr/>
              <a:t>‹N›</a:t>
            </a:fld>
            <a:endParaRPr lang="it-IT" altLang="it-IT"/>
          </a:p>
        </p:txBody>
      </p:sp>
    </p:spTree>
    <p:extLst>
      <p:ext uri="{BB962C8B-B14F-4D97-AF65-F5344CB8AC3E}">
        <p14:creationId xmlns:p14="http://schemas.microsoft.com/office/powerpoint/2010/main" val="381280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 xmlns:a16="http://schemas.microsoft.com/office/drawing/2014/main" id="{5E48C05F-161B-4342-98CF-97955AA1689D}"/>
              </a:ext>
            </a:extLst>
          </p:cNvPr>
          <p:cNvSpPr>
            <a:spLocks noGrp="1"/>
          </p:cNvSpPr>
          <p:nvPr>
            <p:ph type="dt" sz="half" idx="10"/>
          </p:nvPr>
        </p:nvSpPr>
        <p:spPr/>
        <p:txBody>
          <a:bodyPr/>
          <a:lstStyle>
            <a:lvl1pPr>
              <a:defRPr/>
            </a:lvl1pPr>
          </a:lstStyle>
          <a:p>
            <a:pPr>
              <a:defRPr/>
            </a:pPr>
            <a:fld id="{DC0A3D3A-054A-4BA1-A608-85072539848E}" type="datetimeFigureOut">
              <a:rPr lang="it-IT"/>
              <a:pPr>
                <a:defRPr/>
              </a:pPr>
              <a:t>25/02/2019</a:t>
            </a:fld>
            <a:endParaRPr lang="it-IT"/>
          </a:p>
        </p:txBody>
      </p:sp>
      <p:sp>
        <p:nvSpPr>
          <p:cNvPr id="5" name="Footer Placeholder 4">
            <a:extLst>
              <a:ext uri="{FF2B5EF4-FFF2-40B4-BE49-F238E27FC236}">
                <a16:creationId xmlns="" xmlns:a16="http://schemas.microsoft.com/office/drawing/2014/main" id="{B52AE00D-2614-4BF4-9D6E-55E1DD732D15}"/>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 xmlns:a16="http://schemas.microsoft.com/office/drawing/2014/main" id="{54E9986B-3E75-4339-B60B-7EFE1FBF8CFB}"/>
              </a:ext>
            </a:extLst>
          </p:cNvPr>
          <p:cNvSpPr>
            <a:spLocks noGrp="1"/>
          </p:cNvSpPr>
          <p:nvPr>
            <p:ph type="sldNum" sz="quarter" idx="12"/>
          </p:nvPr>
        </p:nvSpPr>
        <p:spPr/>
        <p:txBody>
          <a:bodyPr/>
          <a:lstStyle>
            <a:lvl1pPr>
              <a:defRPr/>
            </a:lvl1pPr>
          </a:lstStyle>
          <a:p>
            <a:fld id="{68EB9BB3-067C-4335-81BE-1545022C3016}" type="slidenum">
              <a:rPr lang="it-IT" altLang="it-IT"/>
              <a:pPr/>
              <a:t>‹N›</a:t>
            </a:fld>
            <a:endParaRPr lang="it-IT" altLang="it-IT"/>
          </a:p>
        </p:txBody>
      </p:sp>
    </p:spTree>
    <p:extLst>
      <p:ext uri="{BB962C8B-B14F-4D97-AF65-F5344CB8AC3E}">
        <p14:creationId xmlns:p14="http://schemas.microsoft.com/office/powerpoint/2010/main" val="2378069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Date Placeholder 3">
            <a:extLst>
              <a:ext uri="{FF2B5EF4-FFF2-40B4-BE49-F238E27FC236}">
                <a16:creationId xmlns="" xmlns:a16="http://schemas.microsoft.com/office/drawing/2014/main" id="{B42E0589-C55F-43DA-8379-27519BB0BF05}"/>
              </a:ext>
            </a:extLst>
          </p:cNvPr>
          <p:cNvSpPr>
            <a:spLocks noGrp="1"/>
          </p:cNvSpPr>
          <p:nvPr>
            <p:ph type="dt" sz="half" idx="10"/>
          </p:nvPr>
        </p:nvSpPr>
        <p:spPr/>
        <p:txBody>
          <a:bodyPr/>
          <a:lstStyle>
            <a:lvl1pPr>
              <a:defRPr/>
            </a:lvl1pPr>
          </a:lstStyle>
          <a:p>
            <a:pPr>
              <a:defRPr/>
            </a:pPr>
            <a:endParaRPr lang="it-IT"/>
          </a:p>
        </p:txBody>
      </p:sp>
      <p:sp>
        <p:nvSpPr>
          <p:cNvPr id="5" name="Footer Placeholder 4">
            <a:extLst>
              <a:ext uri="{FF2B5EF4-FFF2-40B4-BE49-F238E27FC236}">
                <a16:creationId xmlns="" xmlns:a16="http://schemas.microsoft.com/office/drawing/2014/main" id="{4966ED93-45B7-4CA7-ADF7-B622A336EE49}"/>
              </a:ext>
            </a:extLst>
          </p:cNvPr>
          <p:cNvSpPr>
            <a:spLocks noGrp="1"/>
          </p:cNvSpPr>
          <p:nvPr>
            <p:ph type="ftr" sz="quarter" idx="11"/>
          </p:nvPr>
        </p:nvSpPr>
        <p:spPr/>
        <p:txBody>
          <a:bodyPr/>
          <a:lstStyle>
            <a:lvl1pPr>
              <a:defRPr/>
            </a:lvl1pPr>
          </a:lstStyle>
          <a:p>
            <a:pPr>
              <a:defRPr/>
            </a:pPr>
            <a:r>
              <a:rPr lang="it-IT" altLang="it-IT"/>
              <a:t>A cura della Dott.ssa Simona Carini</a:t>
            </a:r>
          </a:p>
        </p:txBody>
      </p:sp>
      <p:sp>
        <p:nvSpPr>
          <p:cNvPr id="6" name="Slide Number Placeholder 5">
            <a:extLst>
              <a:ext uri="{FF2B5EF4-FFF2-40B4-BE49-F238E27FC236}">
                <a16:creationId xmlns="" xmlns:a16="http://schemas.microsoft.com/office/drawing/2014/main" id="{1093B1C2-DB66-4266-8C3A-10DBD62A2BF8}"/>
              </a:ext>
            </a:extLst>
          </p:cNvPr>
          <p:cNvSpPr>
            <a:spLocks noGrp="1"/>
          </p:cNvSpPr>
          <p:nvPr>
            <p:ph type="sldNum" sz="quarter" idx="12"/>
          </p:nvPr>
        </p:nvSpPr>
        <p:spPr/>
        <p:txBody>
          <a:bodyPr/>
          <a:lstStyle>
            <a:lvl1pPr>
              <a:defRPr/>
            </a:lvl1pPr>
          </a:lstStyle>
          <a:p>
            <a:fld id="{C8C8E62F-649A-4936-8C53-D3D1BCCFEB45}" type="slidenum">
              <a:rPr lang="it-IT" altLang="it-IT"/>
              <a:pPr/>
              <a:t>‹N›</a:t>
            </a:fld>
            <a:endParaRPr lang="it-IT" altLang="it-IT"/>
          </a:p>
        </p:txBody>
      </p:sp>
    </p:spTree>
    <p:extLst>
      <p:ext uri="{BB962C8B-B14F-4D97-AF65-F5344CB8AC3E}">
        <p14:creationId xmlns:p14="http://schemas.microsoft.com/office/powerpoint/2010/main" val="224751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 xmlns:a16="http://schemas.microsoft.com/office/drawing/2014/main" id="{66A809FD-8BF9-4477-86C0-4BC2657D4EB2}"/>
              </a:ext>
            </a:extLst>
          </p:cNvPr>
          <p:cNvSpPr>
            <a:spLocks noGrp="1"/>
          </p:cNvSpPr>
          <p:nvPr>
            <p:ph type="dt" sz="half" idx="10"/>
          </p:nvPr>
        </p:nvSpPr>
        <p:spPr/>
        <p:txBody>
          <a:bodyPr/>
          <a:lstStyle>
            <a:lvl1pPr>
              <a:defRPr/>
            </a:lvl1pPr>
          </a:lstStyle>
          <a:p>
            <a:pPr>
              <a:defRPr/>
            </a:pPr>
            <a:fld id="{86089A55-F32B-44A6-B8C0-A398150F2203}" type="datetimeFigureOut">
              <a:rPr lang="it-IT"/>
              <a:pPr>
                <a:defRPr/>
              </a:pPr>
              <a:t>25/02/2019</a:t>
            </a:fld>
            <a:endParaRPr lang="it-IT"/>
          </a:p>
        </p:txBody>
      </p:sp>
      <p:sp>
        <p:nvSpPr>
          <p:cNvPr id="5" name="Footer Placeholder 4">
            <a:extLst>
              <a:ext uri="{FF2B5EF4-FFF2-40B4-BE49-F238E27FC236}">
                <a16:creationId xmlns="" xmlns:a16="http://schemas.microsoft.com/office/drawing/2014/main" id="{8DA01228-1BFE-49F9-B59B-794AAC567D96}"/>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 xmlns:a16="http://schemas.microsoft.com/office/drawing/2014/main" id="{DB400D3E-4852-4C18-ADBB-F045803C5F5F}"/>
              </a:ext>
            </a:extLst>
          </p:cNvPr>
          <p:cNvSpPr>
            <a:spLocks noGrp="1"/>
          </p:cNvSpPr>
          <p:nvPr>
            <p:ph type="sldNum" sz="quarter" idx="12"/>
          </p:nvPr>
        </p:nvSpPr>
        <p:spPr/>
        <p:txBody>
          <a:bodyPr/>
          <a:lstStyle>
            <a:lvl1pPr>
              <a:defRPr/>
            </a:lvl1pPr>
          </a:lstStyle>
          <a:p>
            <a:fld id="{6A29A457-27C3-46B6-AC69-2CF85C2F1C59}" type="slidenum">
              <a:rPr lang="it-IT" altLang="it-IT"/>
              <a:pPr/>
              <a:t>‹N›</a:t>
            </a:fld>
            <a:endParaRPr lang="it-IT" altLang="it-IT"/>
          </a:p>
        </p:txBody>
      </p:sp>
    </p:spTree>
    <p:extLst>
      <p:ext uri="{BB962C8B-B14F-4D97-AF65-F5344CB8AC3E}">
        <p14:creationId xmlns:p14="http://schemas.microsoft.com/office/powerpoint/2010/main" val="134038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8FAD867-F5FB-4CB8-ADD3-8C2B7903722B}"/>
              </a:ext>
            </a:extLst>
          </p:cNvPr>
          <p:cNvSpPr>
            <a:spLocks noGrp="1"/>
          </p:cNvSpPr>
          <p:nvPr>
            <p:ph type="dt" sz="half" idx="10"/>
          </p:nvPr>
        </p:nvSpPr>
        <p:spPr/>
        <p:txBody>
          <a:bodyPr/>
          <a:lstStyle>
            <a:lvl1pPr>
              <a:defRPr/>
            </a:lvl1pPr>
          </a:lstStyle>
          <a:p>
            <a:pPr>
              <a:defRPr/>
            </a:pPr>
            <a:fld id="{98DF8900-3D1F-4A3D-A449-EDCCAC7E1F4B}" type="datetimeFigureOut">
              <a:rPr lang="it-IT"/>
              <a:pPr>
                <a:defRPr/>
              </a:pPr>
              <a:t>25/02/2019</a:t>
            </a:fld>
            <a:endParaRPr lang="it-IT"/>
          </a:p>
        </p:txBody>
      </p:sp>
      <p:sp>
        <p:nvSpPr>
          <p:cNvPr id="5" name="Footer Placeholder 4">
            <a:extLst>
              <a:ext uri="{FF2B5EF4-FFF2-40B4-BE49-F238E27FC236}">
                <a16:creationId xmlns="" xmlns:a16="http://schemas.microsoft.com/office/drawing/2014/main" id="{A0B38567-9C38-4D50-923E-6A1DBC70B585}"/>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 xmlns:a16="http://schemas.microsoft.com/office/drawing/2014/main" id="{98E27904-C33F-48CB-8B20-7E40B12EB1CF}"/>
              </a:ext>
            </a:extLst>
          </p:cNvPr>
          <p:cNvSpPr>
            <a:spLocks noGrp="1"/>
          </p:cNvSpPr>
          <p:nvPr>
            <p:ph type="sldNum" sz="quarter" idx="12"/>
          </p:nvPr>
        </p:nvSpPr>
        <p:spPr/>
        <p:txBody>
          <a:bodyPr/>
          <a:lstStyle>
            <a:lvl1pPr>
              <a:defRPr/>
            </a:lvl1pPr>
          </a:lstStyle>
          <a:p>
            <a:fld id="{64AA834E-A3C8-47C6-B0B5-8961D0A34018}" type="slidenum">
              <a:rPr lang="it-IT" altLang="it-IT"/>
              <a:pPr/>
              <a:t>‹N›</a:t>
            </a:fld>
            <a:endParaRPr lang="it-IT" altLang="it-IT"/>
          </a:p>
        </p:txBody>
      </p:sp>
    </p:spTree>
    <p:extLst>
      <p:ext uri="{BB962C8B-B14F-4D97-AF65-F5344CB8AC3E}">
        <p14:creationId xmlns:p14="http://schemas.microsoft.com/office/powerpoint/2010/main" val="124423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a:extLst>
              <a:ext uri="{FF2B5EF4-FFF2-40B4-BE49-F238E27FC236}">
                <a16:creationId xmlns="" xmlns:a16="http://schemas.microsoft.com/office/drawing/2014/main" id="{23E377CD-6C81-4F08-96E8-6773169B3D13}"/>
              </a:ext>
            </a:extLst>
          </p:cNvPr>
          <p:cNvSpPr>
            <a:spLocks noGrp="1"/>
          </p:cNvSpPr>
          <p:nvPr>
            <p:ph type="dt" sz="half" idx="10"/>
          </p:nvPr>
        </p:nvSpPr>
        <p:spPr/>
        <p:txBody>
          <a:bodyPr/>
          <a:lstStyle>
            <a:lvl1pPr>
              <a:defRPr/>
            </a:lvl1pPr>
          </a:lstStyle>
          <a:p>
            <a:pPr>
              <a:defRPr/>
            </a:pPr>
            <a:fld id="{0BA42E66-B2B7-4345-90B4-517916AA375B}" type="datetimeFigureOut">
              <a:rPr lang="it-IT"/>
              <a:pPr>
                <a:defRPr/>
              </a:pPr>
              <a:t>25/02/2019</a:t>
            </a:fld>
            <a:endParaRPr lang="it-IT"/>
          </a:p>
        </p:txBody>
      </p:sp>
      <p:sp>
        <p:nvSpPr>
          <p:cNvPr id="6" name="Footer Placeholder 4">
            <a:extLst>
              <a:ext uri="{FF2B5EF4-FFF2-40B4-BE49-F238E27FC236}">
                <a16:creationId xmlns="" xmlns:a16="http://schemas.microsoft.com/office/drawing/2014/main" id="{18750B99-A9AA-46EA-B119-0605964E7A33}"/>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 xmlns:a16="http://schemas.microsoft.com/office/drawing/2014/main" id="{7125316A-C81E-4E9F-A1E5-BE92576E1C2A}"/>
              </a:ext>
            </a:extLst>
          </p:cNvPr>
          <p:cNvSpPr>
            <a:spLocks noGrp="1"/>
          </p:cNvSpPr>
          <p:nvPr>
            <p:ph type="sldNum" sz="quarter" idx="12"/>
          </p:nvPr>
        </p:nvSpPr>
        <p:spPr/>
        <p:txBody>
          <a:bodyPr/>
          <a:lstStyle>
            <a:lvl1pPr>
              <a:defRPr/>
            </a:lvl1pPr>
          </a:lstStyle>
          <a:p>
            <a:fld id="{FAADB234-26C0-41C2-BA9B-D3F1E47520EF}" type="slidenum">
              <a:rPr lang="it-IT" altLang="it-IT"/>
              <a:pPr/>
              <a:t>‹N›</a:t>
            </a:fld>
            <a:endParaRPr lang="it-IT" altLang="it-IT"/>
          </a:p>
        </p:txBody>
      </p:sp>
    </p:spTree>
    <p:extLst>
      <p:ext uri="{BB962C8B-B14F-4D97-AF65-F5344CB8AC3E}">
        <p14:creationId xmlns:p14="http://schemas.microsoft.com/office/powerpoint/2010/main" val="383385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a:extLst>
              <a:ext uri="{FF2B5EF4-FFF2-40B4-BE49-F238E27FC236}">
                <a16:creationId xmlns="" xmlns:a16="http://schemas.microsoft.com/office/drawing/2014/main" id="{BFDF1BF8-F58D-476F-88AC-689063D4C3E8}"/>
              </a:ext>
            </a:extLst>
          </p:cNvPr>
          <p:cNvSpPr>
            <a:spLocks noGrp="1"/>
          </p:cNvSpPr>
          <p:nvPr>
            <p:ph type="dt" sz="half" idx="10"/>
          </p:nvPr>
        </p:nvSpPr>
        <p:spPr/>
        <p:txBody>
          <a:bodyPr/>
          <a:lstStyle>
            <a:lvl1pPr>
              <a:defRPr/>
            </a:lvl1pPr>
          </a:lstStyle>
          <a:p>
            <a:pPr>
              <a:defRPr/>
            </a:pPr>
            <a:fld id="{7BBD4B48-81FB-4700-B1E0-100D1CF4DD7D}" type="datetimeFigureOut">
              <a:rPr lang="it-IT"/>
              <a:pPr>
                <a:defRPr/>
              </a:pPr>
              <a:t>25/02/2019</a:t>
            </a:fld>
            <a:endParaRPr lang="it-IT"/>
          </a:p>
        </p:txBody>
      </p:sp>
      <p:sp>
        <p:nvSpPr>
          <p:cNvPr id="8" name="Footer Placeholder 4">
            <a:extLst>
              <a:ext uri="{FF2B5EF4-FFF2-40B4-BE49-F238E27FC236}">
                <a16:creationId xmlns="" xmlns:a16="http://schemas.microsoft.com/office/drawing/2014/main" id="{7758BA9B-8F6D-4757-9EDE-97097D5FADFD}"/>
              </a:ext>
            </a:extLst>
          </p:cNvPr>
          <p:cNvSpPr>
            <a:spLocks noGrp="1"/>
          </p:cNvSpPr>
          <p:nvPr>
            <p:ph type="ftr" sz="quarter" idx="11"/>
          </p:nvPr>
        </p:nvSpPr>
        <p:spPr/>
        <p:txBody>
          <a:bodyPr/>
          <a:lstStyle>
            <a:lvl1pPr>
              <a:defRPr/>
            </a:lvl1pPr>
          </a:lstStyle>
          <a:p>
            <a:pPr>
              <a:defRPr/>
            </a:pPr>
            <a:endParaRPr lang="it-IT"/>
          </a:p>
        </p:txBody>
      </p:sp>
      <p:sp>
        <p:nvSpPr>
          <p:cNvPr id="9" name="Slide Number Placeholder 5">
            <a:extLst>
              <a:ext uri="{FF2B5EF4-FFF2-40B4-BE49-F238E27FC236}">
                <a16:creationId xmlns="" xmlns:a16="http://schemas.microsoft.com/office/drawing/2014/main" id="{F196C30D-D22C-4981-8DF2-3AD6E1F28617}"/>
              </a:ext>
            </a:extLst>
          </p:cNvPr>
          <p:cNvSpPr>
            <a:spLocks noGrp="1"/>
          </p:cNvSpPr>
          <p:nvPr>
            <p:ph type="sldNum" sz="quarter" idx="12"/>
          </p:nvPr>
        </p:nvSpPr>
        <p:spPr/>
        <p:txBody>
          <a:bodyPr/>
          <a:lstStyle>
            <a:lvl1pPr>
              <a:defRPr/>
            </a:lvl1pPr>
          </a:lstStyle>
          <a:p>
            <a:fld id="{50B18724-059A-4685-A8E9-3FE220081774}" type="slidenum">
              <a:rPr lang="it-IT" altLang="it-IT"/>
              <a:pPr/>
              <a:t>‹N›</a:t>
            </a:fld>
            <a:endParaRPr lang="it-IT" altLang="it-IT"/>
          </a:p>
        </p:txBody>
      </p:sp>
    </p:spTree>
    <p:extLst>
      <p:ext uri="{BB962C8B-B14F-4D97-AF65-F5344CB8AC3E}">
        <p14:creationId xmlns:p14="http://schemas.microsoft.com/office/powerpoint/2010/main" val="163006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3">
            <a:extLst>
              <a:ext uri="{FF2B5EF4-FFF2-40B4-BE49-F238E27FC236}">
                <a16:creationId xmlns="" xmlns:a16="http://schemas.microsoft.com/office/drawing/2014/main" id="{FE988AC8-EDB1-4CC3-8D0A-96B2F61E2242}"/>
              </a:ext>
            </a:extLst>
          </p:cNvPr>
          <p:cNvSpPr>
            <a:spLocks noGrp="1"/>
          </p:cNvSpPr>
          <p:nvPr>
            <p:ph type="dt" sz="half" idx="10"/>
          </p:nvPr>
        </p:nvSpPr>
        <p:spPr/>
        <p:txBody>
          <a:bodyPr/>
          <a:lstStyle>
            <a:lvl1pPr>
              <a:defRPr/>
            </a:lvl1pPr>
          </a:lstStyle>
          <a:p>
            <a:pPr>
              <a:defRPr/>
            </a:pPr>
            <a:fld id="{ADB95103-4900-40C4-A9D7-5B0D3CB31F56}" type="datetimeFigureOut">
              <a:rPr lang="it-IT"/>
              <a:pPr>
                <a:defRPr/>
              </a:pPr>
              <a:t>25/02/2019</a:t>
            </a:fld>
            <a:endParaRPr lang="it-IT"/>
          </a:p>
        </p:txBody>
      </p:sp>
      <p:sp>
        <p:nvSpPr>
          <p:cNvPr id="4" name="Footer Placeholder 4">
            <a:extLst>
              <a:ext uri="{FF2B5EF4-FFF2-40B4-BE49-F238E27FC236}">
                <a16:creationId xmlns="" xmlns:a16="http://schemas.microsoft.com/office/drawing/2014/main" id="{F84861BC-FFB3-4E47-8414-58BD492257C6}"/>
              </a:ext>
            </a:extLst>
          </p:cNvPr>
          <p:cNvSpPr>
            <a:spLocks noGrp="1"/>
          </p:cNvSpPr>
          <p:nvPr>
            <p:ph type="ftr" sz="quarter" idx="11"/>
          </p:nvPr>
        </p:nvSpPr>
        <p:spPr/>
        <p:txBody>
          <a:bodyPr/>
          <a:lstStyle>
            <a:lvl1pPr>
              <a:defRPr/>
            </a:lvl1pPr>
          </a:lstStyle>
          <a:p>
            <a:pPr>
              <a:defRPr/>
            </a:pPr>
            <a:endParaRPr lang="it-IT"/>
          </a:p>
        </p:txBody>
      </p:sp>
      <p:sp>
        <p:nvSpPr>
          <p:cNvPr id="5" name="Slide Number Placeholder 5">
            <a:extLst>
              <a:ext uri="{FF2B5EF4-FFF2-40B4-BE49-F238E27FC236}">
                <a16:creationId xmlns="" xmlns:a16="http://schemas.microsoft.com/office/drawing/2014/main" id="{82D56755-955E-41E5-930C-7B29B5F5E6D5}"/>
              </a:ext>
            </a:extLst>
          </p:cNvPr>
          <p:cNvSpPr>
            <a:spLocks noGrp="1"/>
          </p:cNvSpPr>
          <p:nvPr>
            <p:ph type="sldNum" sz="quarter" idx="12"/>
          </p:nvPr>
        </p:nvSpPr>
        <p:spPr/>
        <p:txBody>
          <a:bodyPr/>
          <a:lstStyle>
            <a:lvl1pPr>
              <a:defRPr/>
            </a:lvl1pPr>
          </a:lstStyle>
          <a:p>
            <a:fld id="{221E1829-C565-434A-A6BD-A6A893261210}" type="slidenum">
              <a:rPr lang="it-IT" altLang="it-IT"/>
              <a:pPr/>
              <a:t>‹N›</a:t>
            </a:fld>
            <a:endParaRPr lang="it-IT" altLang="it-IT"/>
          </a:p>
        </p:txBody>
      </p:sp>
    </p:spTree>
    <p:extLst>
      <p:ext uri="{BB962C8B-B14F-4D97-AF65-F5344CB8AC3E}">
        <p14:creationId xmlns:p14="http://schemas.microsoft.com/office/powerpoint/2010/main" val="196523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EA909D3B-7497-434B-8968-C2BA5796E835}"/>
              </a:ext>
            </a:extLst>
          </p:cNvPr>
          <p:cNvSpPr>
            <a:spLocks noGrp="1"/>
          </p:cNvSpPr>
          <p:nvPr>
            <p:ph type="dt" sz="half" idx="10"/>
          </p:nvPr>
        </p:nvSpPr>
        <p:spPr/>
        <p:txBody>
          <a:bodyPr/>
          <a:lstStyle>
            <a:lvl1pPr>
              <a:defRPr/>
            </a:lvl1pPr>
          </a:lstStyle>
          <a:p>
            <a:pPr>
              <a:defRPr/>
            </a:pPr>
            <a:fld id="{D24CBFCB-E6EA-4378-92BB-E3C6652B9F3A}" type="datetimeFigureOut">
              <a:rPr lang="it-IT"/>
              <a:pPr>
                <a:defRPr/>
              </a:pPr>
              <a:t>25/02/2019</a:t>
            </a:fld>
            <a:endParaRPr lang="it-IT"/>
          </a:p>
        </p:txBody>
      </p:sp>
      <p:sp>
        <p:nvSpPr>
          <p:cNvPr id="3" name="Footer Placeholder 4">
            <a:extLst>
              <a:ext uri="{FF2B5EF4-FFF2-40B4-BE49-F238E27FC236}">
                <a16:creationId xmlns="" xmlns:a16="http://schemas.microsoft.com/office/drawing/2014/main" id="{0ECE5E03-E916-4675-9A01-3544EB599587}"/>
              </a:ext>
            </a:extLst>
          </p:cNvPr>
          <p:cNvSpPr>
            <a:spLocks noGrp="1"/>
          </p:cNvSpPr>
          <p:nvPr>
            <p:ph type="ftr" sz="quarter" idx="11"/>
          </p:nvPr>
        </p:nvSpPr>
        <p:spPr/>
        <p:txBody>
          <a:bodyPr/>
          <a:lstStyle>
            <a:lvl1pPr>
              <a:defRPr/>
            </a:lvl1pPr>
          </a:lstStyle>
          <a:p>
            <a:pPr>
              <a:defRPr/>
            </a:pPr>
            <a:endParaRPr lang="it-IT"/>
          </a:p>
        </p:txBody>
      </p:sp>
      <p:sp>
        <p:nvSpPr>
          <p:cNvPr id="4" name="Slide Number Placeholder 5">
            <a:extLst>
              <a:ext uri="{FF2B5EF4-FFF2-40B4-BE49-F238E27FC236}">
                <a16:creationId xmlns="" xmlns:a16="http://schemas.microsoft.com/office/drawing/2014/main" id="{D5D5AF3E-993A-40BA-9DB0-0E9D2FE10E9B}"/>
              </a:ext>
            </a:extLst>
          </p:cNvPr>
          <p:cNvSpPr>
            <a:spLocks noGrp="1"/>
          </p:cNvSpPr>
          <p:nvPr>
            <p:ph type="sldNum" sz="quarter" idx="12"/>
          </p:nvPr>
        </p:nvSpPr>
        <p:spPr/>
        <p:txBody>
          <a:bodyPr/>
          <a:lstStyle>
            <a:lvl1pPr>
              <a:defRPr/>
            </a:lvl1pPr>
          </a:lstStyle>
          <a:p>
            <a:fld id="{25312137-D53F-4123-8FDD-97AAA57202AF}" type="slidenum">
              <a:rPr lang="it-IT" altLang="it-IT"/>
              <a:pPr/>
              <a:t>‹N›</a:t>
            </a:fld>
            <a:endParaRPr lang="it-IT" altLang="it-IT"/>
          </a:p>
        </p:txBody>
      </p:sp>
    </p:spTree>
    <p:extLst>
      <p:ext uri="{BB962C8B-B14F-4D97-AF65-F5344CB8AC3E}">
        <p14:creationId xmlns:p14="http://schemas.microsoft.com/office/powerpoint/2010/main" val="13033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E4379D64-4AF8-441F-8AB4-5F0684F1BAED}"/>
              </a:ext>
            </a:extLst>
          </p:cNvPr>
          <p:cNvSpPr>
            <a:spLocks noGrp="1"/>
          </p:cNvSpPr>
          <p:nvPr>
            <p:ph type="dt" sz="half" idx="10"/>
          </p:nvPr>
        </p:nvSpPr>
        <p:spPr/>
        <p:txBody>
          <a:bodyPr/>
          <a:lstStyle>
            <a:lvl1pPr>
              <a:defRPr/>
            </a:lvl1pPr>
          </a:lstStyle>
          <a:p>
            <a:pPr>
              <a:defRPr/>
            </a:pPr>
            <a:fld id="{41464637-F587-40F2-B149-B0F6C9547B63}" type="datetimeFigureOut">
              <a:rPr lang="it-IT"/>
              <a:pPr>
                <a:defRPr/>
              </a:pPr>
              <a:t>25/02/2019</a:t>
            </a:fld>
            <a:endParaRPr lang="it-IT"/>
          </a:p>
        </p:txBody>
      </p:sp>
      <p:sp>
        <p:nvSpPr>
          <p:cNvPr id="6" name="Footer Placeholder 4">
            <a:extLst>
              <a:ext uri="{FF2B5EF4-FFF2-40B4-BE49-F238E27FC236}">
                <a16:creationId xmlns="" xmlns:a16="http://schemas.microsoft.com/office/drawing/2014/main" id="{F946339E-0C21-487F-95AC-0FB8383A35CC}"/>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 xmlns:a16="http://schemas.microsoft.com/office/drawing/2014/main" id="{3EC48325-3ADD-447D-AC6D-74C2161CFD8C}"/>
              </a:ext>
            </a:extLst>
          </p:cNvPr>
          <p:cNvSpPr>
            <a:spLocks noGrp="1"/>
          </p:cNvSpPr>
          <p:nvPr>
            <p:ph type="sldNum" sz="quarter" idx="12"/>
          </p:nvPr>
        </p:nvSpPr>
        <p:spPr/>
        <p:txBody>
          <a:bodyPr/>
          <a:lstStyle>
            <a:lvl1pPr>
              <a:defRPr/>
            </a:lvl1pPr>
          </a:lstStyle>
          <a:p>
            <a:fld id="{8B1E7D63-CBD1-444F-852B-C424D533CC18}" type="slidenum">
              <a:rPr lang="it-IT" altLang="it-IT"/>
              <a:pPr/>
              <a:t>‹N›</a:t>
            </a:fld>
            <a:endParaRPr lang="it-IT" altLang="it-IT"/>
          </a:p>
        </p:txBody>
      </p:sp>
    </p:spTree>
    <p:extLst>
      <p:ext uri="{BB962C8B-B14F-4D97-AF65-F5344CB8AC3E}">
        <p14:creationId xmlns:p14="http://schemas.microsoft.com/office/powerpoint/2010/main" val="165832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5AD93AC8-2ECF-4AED-ABCE-270339291C8D}"/>
              </a:ext>
            </a:extLst>
          </p:cNvPr>
          <p:cNvSpPr>
            <a:spLocks noGrp="1"/>
          </p:cNvSpPr>
          <p:nvPr>
            <p:ph type="dt" sz="half" idx="10"/>
          </p:nvPr>
        </p:nvSpPr>
        <p:spPr/>
        <p:txBody>
          <a:bodyPr/>
          <a:lstStyle>
            <a:lvl1pPr>
              <a:defRPr/>
            </a:lvl1pPr>
          </a:lstStyle>
          <a:p>
            <a:pPr>
              <a:defRPr/>
            </a:pPr>
            <a:fld id="{922A4393-9316-4C21-B378-FD856EB573A8}" type="datetimeFigureOut">
              <a:rPr lang="it-IT"/>
              <a:pPr>
                <a:defRPr/>
              </a:pPr>
              <a:t>25/02/2019</a:t>
            </a:fld>
            <a:endParaRPr lang="it-IT"/>
          </a:p>
        </p:txBody>
      </p:sp>
      <p:sp>
        <p:nvSpPr>
          <p:cNvPr id="6" name="Footer Placeholder 4">
            <a:extLst>
              <a:ext uri="{FF2B5EF4-FFF2-40B4-BE49-F238E27FC236}">
                <a16:creationId xmlns="" xmlns:a16="http://schemas.microsoft.com/office/drawing/2014/main" id="{A4F7C66B-E5A9-4D03-B30A-9B67B53ED853}"/>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 xmlns:a16="http://schemas.microsoft.com/office/drawing/2014/main" id="{D458E289-7A52-4291-B843-BDF818494EBF}"/>
              </a:ext>
            </a:extLst>
          </p:cNvPr>
          <p:cNvSpPr>
            <a:spLocks noGrp="1"/>
          </p:cNvSpPr>
          <p:nvPr>
            <p:ph type="sldNum" sz="quarter" idx="12"/>
          </p:nvPr>
        </p:nvSpPr>
        <p:spPr/>
        <p:txBody>
          <a:bodyPr/>
          <a:lstStyle>
            <a:lvl1pPr>
              <a:defRPr/>
            </a:lvl1pPr>
          </a:lstStyle>
          <a:p>
            <a:fld id="{548B3C3E-508A-4D24-9E8A-CA5A7C40216D}" type="slidenum">
              <a:rPr lang="it-IT" altLang="it-IT"/>
              <a:pPr/>
              <a:t>‹N›</a:t>
            </a:fld>
            <a:endParaRPr lang="it-IT" altLang="it-IT"/>
          </a:p>
        </p:txBody>
      </p:sp>
    </p:spTree>
    <p:extLst>
      <p:ext uri="{BB962C8B-B14F-4D97-AF65-F5344CB8AC3E}">
        <p14:creationId xmlns:p14="http://schemas.microsoft.com/office/powerpoint/2010/main" val="232009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62F31218-E5C0-4ED7-A0B8-78E2BA059AD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endParaRPr lang="it-IT" altLang="it-IT"/>
          </a:p>
        </p:txBody>
      </p:sp>
      <p:sp>
        <p:nvSpPr>
          <p:cNvPr id="1027" name="Text Placeholder 2">
            <a:extLst>
              <a:ext uri="{FF2B5EF4-FFF2-40B4-BE49-F238E27FC236}">
                <a16:creationId xmlns="" xmlns:a16="http://schemas.microsoft.com/office/drawing/2014/main" id="{DAF6B5AD-9E7B-421E-9C5D-656B244BF9C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endParaRPr lang="it-IT" altLang="it-IT"/>
          </a:p>
        </p:txBody>
      </p:sp>
      <p:sp>
        <p:nvSpPr>
          <p:cNvPr id="4" name="Date Placeholder 3">
            <a:extLst>
              <a:ext uri="{FF2B5EF4-FFF2-40B4-BE49-F238E27FC236}">
                <a16:creationId xmlns="" xmlns:a16="http://schemas.microsoft.com/office/drawing/2014/main" id="{E1FFDA98-40BF-4A33-9C45-AAB7F9F411A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FBFD73B-BF18-4804-A04F-0046E2D5B1F7}" type="datetimeFigureOut">
              <a:rPr lang="it-IT"/>
              <a:pPr>
                <a:defRPr/>
              </a:pPr>
              <a:t>25/02/2019</a:t>
            </a:fld>
            <a:endParaRPr lang="it-IT"/>
          </a:p>
        </p:txBody>
      </p:sp>
      <p:sp>
        <p:nvSpPr>
          <p:cNvPr id="5" name="Footer Placeholder 4">
            <a:extLst>
              <a:ext uri="{FF2B5EF4-FFF2-40B4-BE49-F238E27FC236}">
                <a16:creationId xmlns="" xmlns:a16="http://schemas.microsoft.com/office/drawing/2014/main" id="{7A8BF0CE-C898-4B7B-9405-F422950DDDD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lide Number Placeholder 5">
            <a:extLst>
              <a:ext uri="{FF2B5EF4-FFF2-40B4-BE49-F238E27FC236}">
                <a16:creationId xmlns="" xmlns:a16="http://schemas.microsoft.com/office/drawing/2014/main" id="{5AA81EE4-8C39-4EEE-BE09-7D21806D7DB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8C08F04-DD25-47AC-84CD-DC7C4ADF318A}"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0" r:id="rId3"/>
    <p:sldLayoutId id="2147483729" r:id="rId4"/>
    <p:sldLayoutId id="2147483728" r:id="rId5"/>
    <p:sldLayoutId id="2147483727" r:id="rId6"/>
    <p:sldLayoutId id="2147483726" r:id="rId7"/>
    <p:sldLayoutId id="2147483725" r:id="rId8"/>
    <p:sldLayoutId id="2147483724" r:id="rId9"/>
    <p:sldLayoutId id="2147483723" r:id="rId10"/>
    <p:sldLayoutId id="214748372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Title Placeholder 1">
            <a:extLst>
              <a:ext uri="{FF2B5EF4-FFF2-40B4-BE49-F238E27FC236}">
                <a16:creationId xmlns="" xmlns:a16="http://schemas.microsoft.com/office/drawing/2014/main" id="{A1B10D2E-C1B1-482F-8519-D35AC69983F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endParaRPr lang="it-IT" altLang="it-IT"/>
          </a:p>
        </p:txBody>
      </p:sp>
      <p:sp>
        <p:nvSpPr>
          <p:cNvPr id="240643" name="Text Placeholder 2">
            <a:extLst>
              <a:ext uri="{FF2B5EF4-FFF2-40B4-BE49-F238E27FC236}">
                <a16:creationId xmlns="" xmlns:a16="http://schemas.microsoft.com/office/drawing/2014/main" id="{D63CF130-2A76-4B3B-8A9C-32FD96FAAA1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endParaRPr lang="it-IT" altLang="it-IT"/>
          </a:p>
        </p:txBody>
      </p:sp>
      <p:sp>
        <p:nvSpPr>
          <p:cNvPr id="7" name="Date Placeholder 3">
            <a:extLst>
              <a:ext uri="{FF2B5EF4-FFF2-40B4-BE49-F238E27FC236}">
                <a16:creationId xmlns="" xmlns:a16="http://schemas.microsoft.com/office/drawing/2014/main" id="{52FC93B5-1B7F-41D5-914D-56DE1CB7B3F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8" name="Footer Placeholder 4">
            <a:extLst>
              <a:ext uri="{FF2B5EF4-FFF2-40B4-BE49-F238E27FC236}">
                <a16:creationId xmlns="" xmlns:a16="http://schemas.microsoft.com/office/drawing/2014/main" id="{A9BAE7FA-7652-41F6-A6F2-A3BA44DDC5D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it-IT" altLang="it-IT"/>
              <a:t>A cura della Dott.ssa Simona Carini</a:t>
            </a:r>
          </a:p>
        </p:txBody>
      </p:sp>
      <p:sp>
        <p:nvSpPr>
          <p:cNvPr id="9" name="Slide Number Placeholder 5">
            <a:extLst>
              <a:ext uri="{FF2B5EF4-FFF2-40B4-BE49-F238E27FC236}">
                <a16:creationId xmlns="" xmlns:a16="http://schemas.microsoft.com/office/drawing/2014/main" id="{BD1BAC00-4F66-4095-A2F4-4C6BA10A422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3803A0D-D139-47D5-B769-65644C4D48DE}" type="slidenum">
              <a:rPr lang="it-IT" altLang="it-IT"/>
              <a:pPr/>
              <a:t>‹N›</a:t>
            </a:fld>
            <a:endParaRPr lang="it-IT" altLang="it-IT"/>
          </a:p>
        </p:txBody>
      </p:sp>
    </p:spTree>
    <p:extLst>
      <p:ext uri="{BB962C8B-B14F-4D97-AF65-F5344CB8AC3E}">
        <p14:creationId xmlns:p14="http://schemas.microsoft.com/office/powerpoint/2010/main" val="626166494"/>
      </p:ext>
    </p:extLst>
  </p:cSld>
  <p:clrMap bg1="lt1" tx1="dk1" bg2="lt2" tx2="dk2" accent1="accent1" accent2="accent2" accent3="accent3" accent4="accent4" accent5="accent5" accent6="accent6" hlink="hlink" folHlink="folHlink"/>
  <p:sldLayoutIdLst>
    <p:sldLayoutId id="2147483778"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2.xml"/><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22.png"/><Relationship Id="rId5" Type="http://schemas.openxmlformats.org/officeDocument/2006/relationships/diagramColors" Target="../diagrams/colors2.xml"/><Relationship Id="rId10" Type="http://schemas.openxmlformats.org/officeDocument/2006/relationships/image" Target="../media/image21.jpeg"/><Relationship Id="rId4" Type="http://schemas.openxmlformats.org/officeDocument/2006/relationships/diagramQuickStyle" Target="../diagrams/quickStyle2.xml"/><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onai.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anci.it/" TargetMode="Externa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11B47BB9-658A-4DAC-A956-CB8B2C448180}"/>
              </a:ext>
            </a:extLst>
          </p:cNvPr>
          <p:cNvSpPr/>
          <p:nvPr/>
        </p:nvSpPr>
        <p:spPr>
          <a:xfrm>
            <a:off x="0" y="3597760"/>
            <a:ext cx="9144000" cy="7921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200">
              <a:solidFill>
                <a:prstClr val="white"/>
              </a:solidFill>
            </a:endParaRPr>
          </a:p>
        </p:txBody>
      </p:sp>
      <p:pic>
        <p:nvPicPr>
          <p:cNvPr id="88066" name="Picture 4" descr="Risultati immagini per anci logo">
            <a:extLst>
              <a:ext uri="{FF2B5EF4-FFF2-40B4-BE49-F238E27FC236}">
                <a16:creationId xmlns="" xmlns:a16="http://schemas.microsoft.com/office/drawing/2014/main" id="{275D8235-9596-4BD1-B193-82C1D5E49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52500"/>
            <a:ext cx="936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 xmlns:a16="http://schemas.microsoft.com/office/drawing/2014/main" id="{D4D2F556-299F-430F-A836-8F6F532FDD6F}"/>
              </a:ext>
            </a:extLst>
          </p:cNvPr>
          <p:cNvCxnSpPr/>
          <p:nvPr/>
        </p:nvCxnSpPr>
        <p:spPr>
          <a:xfrm>
            <a:off x="395288" y="692150"/>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E1CCA23B-7AB6-416A-88BD-2BD16F5CAA61}"/>
              </a:ext>
            </a:extLst>
          </p:cNvPr>
          <p:cNvCxnSpPr/>
          <p:nvPr/>
        </p:nvCxnSpPr>
        <p:spPr>
          <a:xfrm>
            <a:off x="395288" y="5949950"/>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88069" name="Rectangle 13">
            <a:extLst>
              <a:ext uri="{FF2B5EF4-FFF2-40B4-BE49-F238E27FC236}">
                <a16:creationId xmlns="" xmlns:a16="http://schemas.microsoft.com/office/drawing/2014/main" id="{784E7DFC-6068-4D79-BF4E-2473F55F8200}"/>
              </a:ext>
            </a:extLst>
          </p:cNvPr>
          <p:cNvSpPr>
            <a:spLocks noChangeArrowheads="1"/>
          </p:cNvSpPr>
          <p:nvPr/>
        </p:nvSpPr>
        <p:spPr bwMode="auto">
          <a:xfrm>
            <a:off x="112713" y="2778125"/>
            <a:ext cx="90376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it-IT" altLang="it-IT" sz="1200" dirty="0">
              <a:solidFill>
                <a:srgbClr val="0F5494"/>
              </a:solidFill>
              <a:latin typeface="Verdana" panose="020B0604030504040204" pitchFamily="34" charset="0"/>
            </a:endParaRPr>
          </a:p>
          <a:p>
            <a:pPr algn="ctr"/>
            <a:r>
              <a:rPr lang="it-IT" altLang="it-IT" sz="2800" dirty="0">
                <a:solidFill>
                  <a:srgbClr val="0F5494"/>
                </a:solidFill>
              </a:rPr>
              <a:t> </a:t>
            </a:r>
            <a:r>
              <a:rPr lang="it-IT" altLang="it-IT" sz="2800" b="1" dirty="0">
                <a:solidFill>
                  <a:srgbClr val="1F497D"/>
                </a:solidFill>
              </a:rPr>
              <a:t>LA GESTIONE DEI RIFIUTI E DEI RIFIUTI DI IMBALLAGGIO </a:t>
            </a:r>
            <a:endParaRPr lang="it-IT" altLang="it-IT" sz="2800" dirty="0">
              <a:solidFill>
                <a:srgbClr val="1F497D"/>
              </a:solidFill>
            </a:endParaRPr>
          </a:p>
        </p:txBody>
      </p:sp>
      <p:sp>
        <p:nvSpPr>
          <p:cNvPr id="15" name="TextBox 14">
            <a:extLst>
              <a:ext uri="{FF2B5EF4-FFF2-40B4-BE49-F238E27FC236}">
                <a16:creationId xmlns="" xmlns:a16="http://schemas.microsoft.com/office/drawing/2014/main" id="{57127BFF-28FF-4CCE-AE20-B1111D9A3082}"/>
              </a:ext>
            </a:extLst>
          </p:cNvPr>
          <p:cNvSpPr txBox="1"/>
          <p:nvPr/>
        </p:nvSpPr>
        <p:spPr>
          <a:xfrm>
            <a:off x="412564" y="3728868"/>
            <a:ext cx="8497887" cy="400110"/>
          </a:xfrm>
          <a:prstGeom prst="rect">
            <a:avLst/>
          </a:prstGeom>
          <a:noFill/>
        </p:spPr>
        <p:txBody>
          <a:bodyPr>
            <a:spAutoFit/>
          </a:bodyPr>
          <a:lstStyle/>
          <a:p>
            <a:pPr algn="ctr" fontAlgn="auto">
              <a:spcBef>
                <a:spcPts val="0"/>
              </a:spcBef>
              <a:spcAft>
                <a:spcPts val="0"/>
              </a:spcAft>
              <a:defRPr/>
            </a:pPr>
            <a:r>
              <a:rPr lang="it-IT" sz="2000" cap="all" dirty="0">
                <a:solidFill>
                  <a:schemeClr val="bg1"/>
                </a:solidFill>
                <a:effectLst>
                  <a:outerShdw blurRad="38100" dist="38100" dir="2700000" algn="tl">
                    <a:srgbClr val="000000">
                      <a:alpha val="43137"/>
                    </a:srgbClr>
                  </a:outerShdw>
                </a:effectLst>
                <a:latin typeface="+mn-lt"/>
                <a:cs typeface="+mn-cs"/>
              </a:rPr>
              <a:t>Gestione degli imballaggi e Accordo Quadro ANCI-CONAI </a:t>
            </a:r>
          </a:p>
        </p:txBody>
      </p:sp>
      <p:sp>
        <p:nvSpPr>
          <p:cNvPr id="88071" name="Rectangle 17">
            <a:extLst>
              <a:ext uri="{FF2B5EF4-FFF2-40B4-BE49-F238E27FC236}">
                <a16:creationId xmlns="" xmlns:a16="http://schemas.microsoft.com/office/drawing/2014/main" id="{1E6645A3-ADB7-4423-ADDD-5F6AE453ED48}"/>
              </a:ext>
            </a:extLst>
          </p:cNvPr>
          <p:cNvSpPr>
            <a:spLocks noChangeArrowheads="1"/>
          </p:cNvSpPr>
          <p:nvPr/>
        </p:nvSpPr>
        <p:spPr bwMode="auto">
          <a:xfrm>
            <a:off x="7477125" y="6308725"/>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it-IT" altLang="it-IT" b="1">
                <a:solidFill>
                  <a:srgbClr val="1F497D"/>
                </a:solidFill>
              </a:rPr>
              <a:t>MODULO 3</a:t>
            </a:r>
            <a:endParaRPr lang="it-IT" altLang="it-IT">
              <a:solidFill>
                <a:srgbClr val="1F497D"/>
              </a:solidFill>
            </a:endParaRPr>
          </a:p>
        </p:txBody>
      </p:sp>
      <p:sp>
        <p:nvSpPr>
          <p:cNvPr id="2" name="Rettangolo 1"/>
          <p:cNvSpPr/>
          <p:nvPr/>
        </p:nvSpPr>
        <p:spPr>
          <a:xfrm>
            <a:off x="2555776" y="4984254"/>
            <a:ext cx="4572000" cy="923330"/>
          </a:xfrm>
          <a:prstGeom prst="rect">
            <a:avLst/>
          </a:prstGeom>
        </p:spPr>
        <p:txBody>
          <a:bodyPr>
            <a:spAutoFit/>
          </a:bodyPr>
          <a:lstStyle/>
          <a:p>
            <a:pPr algn="ctr"/>
            <a:r>
              <a:rPr lang="it-IT" altLang="it-IT" b="1" dirty="0">
                <a:solidFill>
                  <a:srgbClr val="376092"/>
                </a:solidFill>
                <a:latin typeface="Calibri" panose="020F0502020204030204" pitchFamily="34" charset="0"/>
              </a:rPr>
              <a:t>Dott.ssa Valentina Guelpa</a:t>
            </a:r>
          </a:p>
          <a:p>
            <a:pPr algn="ctr"/>
            <a:r>
              <a:rPr lang="it-IT" altLang="it-IT" b="1" dirty="0">
                <a:solidFill>
                  <a:srgbClr val="376092"/>
                </a:solidFill>
                <a:latin typeface="Calibri" panose="020F0502020204030204" pitchFamily="34" charset="0"/>
              </a:rPr>
              <a:t>Comitato di Verifica ANCI-CONAI</a:t>
            </a:r>
            <a:endParaRPr lang="it-IT" altLang="it-IT" b="1" i="1" dirty="0">
              <a:solidFill>
                <a:srgbClr val="376092"/>
              </a:solidFill>
              <a:latin typeface="Calibri" panose="020F0502020204030204" pitchFamily="34" charset="0"/>
            </a:endParaRPr>
          </a:p>
          <a:p>
            <a:pPr algn="ctr"/>
            <a:r>
              <a:rPr lang="it-IT" altLang="it-IT" b="1" i="1" dirty="0">
                <a:solidFill>
                  <a:srgbClr val="376092"/>
                </a:solidFill>
                <a:latin typeface="Calibri" panose="020F0502020204030204" pitchFamily="34" charset="0"/>
              </a:rPr>
              <a:t>Milano, 26 Febbraio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 xmlns:a16="http://schemas.microsoft.com/office/drawing/2014/main" id="{31920CB1-677D-4576-A41B-4397B544FEE9}"/>
              </a:ext>
            </a:extLst>
          </p:cNvPr>
          <p:cNvSpPr>
            <a:spLocks noGrp="1"/>
          </p:cNvSpPr>
          <p:nvPr>
            <p:ph type="title"/>
          </p:nvPr>
        </p:nvSpPr>
        <p:spPr>
          <a:xfrm>
            <a:off x="384175" y="188913"/>
            <a:ext cx="8229600" cy="1069975"/>
          </a:xfrm>
        </p:spPr>
        <p:txBody>
          <a:bodyPr/>
          <a:lstStyle/>
          <a:p>
            <a:r>
              <a:rPr lang="it-IT" altLang="it-IT" sz="3200" b="1"/>
              <a:t>Promozione “multileggera” e conferma della Banca Dati ANCI CONAI</a:t>
            </a:r>
          </a:p>
        </p:txBody>
      </p:sp>
      <p:cxnSp>
        <p:nvCxnSpPr>
          <p:cNvPr id="18" name="Straight Connector 17">
            <a:extLst>
              <a:ext uri="{FF2B5EF4-FFF2-40B4-BE49-F238E27FC236}">
                <a16:creationId xmlns="" xmlns:a16="http://schemas.microsoft.com/office/drawing/2014/main" id="{FD287F6B-B219-4A1C-AACE-C8D9EB9994E7}"/>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97283" name="Rectangle 4">
            <a:extLst>
              <a:ext uri="{FF2B5EF4-FFF2-40B4-BE49-F238E27FC236}">
                <a16:creationId xmlns="" xmlns:a16="http://schemas.microsoft.com/office/drawing/2014/main" id="{6089FF6F-681B-4462-8E60-4F6947B63232}"/>
              </a:ext>
            </a:extLst>
          </p:cNvPr>
          <p:cNvSpPr>
            <a:spLocks noChangeArrowheads="1"/>
          </p:cNvSpPr>
          <p:nvPr/>
        </p:nvSpPr>
        <p:spPr bwMode="auto">
          <a:xfrm>
            <a:off x="395288" y="1557338"/>
            <a:ext cx="8280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it-IT" altLang="it-IT" sz="2400" dirty="0"/>
              <a:t>ANCI e CONAI si impegnano a promuovere il passaggio della raccolta </a:t>
            </a:r>
            <a:r>
              <a:rPr lang="it-IT" altLang="it-IT" sz="2400" dirty="0" err="1"/>
              <a:t>multimateriale</a:t>
            </a:r>
            <a:r>
              <a:rPr lang="it-IT" altLang="it-IT" sz="2400" dirty="0"/>
              <a:t> “pesante”, ovvero carta, vetro, plastica e metalli, al </a:t>
            </a:r>
            <a:r>
              <a:rPr lang="it-IT" altLang="it-IT" sz="2400" b="1" dirty="0" err="1"/>
              <a:t>multimateriale</a:t>
            </a:r>
            <a:r>
              <a:rPr lang="it-IT" altLang="it-IT" sz="2400" b="1" dirty="0"/>
              <a:t> leggero</a:t>
            </a:r>
            <a:r>
              <a:rPr lang="it-IT" altLang="it-IT" sz="2400" dirty="0"/>
              <a:t>, ovvero plastica e metalli, consentendo l’eventuale continuazione della raccolta “vetro-metalli”. (</a:t>
            </a:r>
            <a:r>
              <a:rPr lang="it-IT" altLang="it-IT" sz="2400" i="1" dirty="0"/>
              <a:t>Addendum COREVE</a:t>
            </a:r>
            <a:r>
              <a:rPr lang="it-IT" altLang="it-IT" sz="2400" dirty="0"/>
              <a:t>) </a:t>
            </a:r>
          </a:p>
          <a:p>
            <a:pPr algn="just"/>
            <a:endParaRPr lang="it-IT" altLang="it-IT" sz="2400" dirty="0"/>
          </a:p>
          <a:p>
            <a:pPr algn="just"/>
            <a:r>
              <a:rPr lang="it-IT" altLang="it-IT" sz="2400" dirty="0"/>
              <a:t>E’ inoltre confermata la </a:t>
            </a:r>
            <a:r>
              <a:rPr lang="it-IT" altLang="it-IT" sz="2400" b="1" dirty="0"/>
              <a:t>Banca Dati ANCI CONAI</a:t>
            </a:r>
            <a:r>
              <a:rPr lang="it-IT" altLang="it-IT" sz="2400" dirty="0"/>
              <a:t>, nonché </a:t>
            </a:r>
            <a:r>
              <a:rPr lang="it-IT" altLang="it-IT" sz="2400" b="1" dirty="0"/>
              <a:t>l’Osservatorio degli Enti Locali</a:t>
            </a:r>
            <a:r>
              <a:rPr lang="it-IT" altLang="it-IT" sz="2400" dirty="0"/>
              <a:t>, </a:t>
            </a:r>
            <a:r>
              <a:rPr lang="it-IT" altLang="it-IT" sz="2400" dirty="0" err="1"/>
              <a:t>affinchè</a:t>
            </a:r>
            <a:r>
              <a:rPr lang="it-IT" altLang="it-IT" sz="2400" dirty="0"/>
              <a:t> continui a raccogliere i dati a livello nazionale sulla raccolta differenziata, con il duplice obiettivo di costituire un punto di riferimento per le analisi del territorio e di restituire ai Comuni informazioni sull’efficienza dei propri servizi.</a:t>
            </a:r>
          </a:p>
        </p:txBody>
      </p:sp>
      <p:cxnSp>
        <p:nvCxnSpPr>
          <p:cNvPr id="6" name="Straight Connector 5">
            <a:extLst>
              <a:ext uri="{FF2B5EF4-FFF2-40B4-BE49-F238E27FC236}">
                <a16:creationId xmlns="" xmlns:a16="http://schemas.microsoft.com/office/drawing/2014/main" id="{BBBA62AC-9AA0-405E-B10D-E827EC9BDFE9}"/>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329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 xmlns:a16="http://schemas.microsoft.com/office/drawing/2014/main" id="{8C862294-712A-410A-8B6A-C75536521C80}"/>
              </a:ext>
            </a:extLst>
          </p:cNvPr>
          <p:cNvSpPr>
            <a:spLocks noGrp="1"/>
          </p:cNvSpPr>
          <p:nvPr>
            <p:ph type="title"/>
          </p:nvPr>
        </p:nvSpPr>
        <p:spPr>
          <a:xfrm>
            <a:off x="406400" y="-100013"/>
            <a:ext cx="8229600" cy="1071563"/>
          </a:xfrm>
        </p:spPr>
        <p:txBody>
          <a:bodyPr/>
          <a:lstStyle/>
          <a:p>
            <a:r>
              <a:rPr lang="it-IT" altLang="it-IT" sz="3200" b="1"/>
              <a:t>Operatività dell’Accordo Quadro</a:t>
            </a:r>
          </a:p>
        </p:txBody>
      </p:sp>
      <p:sp>
        <p:nvSpPr>
          <p:cNvPr id="99330" name="Rectangle 3">
            <a:extLst>
              <a:ext uri="{FF2B5EF4-FFF2-40B4-BE49-F238E27FC236}">
                <a16:creationId xmlns="" xmlns:a16="http://schemas.microsoft.com/office/drawing/2014/main" id="{CB655DB9-6793-462E-825E-8748EE8E969F}"/>
              </a:ext>
            </a:extLst>
          </p:cNvPr>
          <p:cNvSpPr>
            <a:spLocks noChangeArrowheads="1"/>
          </p:cNvSpPr>
          <p:nvPr/>
        </p:nvSpPr>
        <p:spPr bwMode="auto">
          <a:xfrm>
            <a:off x="395288" y="908050"/>
            <a:ext cx="8388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it-IT" altLang="it-IT" sz="2000"/>
              <a:t>L’Accordo è operativo attraverso la sottoscrizione di un’apposita convenzione tra il Comune (o soggetto delegato) e ogni singolo Consorzio di Filiera. Le convenzioni sono disciplinate dai singoli allegati tecnici tra ANCI e:</a:t>
            </a:r>
          </a:p>
        </p:txBody>
      </p:sp>
      <p:graphicFrame>
        <p:nvGraphicFramePr>
          <p:cNvPr id="7" name="Diagram 6">
            <a:extLst>
              <a:ext uri="{FF2B5EF4-FFF2-40B4-BE49-F238E27FC236}">
                <a16:creationId xmlns="" xmlns:a16="http://schemas.microsoft.com/office/drawing/2014/main" id="{E46ABFA7-8E6A-4057-9833-728D7225C7F1}"/>
              </a:ext>
            </a:extLst>
          </p:cNvPr>
          <p:cNvGraphicFramePr/>
          <p:nvPr/>
        </p:nvGraphicFramePr>
        <p:xfrm>
          <a:off x="467545" y="2040905"/>
          <a:ext cx="8463408" cy="4487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9332" name="Picture 2" descr="Risultati immagini per plastica">
            <a:extLst>
              <a:ext uri="{FF2B5EF4-FFF2-40B4-BE49-F238E27FC236}">
                <a16:creationId xmlns="" xmlns:a16="http://schemas.microsoft.com/office/drawing/2014/main" id="{6A6ABFA3-3EB4-423E-9896-7DAFE203EA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4175" y="2060575"/>
            <a:ext cx="7683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4" descr="Risultati immagini per vetro coreve">
            <a:extLst>
              <a:ext uri="{FF2B5EF4-FFF2-40B4-BE49-F238E27FC236}">
                <a16:creationId xmlns="" xmlns:a16="http://schemas.microsoft.com/office/drawing/2014/main" id="{C9C7C33C-2F97-49D5-9515-8833F7DA20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7300" y="2852738"/>
            <a:ext cx="1176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6" descr="Risultati immagini per comieco carta e cartone">
            <a:extLst>
              <a:ext uri="{FF2B5EF4-FFF2-40B4-BE49-F238E27FC236}">
                <a16:creationId xmlns="" xmlns:a16="http://schemas.microsoft.com/office/drawing/2014/main" id="{0DB7F907-16F9-415E-A01C-8D9EC23B0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4813" y="3573463"/>
            <a:ext cx="650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5" name="Picture 8" descr="Risultati immagini per cial riciclo alluminio">
            <a:extLst>
              <a:ext uri="{FF2B5EF4-FFF2-40B4-BE49-F238E27FC236}">
                <a16:creationId xmlns="" xmlns:a16="http://schemas.microsoft.com/office/drawing/2014/main" id="{A340C7F4-147A-4479-AB1F-BD1A629E10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93075" y="4341813"/>
            <a:ext cx="6794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Picture 9">
            <a:extLst>
              <a:ext uri="{FF2B5EF4-FFF2-40B4-BE49-F238E27FC236}">
                <a16:creationId xmlns="" xmlns:a16="http://schemas.microsoft.com/office/drawing/2014/main" id="{5821CFC7-CAD3-4144-A1B2-22CBD6283D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3238" y="5084763"/>
            <a:ext cx="5730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7" name="Picture 11" descr="Risultati immagini per cassetta legno">
            <a:extLst>
              <a:ext uri="{FF2B5EF4-FFF2-40B4-BE49-F238E27FC236}">
                <a16:creationId xmlns="" xmlns:a16="http://schemas.microsoft.com/office/drawing/2014/main" id="{FE4AF336-887C-40A0-80E1-6FD320DE09A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61288" y="5881688"/>
            <a:ext cx="9350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 xmlns:a16="http://schemas.microsoft.com/office/drawing/2014/main" id="{EBC8357D-CC5A-44AC-A58F-1FE8B1466E37}"/>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 xmlns:a16="http://schemas.microsoft.com/office/drawing/2014/main" id="{31920CB1-677D-4576-A41B-4397B544FEE9}"/>
              </a:ext>
            </a:extLst>
          </p:cNvPr>
          <p:cNvSpPr>
            <a:spLocks noGrp="1"/>
          </p:cNvSpPr>
          <p:nvPr>
            <p:ph type="title"/>
          </p:nvPr>
        </p:nvSpPr>
        <p:spPr>
          <a:xfrm>
            <a:off x="384175" y="188913"/>
            <a:ext cx="8229600" cy="1069975"/>
          </a:xfrm>
        </p:spPr>
        <p:txBody>
          <a:bodyPr/>
          <a:lstStyle/>
          <a:p>
            <a:r>
              <a:rPr lang="it-IT" altLang="it-IT" sz="3200" b="1" dirty="0" smtClean="0"/>
              <a:t>VII RAPPORTO SULLA RACCOLTA DIFFERENZIATAE RICICLO</a:t>
            </a:r>
            <a:endParaRPr lang="it-IT" altLang="it-IT" sz="3200" b="1" dirty="0"/>
          </a:p>
        </p:txBody>
      </p:sp>
      <p:cxnSp>
        <p:nvCxnSpPr>
          <p:cNvPr id="18" name="Straight Connector 17">
            <a:extLst>
              <a:ext uri="{FF2B5EF4-FFF2-40B4-BE49-F238E27FC236}">
                <a16:creationId xmlns="" xmlns:a16="http://schemas.microsoft.com/office/drawing/2014/main" id="{FD287F6B-B219-4A1C-AACE-C8D9EB9994E7}"/>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BBBA62AC-9AA0-405E-B10D-E827EC9BDFE9}"/>
              </a:ext>
            </a:extLst>
          </p:cNvPr>
          <p:cNvCxnSpPr/>
          <p:nvPr/>
        </p:nvCxnSpPr>
        <p:spPr>
          <a:xfrm>
            <a:off x="539552" y="764704"/>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 name="Rettangolo 1"/>
          <p:cNvSpPr/>
          <p:nvPr/>
        </p:nvSpPr>
        <p:spPr>
          <a:xfrm>
            <a:off x="539552" y="1650280"/>
            <a:ext cx="8280400" cy="4154984"/>
          </a:xfrm>
          <a:prstGeom prst="rect">
            <a:avLst/>
          </a:prstGeom>
        </p:spPr>
        <p:txBody>
          <a:bodyPr wrap="square">
            <a:spAutoFit/>
          </a:bodyPr>
          <a:lstStyle/>
          <a:p>
            <a:pPr algn="just"/>
            <a:r>
              <a:rPr lang="it-IT" sz="2400" dirty="0">
                <a:latin typeface="Calibri" panose="020F0502020204030204" pitchFamily="34" charset="0"/>
              </a:rPr>
              <a:t>Il VII Rapporto sulla raccolta differenziata e riciclo pubblicato da ANCI nel 2017 indica che nel nord ovest Italia sono 3.004 i comuni che hanno almeno una convenzione attiva con una popolazione convenzionata pari a 16.052.387 su un totale di popolazione convenzionata in Italia pari a 60.314.369 abitanti. </a:t>
            </a:r>
          </a:p>
          <a:p>
            <a:pPr algn="just"/>
            <a:endParaRPr lang="it-IT" sz="2400" dirty="0">
              <a:latin typeface="Calibri" panose="020F0502020204030204" pitchFamily="34" charset="0"/>
            </a:endParaRPr>
          </a:p>
          <a:p>
            <a:pPr algn="just"/>
            <a:r>
              <a:rPr lang="it-IT" sz="2400" dirty="0">
                <a:latin typeface="Calibri" panose="020F0502020204030204" pitchFamily="34" charset="0"/>
              </a:rPr>
              <a:t>In Lombardia il numero di comuni convenzionati (almeno una convenzione attiva) è pari a 1.513 (pari al 99,1%  sul totale) per una popolazione convenzionata pari a 10.001.337 (99,8% sul totale)</a:t>
            </a:r>
          </a:p>
          <a:p>
            <a:pPr algn="just"/>
            <a:r>
              <a:rPr lang="it-IT" sz="2400" dirty="0">
                <a:latin typeface="Calibri" panose="020F0502020204030204" pitchFamily="34" charset="0"/>
              </a:rPr>
              <a:t> </a:t>
            </a:r>
          </a:p>
        </p:txBody>
      </p:sp>
    </p:spTree>
    <p:extLst>
      <p:ext uri="{BB962C8B-B14F-4D97-AF65-F5344CB8AC3E}">
        <p14:creationId xmlns:p14="http://schemas.microsoft.com/office/powerpoint/2010/main" val="1283144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 xmlns:a16="http://schemas.microsoft.com/office/drawing/2014/main" id="{31920CB1-677D-4576-A41B-4397B544FEE9}"/>
              </a:ext>
            </a:extLst>
          </p:cNvPr>
          <p:cNvSpPr>
            <a:spLocks noGrp="1"/>
          </p:cNvSpPr>
          <p:nvPr>
            <p:ph type="title"/>
          </p:nvPr>
        </p:nvSpPr>
        <p:spPr>
          <a:xfrm>
            <a:off x="384175" y="188913"/>
            <a:ext cx="8229600" cy="1069975"/>
          </a:xfrm>
        </p:spPr>
        <p:txBody>
          <a:bodyPr/>
          <a:lstStyle/>
          <a:p>
            <a:r>
              <a:rPr lang="it-IT" altLang="it-IT" sz="3200" b="1" dirty="0" smtClean="0"/>
              <a:t>VII RAPPORTO SULLA RACCOLTA DIFFERENZIATAE RICICLO</a:t>
            </a:r>
            <a:endParaRPr lang="it-IT" altLang="it-IT" sz="3200" b="1" dirty="0"/>
          </a:p>
        </p:txBody>
      </p:sp>
      <p:cxnSp>
        <p:nvCxnSpPr>
          <p:cNvPr id="18" name="Straight Connector 17">
            <a:extLst>
              <a:ext uri="{FF2B5EF4-FFF2-40B4-BE49-F238E27FC236}">
                <a16:creationId xmlns="" xmlns:a16="http://schemas.microsoft.com/office/drawing/2014/main" id="{FD287F6B-B219-4A1C-AACE-C8D9EB9994E7}"/>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BBBA62AC-9AA0-405E-B10D-E827EC9BDFE9}"/>
              </a:ext>
            </a:extLst>
          </p:cNvPr>
          <p:cNvCxnSpPr/>
          <p:nvPr/>
        </p:nvCxnSpPr>
        <p:spPr>
          <a:xfrm>
            <a:off x="539552" y="764704"/>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 name="Rettangolo 1"/>
          <p:cNvSpPr/>
          <p:nvPr/>
        </p:nvSpPr>
        <p:spPr>
          <a:xfrm>
            <a:off x="539552" y="1268760"/>
            <a:ext cx="8280400" cy="6070893"/>
          </a:xfrm>
          <a:prstGeom prst="rect">
            <a:avLst/>
          </a:prstGeom>
        </p:spPr>
        <p:txBody>
          <a:bodyPr wrap="square">
            <a:spAutoFit/>
          </a:bodyPr>
          <a:lstStyle/>
          <a:p>
            <a:pPr algn="just"/>
            <a:endParaRPr lang="it-IT" sz="1050" dirty="0">
              <a:latin typeface="Calibri" panose="020F0502020204030204" pitchFamily="34" charset="0"/>
            </a:endParaRPr>
          </a:p>
          <a:p>
            <a:pPr algn="just"/>
            <a:r>
              <a:rPr lang="it-IT" sz="2400" dirty="0" smtClean="0">
                <a:latin typeface="Calibri" panose="020F0502020204030204" pitchFamily="34" charset="0"/>
              </a:rPr>
              <a:t>La </a:t>
            </a:r>
            <a:r>
              <a:rPr lang="it-IT" sz="2400" dirty="0">
                <a:latin typeface="Calibri" panose="020F0502020204030204" pitchFamily="34" charset="0"/>
              </a:rPr>
              <a:t>XX edizione del Rapporto Rifiuti Urbani pubblicata da ISPRA su dati 2017 colloca Regione Lombardia al 3 posto nella classifica regionale di percentuale di raccolta differenziata dei rifiuti urbani con una percentuale pari al 69,6% preceduta da Veneto (73,6%) e Trentino Alto Adige (72</a:t>
            </a:r>
            <a:r>
              <a:rPr lang="it-IT" sz="2400" dirty="0" smtClean="0">
                <a:latin typeface="Calibri" panose="020F0502020204030204" pitchFamily="34" charset="0"/>
              </a:rPr>
              <a:t>%)</a:t>
            </a:r>
          </a:p>
          <a:p>
            <a:pPr algn="just"/>
            <a:endParaRPr lang="it-IT" sz="2400" dirty="0">
              <a:latin typeface="Calibri" panose="020F0502020204030204" pitchFamily="34" charset="0"/>
            </a:endParaRPr>
          </a:p>
          <a:p>
            <a:pPr algn="just"/>
            <a:r>
              <a:rPr lang="it-IT" sz="2400" dirty="0">
                <a:latin typeface="Calibri" panose="020F0502020204030204" pitchFamily="34" charset="0"/>
              </a:rPr>
              <a:t>A fronte della raccolta nella sola Regione Lombardia di 810.656,67 tonnellate di rifiuti di imballaggio (pari al 17,25% dei rifiuti di imballaggio raccolti complessivamente in Italia e  pari a circa il 17% dei rifiuti complessivamente prodotti in Lombardia) sono stati erogati nel 2016 corrispettivi pari a € 79.578.014,33 ossia mediamente poco meno di € 100/</a:t>
            </a:r>
            <a:r>
              <a:rPr lang="it-IT" sz="2400" dirty="0" err="1">
                <a:latin typeface="Calibri" panose="020F0502020204030204" pitchFamily="34" charset="0"/>
              </a:rPr>
              <a:t>tonn</a:t>
            </a:r>
            <a:r>
              <a:rPr lang="it-IT" sz="2400" dirty="0">
                <a:latin typeface="Calibri" panose="020F0502020204030204" pitchFamily="34" charset="0"/>
              </a:rPr>
              <a:t> per la raccolta, trasporto e selezione dei rifiuti di imballaggio.</a:t>
            </a:r>
          </a:p>
          <a:p>
            <a:endParaRPr lang="it-IT" sz="2400" dirty="0"/>
          </a:p>
          <a:p>
            <a:pPr algn="just"/>
            <a:endParaRPr lang="it-IT" sz="2400" dirty="0">
              <a:latin typeface="Calibri" panose="020F0502020204030204" pitchFamily="34" charset="0"/>
            </a:endParaRPr>
          </a:p>
          <a:p>
            <a:endParaRPr lang="it-IT" dirty="0"/>
          </a:p>
        </p:txBody>
      </p:sp>
    </p:spTree>
    <p:extLst>
      <p:ext uri="{BB962C8B-B14F-4D97-AF65-F5344CB8AC3E}">
        <p14:creationId xmlns:p14="http://schemas.microsoft.com/office/powerpoint/2010/main" val="3368175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 xmlns:a16="http://schemas.microsoft.com/office/drawing/2014/main" id="{31920CB1-677D-4576-A41B-4397B544FEE9}"/>
              </a:ext>
            </a:extLst>
          </p:cNvPr>
          <p:cNvSpPr>
            <a:spLocks noGrp="1"/>
          </p:cNvSpPr>
          <p:nvPr>
            <p:ph type="title"/>
          </p:nvPr>
        </p:nvSpPr>
        <p:spPr>
          <a:xfrm>
            <a:off x="384175" y="188913"/>
            <a:ext cx="8229600" cy="1069975"/>
          </a:xfrm>
        </p:spPr>
        <p:txBody>
          <a:bodyPr/>
          <a:lstStyle/>
          <a:p>
            <a:r>
              <a:rPr lang="it-IT" altLang="it-IT" sz="3200" b="1" dirty="0" smtClean="0"/>
              <a:t>VII RAPPORTO SULLA RACCOLTA DIFFERENZIATAE RICICLO</a:t>
            </a:r>
            <a:endParaRPr lang="it-IT" altLang="it-IT" sz="3200" b="1" dirty="0"/>
          </a:p>
        </p:txBody>
      </p:sp>
      <p:cxnSp>
        <p:nvCxnSpPr>
          <p:cNvPr id="18" name="Straight Connector 17">
            <a:extLst>
              <a:ext uri="{FF2B5EF4-FFF2-40B4-BE49-F238E27FC236}">
                <a16:creationId xmlns="" xmlns:a16="http://schemas.microsoft.com/office/drawing/2014/main" id="{FD287F6B-B219-4A1C-AACE-C8D9EB9994E7}"/>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BBBA62AC-9AA0-405E-B10D-E827EC9BDFE9}"/>
              </a:ext>
            </a:extLst>
          </p:cNvPr>
          <p:cNvCxnSpPr/>
          <p:nvPr/>
        </p:nvCxnSpPr>
        <p:spPr>
          <a:xfrm>
            <a:off x="539552" y="764704"/>
            <a:ext cx="82804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2" name="Immagine 1"/>
          <p:cNvPicPr>
            <a:picLocks noChangeAspect="1"/>
          </p:cNvPicPr>
          <p:nvPr/>
        </p:nvPicPr>
        <p:blipFill>
          <a:blip r:embed="rId2"/>
          <a:stretch>
            <a:fillRect/>
          </a:stretch>
        </p:blipFill>
        <p:spPr>
          <a:xfrm>
            <a:off x="1258615" y="1153498"/>
            <a:ext cx="6480719" cy="5513412"/>
          </a:xfrm>
          <a:prstGeom prst="rect">
            <a:avLst/>
          </a:prstGeom>
        </p:spPr>
      </p:pic>
    </p:spTree>
    <p:extLst>
      <p:ext uri="{BB962C8B-B14F-4D97-AF65-F5344CB8AC3E}">
        <p14:creationId xmlns:p14="http://schemas.microsoft.com/office/powerpoint/2010/main" val="3992920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 xmlns:a16="http://schemas.microsoft.com/office/drawing/2014/main" id="{31920CB1-677D-4576-A41B-4397B544FEE9}"/>
              </a:ext>
            </a:extLst>
          </p:cNvPr>
          <p:cNvSpPr>
            <a:spLocks noGrp="1"/>
          </p:cNvSpPr>
          <p:nvPr>
            <p:ph type="title"/>
          </p:nvPr>
        </p:nvSpPr>
        <p:spPr>
          <a:xfrm>
            <a:off x="384175" y="188913"/>
            <a:ext cx="8229600" cy="1069975"/>
          </a:xfrm>
        </p:spPr>
        <p:txBody>
          <a:bodyPr/>
          <a:lstStyle/>
          <a:p>
            <a:r>
              <a:rPr lang="it-IT" altLang="it-IT" sz="3200" b="1" dirty="0" smtClean="0"/>
              <a:t>VII RAPPORTO SULLA RACCOLTA DIFFERENZIATAE RICICLO</a:t>
            </a:r>
            <a:endParaRPr lang="it-IT" altLang="it-IT" sz="3200" b="1" dirty="0"/>
          </a:p>
        </p:txBody>
      </p:sp>
      <p:cxnSp>
        <p:nvCxnSpPr>
          <p:cNvPr id="18" name="Straight Connector 17">
            <a:extLst>
              <a:ext uri="{FF2B5EF4-FFF2-40B4-BE49-F238E27FC236}">
                <a16:creationId xmlns="" xmlns:a16="http://schemas.microsoft.com/office/drawing/2014/main" id="{FD287F6B-B219-4A1C-AACE-C8D9EB9994E7}"/>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BBBA62AC-9AA0-405E-B10D-E827EC9BDFE9}"/>
              </a:ext>
            </a:extLst>
          </p:cNvPr>
          <p:cNvCxnSpPr/>
          <p:nvPr/>
        </p:nvCxnSpPr>
        <p:spPr>
          <a:xfrm>
            <a:off x="539552" y="764704"/>
            <a:ext cx="82804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2" name="Immagine 1"/>
          <p:cNvPicPr>
            <a:picLocks noChangeAspect="1"/>
          </p:cNvPicPr>
          <p:nvPr/>
        </p:nvPicPr>
        <p:blipFill>
          <a:blip r:embed="rId2"/>
          <a:stretch>
            <a:fillRect/>
          </a:stretch>
        </p:blipFill>
        <p:spPr>
          <a:xfrm>
            <a:off x="0" y="1546174"/>
            <a:ext cx="9144000" cy="4196982"/>
          </a:xfrm>
          <a:prstGeom prst="rect">
            <a:avLst/>
          </a:prstGeom>
        </p:spPr>
      </p:pic>
    </p:spTree>
    <p:extLst>
      <p:ext uri="{BB962C8B-B14F-4D97-AF65-F5344CB8AC3E}">
        <p14:creationId xmlns:p14="http://schemas.microsoft.com/office/powerpoint/2010/main" val="2508717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 xmlns:a16="http://schemas.microsoft.com/office/drawing/2014/main" id="{31920CB1-677D-4576-A41B-4397B544FEE9}"/>
              </a:ext>
            </a:extLst>
          </p:cNvPr>
          <p:cNvSpPr>
            <a:spLocks noGrp="1"/>
          </p:cNvSpPr>
          <p:nvPr>
            <p:ph type="title"/>
          </p:nvPr>
        </p:nvSpPr>
        <p:spPr>
          <a:xfrm>
            <a:off x="384175" y="188913"/>
            <a:ext cx="8229600" cy="1069975"/>
          </a:xfrm>
        </p:spPr>
        <p:txBody>
          <a:bodyPr/>
          <a:lstStyle/>
          <a:p>
            <a:r>
              <a:rPr lang="it-IT" altLang="it-IT" sz="3200" b="1" dirty="0" smtClean="0"/>
              <a:t>VII RAPPORTO SULLA RACCOLTA DIFFERENZIATAE RICICLO</a:t>
            </a:r>
            <a:endParaRPr lang="it-IT" altLang="it-IT" sz="3200" b="1" dirty="0"/>
          </a:p>
        </p:txBody>
      </p:sp>
      <p:cxnSp>
        <p:nvCxnSpPr>
          <p:cNvPr id="18" name="Straight Connector 17">
            <a:extLst>
              <a:ext uri="{FF2B5EF4-FFF2-40B4-BE49-F238E27FC236}">
                <a16:creationId xmlns="" xmlns:a16="http://schemas.microsoft.com/office/drawing/2014/main" id="{FD287F6B-B219-4A1C-AACE-C8D9EB9994E7}"/>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BBBA62AC-9AA0-405E-B10D-E827EC9BDFE9}"/>
              </a:ext>
            </a:extLst>
          </p:cNvPr>
          <p:cNvCxnSpPr/>
          <p:nvPr/>
        </p:nvCxnSpPr>
        <p:spPr>
          <a:xfrm>
            <a:off x="539552" y="764704"/>
            <a:ext cx="82804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3" name="Immagine 2"/>
          <p:cNvPicPr>
            <a:picLocks noChangeAspect="1"/>
          </p:cNvPicPr>
          <p:nvPr/>
        </p:nvPicPr>
        <p:blipFill>
          <a:blip r:embed="rId2"/>
          <a:stretch>
            <a:fillRect/>
          </a:stretch>
        </p:blipFill>
        <p:spPr>
          <a:xfrm>
            <a:off x="0" y="1683844"/>
            <a:ext cx="9144000" cy="3921641"/>
          </a:xfrm>
          <a:prstGeom prst="rect">
            <a:avLst/>
          </a:prstGeom>
        </p:spPr>
      </p:pic>
    </p:spTree>
    <p:extLst>
      <p:ext uri="{BB962C8B-B14F-4D97-AF65-F5344CB8AC3E}">
        <p14:creationId xmlns:p14="http://schemas.microsoft.com/office/powerpoint/2010/main" val="1170111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 xmlns:a16="http://schemas.microsoft.com/office/drawing/2014/main" id="{3525322D-BE4D-4DB4-BA12-CD689F10C2FF}"/>
              </a:ext>
            </a:extLst>
          </p:cNvPr>
          <p:cNvSpPr>
            <a:spLocks noGrp="1"/>
          </p:cNvSpPr>
          <p:nvPr>
            <p:ph type="title"/>
          </p:nvPr>
        </p:nvSpPr>
        <p:spPr>
          <a:xfrm>
            <a:off x="406400" y="-100013"/>
            <a:ext cx="8229600" cy="1071563"/>
          </a:xfrm>
        </p:spPr>
        <p:txBody>
          <a:bodyPr/>
          <a:lstStyle/>
          <a:p>
            <a:r>
              <a:rPr lang="it-IT" altLang="it-IT" sz="3200" b="1" dirty="0" smtClean="0"/>
              <a:t>ACCORDO ANCI COREPLA</a:t>
            </a:r>
            <a:endParaRPr lang="it-IT" altLang="it-IT" sz="3200" b="1" dirty="0"/>
          </a:p>
        </p:txBody>
      </p:sp>
      <p:cxnSp>
        <p:nvCxnSpPr>
          <p:cNvPr id="12" name="Straight Connector 11">
            <a:extLst>
              <a:ext uri="{FF2B5EF4-FFF2-40B4-BE49-F238E27FC236}">
                <a16:creationId xmlns="" xmlns:a16="http://schemas.microsoft.com/office/drawing/2014/main" id="{E1FF7D68-8737-4898-A7CC-56B0F4244564}"/>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CB3FE83A-5CEB-4639-894C-64FC39DDB6D1}"/>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3" name="Immagine 2"/>
          <p:cNvPicPr>
            <a:picLocks noChangeAspect="1"/>
          </p:cNvPicPr>
          <p:nvPr/>
        </p:nvPicPr>
        <p:blipFill>
          <a:blip r:embed="rId2"/>
          <a:stretch>
            <a:fillRect/>
          </a:stretch>
        </p:blipFill>
        <p:spPr>
          <a:xfrm>
            <a:off x="99182" y="1196752"/>
            <a:ext cx="8894835" cy="4663844"/>
          </a:xfrm>
          <a:prstGeom prst="rect">
            <a:avLst/>
          </a:prstGeom>
        </p:spPr>
      </p:pic>
    </p:spTree>
    <p:extLst>
      <p:ext uri="{BB962C8B-B14F-4D97-AF65-F5344CB8AC3E}">
        <p14:creationId xmlns:p14="http://schemas.microsoft.com/office/powerpoint/2010/main" val="1852076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 xmlns:a16="http://schemas.microsoft.com/office/drawing/2014/main" id="{3525322D-BE4D-4DB4-BA12-CD689F10C2FF}"/>
              </a:ext>
            </a:extLst>
          </p:cNvPr>
          <p:cNvSpPr>
            <a:spLocks noGrp="1"/>
          </p:cNvSpPr>
          <p:nvPr>
            <p:ph type="title"/>
          </p:nvPr>
        </p:nvSpPr>
        <p:spPr>
          <a:xfrm>
            <a:off x="406400" y="-100013"/>
            <a:ext cx="8229600" cy="1071563"/>
          </a:xfrm>
        </p:spPr>
        <p:txBody>
          <a:bodyPr/>
          <a:lstStyle/>
          <a:p>
            <a:r>
              <a:rPr lang="it-IT" altLang="it-IT" sz="3200" b="1" dirty="0" smtClean="0"/>
              <a:t>ACCORDO ANCI COREPLA</a:t>
            </a:r>
            <a:endParaRPr lang="it-IT" altLang="it-IT" sz="3200" b="1" dirty="0"/>
          </a:p>
        </p:txBody>
      </p:sp>
      <p:cxnSp>
        <p:nvCxnSpPr>
          <p:cNvPr id="12" name="Straight Connector 11">
            <a:extLst>
              <a:ext uri="{FF2B5EF4-FFF2-40B4-BE49-F238E27FC236}">
                <a16:creationId xmlns="" xmlns:a16="http://schemas.microsoft.com/office/drawing/2014/main" id="{E1FF7D68-8737-4898-A7CC-56B0F4244564}"/>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CB3FE83A-5CEB-4639-894C-64FC39DDB6D1}"/>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2" name="Immagine 1"/>
          <p:cNvPicPr>
            <a:picLocks noChangeAspect="1"/>
          </p:cNvPicPr>
          <p:nvPr/>
        </p:nvPicPr>
        <p:blipFill>
          <a:blip r:embed="rId2"/>
          <a:stretch>
            <a:fillRect/>
          </a:stretch>
        </p:blipFill>
        <p:spPr>
          <a:xfrm>
            <a:off x="395288" y="1556792"/>
            <a:ext cx="8553429" cy="3785944"/>
          </a:xfrm>
          <a:prstGeom prst="rect">
            <a:avLst/>
          </a:prstGeom>
        </p:spPr>
      </p:pic>
    </p:spTree>
    <p:extLst>
      <p:ext uri="{BB962C8B-B14F-4D97-AF65-F5344CB8AC3E}">
        <p14:creationId xmlns:p14="http://schemas.microsoft.com/office/powerpoint/2010/main" val="3956861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 xmlns:a16="http://schemas.microsoft.com/office/drawing/2014/main" id="{3525322D-BE4D-4DB4-BA12-CD689F10C2FF}"/>
              </a:ext>
            </a:extLst>
          </p:cNvPr>
          <p:cNvSpPr>
            <a:spLocks noGrp="1"/>
          </p:cNvSpPr>
          <p:nvPr>
            <p:ph type="title"/>
          </p:nvPr>
        </p:nvSpPr>
        <p:spPr>
          <a:xfrm>
            <a:off x="406400" y="-100013"/>
            <a:ext cx="8229600" cy="1071563"/>
          </a:xfrm>
        </p:spPr>
        <p:txBody>
          <a:bodyPr/>
          <a:lstStyle/>
          <a:p>
            <a:r>
              <a:rPr lang="it-IT" altLang="it-IT" sz="3200" b="1" dirty="0" smtClean="0"/>
              <a:t>ACCORDO ANCI COREPLA</a:t>
            </a:r>
            <a:endParaRPr lang="it-IT" altLang="it-IT" sz="3200" b="1" dirty="0"/>
          </a:p>
        </p:txBody>
      </p:sp>
      <p:cxnSp>
        <p:nvCxnSpPr>
          <p:cNvPr id="12" name="Straight Connector 11">
            <a:extLst>
              <a:ext uri="{FF2B5EF4-FFF2-40B4-BE49-F238E27FC236}">
                <a16:creationId xmlns="" xmlns:a16="http://schemas.microsoft.com/office/drawing/2014/main" id="{E1FF7D68-8737-4898-A7CC-56B0F4244564}"/>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CB3FE83A-5CEB-4639-894C-64FC39DDB6D1}"/>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3" name="Rettangolo 2"/>
          <p:cNvSpPr/>
          <p:nvPr/>
        </p:nvSpPr>
        <p:spPr>
          <a:xfrm>
            <a:off x="406400" y="1052736"/>
            <a:ext cx="8269288" cy="5324535"/>
          </a:xfrm>
          <a:prstGeom prst="rect">
            <a:avLst/>
          </a:prstGeom>
        </p:spPr>
        <p:txBody>
          <a:bodyPr wrap="square">
            <a:spAutoFit/>
          </a:bodyPr>
          <a:lstStyle/>
          <a:p>
            <a:pPr lvl="0" algn="just"/>
            <a:r>
              <a:rPr lang="it-IT" altLang="it-IT" sz="2000" b="1" dirty="0">
                <a:solidFill>
                  <a:srgbClr val="4F81BD"/>
                </a:solidFill>
                <a:latin typeface="Calibri" panose="020F0502020204030204" pitchFamily="34" charset="0"/>
              </a:rPr>
              <a:t>B. Vengono eliminati scaloni e/o fasce, che avevano prodotto effetti distorsivi nella gestione dell'ultimo accordo, soprattutto per il mono materiale.</a:t>
            </a:r>
          </a:p>
          <a:p>
            <a:pPr lvl="0" algn="just"/>
            <a:endParaRPr lang="it-IT" altLang="it-IT" sz="2000" b="1" dirty="0">
              <a:solidFill>
                <a:srgbClr val="4F81BD"/>
              </a:solidFill>
              <a:latin typeface="Calibri" panose="020F0502020204030204" pitchFamily="34" charset="0"/>
            </a:endParaRPr>
          </a:p>
          <a:p>
            <a:pPr lvl="0" algn="just"/>
            <a:r>
              <a:rPr lang="it-IT" altLang="it-IT" sz="2000" b="1" dirty="0">
                <a:solidFill>
                  <a:srgbClr val="4F81BD"/>
                </a:solidFill>
                <a:latin typeface="Calibri" panose="020F0502020204030204" pitchFamily="34" charset="0"/>
              </a:rPr>
              <a:t>C. Vengono ridefinite  ed estese le soglie qualitative di accettabilità del materiale ampliando in modo significativo la fascia di ammissibilità al corrispettivo per il mono ed il </a:t>
            </a:r>
            <a:r>
              <a:rPr lang="it-IT" altLang="it-IT" sz="2000" b="1" dirty="0" err="1">
                <a:solidFill>
                  <a:srgbClr val="4F81BD"/>
                </a:solidFill>
                <a:latin typeface="Calibri" panose="020F0502020204030204" pitchFamily="34" charset="0"/>
              </a:rPr>
              <a:t>multimateriale</a:t>
            </a:r>
            <a:r>
              <a:rPr lang="it-IT" altLang="it-IT" sz="2000" b="1" dirty="0">
                <a:solidFill>
                  <a:srgbClr val="4F81BD"/>
                </a:solidFill>
                <a:latin typeface="Calibri" panose="020F0502020204030204" pitchFamily="34" charset="0"/>
              </a:rPr>
              <a:t> leggero sulla quota di Frazione Estranea verificata.</a:t>
            </a:r>
          </a:p>
          <a:p>
            <a:pPr lvl="0" algn="just"/>
            <a:r>
              <a:rPr lang="it-IT" altLang="it-IT" sz="2000" dirty="0">
                <a:solidFill>
                  <a:srgbClr val="4F81BD"/>
                </a:solidFill>
                <a:latin typeface="Calibri" panose="020F0502020204030204" pitchFamily="34" charset="0"/>
              </a:rPr>
              <a:t> </a:t>
            </a:r>
          </a:p>
          <a:p>
            <a:pPr lvl="0" algn="just"/>
            <a:r>
              <a:rPr lang="it-IT" altLang="it-IT" sz="2000" dirty="0">
                <a:solidFill>
                  <a:srgbClr val="4F81BD"/>
                </a:solidFill>
                <a:latin typeface="Calibri" panose="020F0502020204030204" pitchFamily="34" charset="0"/>
              </a:rPr>
              <a:t>il MONOMATERIALE  passa  		dal 15% al 20% di FE, </a:t>
            </a:r>
          </a:p>
          <a:p>
            <a:pPr lvl="0" algn="just"/>
            <a:r>
              <a:rPr lang="it-IT" altLang="it-IT" sz="2000" dirty="0">
                <a:solidFill>
                  <a:srgbClr val="4F81BD"/>
                </a:solidFill>
                <a:latin typeface="Calibri" panose="020F0502020204030204" pitchFamily="34" charset="0"/>
              </a:rPr>
              <a:t>il MULTIMATERIALE LEGGERO passa	dal 18% al 22%, riparametrato</a:t>
            </a:r>
            <a:r>
              <a:rPr lang="it-IT" altLang="it-IT" sz="2000" dirty="0" smtClean="0">
                <a:solidFill>
                  <a:srgbClr val="4F81BD"/>
                </a:solidFill>
                <a:latin typeface="Calibri" panose="020F0502020204030204" pitchFamily="34" charset="0"/>
              </a:rPr>
              <a:t>.</a:t>
            </a:r>
          </a:p>
          <a:p>
            <a:pPr lvl="0" algn="just"/>
            <a:endParaRPr lang="it-IT" altLang="it-IT" sz="2000" dirty="0">
              <a:solidFill>
                <a:srgbClr val="4F81BD"/>
              </a:solidFill>
              <a:latin typeface="Calibri" panose="020F0502020204030204" pitchFamily="34" charset="0"/>
            </a:endParaRPr>
          </a:p>
          <a:p>
            <a:pPr algn="just"/>
            <a:r>
              <a:rPr lang="it-IT" altLang="it-IT" sz="2000" dirty="0">
                <a:solidFill>
                  <a:srgbClr val="0070C0"/>
                </a:solidFill>
                <a:latin typeface="Calibri" panose="020F0502020204030204" pitchFamily="34" charset="0"/>
              </a:rPr>
              <a:t>aumento dei corrispettivi del </a:t>
            </a:r>
            <a:r>
              <a:rPr lang="it-IT" altLang="it-IT" sz="2000" b="1" dirty="0">
                <a:solidFill>
                  <a:srgbClr val="0070C0"/>
                </a:solidFill>
                <a:latin typeface="Calibri" panose="020F0502020204030204" pitchFamily="34" charset="0"/>
              </a:rPr>
              <a:t>10,6%.</a:t>
            </a:r>
          </a:p>
          <a:p>
            <a:pPr lvl="0" algn="just"/>
            <a:endParaRPr lang="it-IT" altLang="it-IT" sz="2000" dirty="0" smtClean="0">
              <a:solidFill>
                <a:srgbClr val="4F81BD"/>
              </a:solidFill>
              <a:latin typeface="Calibri" panose="020F0502020204030204" pitchFamily="34" charset="0"/>
            </a:endParaRPr>
          </a:p>
          <a:p>
            <a:pPr algn="just"/>
            <a:r>
              <a:rPr lang="it-IT" altLang="it-IT" sz="2000" dirty="0">
                <a:solidFill>
                  <a:srgbClr val="0070C0"/>
                </a:solidFill>
                <a:latin typeface="Calibri" panose="020F0502020204030204" pitchFamily="34" charset="0"/>
              </a:rPr>
              <a:t>Introduzione della media mobile (media delle analisi di ciascun mese del trimestre/semestre mobile ponderata sulle quantità conferite in ciascun mese</a:t>
            </a:r>
          </a:p>
          <a:p>
            <a:pPr lvl="0" algn="just"/>
            <a:endParaRPr lang="it-IT" altLang="it-IT" sz="2000" dirty="0">
              <a:solidFill>
                <a:srgbClr val="4F81BD"/>
              </a:solidFill>
              <a:latin typeface="Calibri" panose="020F0502020204030204" pitchFamily="34" charset="0"/>
            </a:endParaRPr>
          </a:p>
        </p:txBody>
      </p:sp>
    </p:spTree>
    <p:extLst>
      <p:ext uri="{BB962C8B-B14F-4D97-AF65-F5344CB8AC3E}">
        <p14:creationId xmlns:p14="http://schemas.microsoft.com/office/powerpoint/2010/main" val="4164703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 xmlns:a16="http://schemas.microsoft.com/office/drawing/2014/main" id="{D00B6088-3371-4C5F-A6BD-63FCB1CB3534}"/>
              </a:ext>
            </a:extLst>
          </p:cNvPr>
          <p:cNvSpPr>
            <a:spLocks noGrp="1"/>
          </p:cNvSpPr>
          <p:nvPr>
            <p:ph type="title"/>
          </p:nvPr>
        </p:nvSpPr>
        <p:spPr>
          <a:xfrm>
            <a:off x="420688" y="-100013"/>
            <a:ext cx="8229600" cy="1143001"/>
          </a:xfrm>
        </p:spPr>
        <p:txBody>
          <a:bodyPr/>
          <a:lstStyle/>
          <a:p>
            <a:r>
              <a:rPr lang="it-IT" altLang="it-IT" sz="3200" b="1"/>
              <a:t>Il sistema CONAI</a:t>
            </a:r>
          </a:p>
        </p:txBody>
      </p:sp>
      <p:grpSp>
        <p:nvGrpSpPr>
          <p:cNvPr id="91138" name="Group 1">
            <a:extLst>
              <a:ext uri="{FF2B5EF4-FFF2-40B4-BE49-F238E27FC236}">
                <a16:creationId xmlns="" xmlns:a16="http://schemas.microsoft.com/office/drawing/2014/main" id="{8F46CACF-417D-41C0-A190-C80D65AC9D45}"/>
              </a:ext>
            </a:extLst>
          </p:cNvPr>
          <p:cNvGrpSpPr>
            <a:grpSpLocks/>
          </p:cNvGrpSpPr>
          <p:nvPr/>
        </p:nvGrpSpPr>
        <p:grpSpPr bwMode="auto">
          <a:xfrm>
            <a:off x="1428750" y="3716338"/>
            <a:ext cx="6215063" cy="2711450"/>
            <a:chOff x="2304" y="1245"/>
            <a:chExt cx="9788" cy="3917"/>
          </a:xfrm>
        </p:grpSpPr>
        <p:grpSp>
          <p:nvGrpSpPr>
            <p:cNvPr id="91142" name="Group 2">
              <a:extLst>
                <a:ext uri="{FF2B5EF4-FFF2-40B4-BE49-F238E27FC236}">
                  <a16:creationId xmlns="" xmlns:a16="http://schemas.microsoft.com/office/drawing/2014/main" id="{C295935D-C70E-4D74-B51E-DD576CB40B0E}"/>
                </a:ext>
              </a:extLst>
            </p:cNvPr>
            <p:cNvGrpSpPr>
              <a:grpSpLocks/>
            </p:cNvGrpSpPr>
            <p:nvPr/>
          </p:nvGrpSpPr>
          <p:grpSpPr bwMode="auto">
            <a:xfrm>
              <a:off x="2324" y="1670"/>
              <a:ext cx="9748" cy="3118"/>
              <a:chOff x="2324" y="1670"/>
              <a:chExt cx="9748" cy="3118"/>
            </a:xfrm>
          </p:grpSpPr>
          <p:sp>
            <p:nvSpPr>
              <p:cNvPr id="91143" name="Freeform 10">
                <a:extLst>
                  <a:ext uri="{FF2B5EF4-FFF2-40B4-BE49-F238E27FC236}">
                    <a16:creationId xmlns="" xmlns:a16="http://schemas.microsoft.com/office/drawing/2014/main" id="{5F844841-CDDD-4A57-9645-BBC8528CFF27}"/>
                  </a:ext>
                </a:extLst>
              </p:cNvPr>
              <p:cNvSpPr>
                <a:spLocks/>
              </p:cNvSpPr>
              <p:nvPr/>
            </p:nvSpPr>
            <p:spPr bwMode="auto">
              <a:xfrm>
                <a:off x="2324" y="1670"/>
                <a:ext cx="9748" cy="3118"/>
              </a:xfrm>
              <a:custGeom>
                <a:avLst/>
                <a:gdLst>
                  <a:gd name="T0" fmla="*/ 16 w 9748"/>
                  <a:gd name="T1" fmla="*/ 3101 h 3118"/>
                  <a:gd name="T2" fmla="*/ 141 w 9748"/>
                  <a:gd name="T3" fmla="*/ 2854 h 3118"/>
                  <a:gd name="T4" fmla="*/ 383 w 9748"/>
                  <a:gd name="T5" fmla="*/ 2622 h 3118"/>
                  <a:gd name="T6" fmla="*/ 730 w 9748"/>
                  <a:gd name="T7" fmla="*/ 2408 h 3118"/>
                  <a:gd name="T8" fmla="*/ 1173 w 9748"/>
                  <a:gd name="T9" fmla="*/ 2214 h 3118"/>
                  <a:gd name="T10" fmla="*/ 1702 w 9748"/>
                  <a:gd name="T11" fmla="*/ 2045 h 3118"/>
                  <a:gd name="T12" fmla="*/ 2306 w 9748"/>
                  <a:gd name="T13" fmla="*/ 1903 h 3118"/>
                  <a:gd name="T14" fmla="*/ 2977 w 9748"/>
                  <a:gd name="T15" fmla="*/ 1792 h 3118"/>
                  <a:gd name="T16" fmla="*/ 3702 w 9748"/>
                  <a:gd name="T17" fmla="*/ 1715 h 3118"/>
                  <a:gd name="T18" fmla="*/ 4474 w 9748"/>
                  <a:gd name="T19" fmla="*/ 1675 h 3118"/>
                  <a:gd name="T20" fmla="*/ 5273 w 9748"/>
                  <a:gd name="T21" fmla="*/ 1675 h 3118"/>
                  <a:gd name="T22" fmla="*/ 6045 w 9748"/>
                  <a:gd name="T23" fmla="*/ 1715 h 3118"/>
                  <a:gd name="T24" fmla="*/ 6771 w 9748"/>
                  <a:gd name="T25" fmla="*/ 1792 h 3118"/>
                  <a:gd name="T26" fmla="*/ 7441 w 9748"/>
                  <a:gd name="T27" fmla="*/ 1903 h 3118"/>
                  <a:gd name="T28" fmla="*/ 8045 w 9748"/>
                  <a:gd name="T29" fmla="*/ 2045 h 3118"/>
                  <a:gd name="T30" fmla="*/ 8574 w 9748"/>
                  <a:gd name="T31" fmla="*/ 2214 h 3118"/>
                  <a:gd name="T32" fmla="*/ 9017 w 9748"/>
                  <a:gd name="T33" fmla="*/ 2408 h 3118"/>
                  <a:gd name="T34" fmla="*/ 9364 w 9748"/>
                  <a:gd name="T35" fmla="*/ 2622 h 3118"/>
                  <a:gd name="T36" fmla="*/ 9606 w 9748"/>
                  <a:gd name="T37" fmla="*/ 2854 h 3118"/>
                  <a:gd name="T38" fmla="*/ 9731 w 9748"/>
                  <a:gd name="T39" fmla="*/ 3101 h 3118"/>
                  <a:gd name="T40" fmla="*/ 9731 w 9748"/>
                  <a:gd name="T41" fmla="*/ 3357 h 3118"/>
                  <a:gd name="T42" fmla="*/ 9606 w 9748"/>
                  <a:gd name="T43" fmla="*/ 3603 h 3118"/>
                  <a:gd name="T44" fmla="*/ 9364 w 9748"/>
                  <a:gd name="T45" fmla="*/ 3835 h 3118"/>
                  <a:gd name="T46" fmla="*/ 9017 w 9748"/>
                  <a:gd name="T47" fmla="*/ 4050 h 3118"/>
                  <a:gd name="T48" fmla="*/ 8574 w 9748"/>
                  <a:gd name="T49" fmla="*/ 4243 h 3118"/>
                  <a:gd name="T50" fmla="*/ 8045 w 9748"/>
                  <a:gd name="T51" fmla="*/ 4412 h 3118"/>
                  <a:gd name="T52" fmla="*/ 7441 w 9748"/>
                  <a:gd name="T53" fmla="*/ 4554 h 3118"/>
                  <a:gd name="T54" fmla="*/ 6771 w 9748"/>
                  <a:gd name="T55" fmla="*/ 4665 h 3118"/>
                  <a:gd name="T56" fmla="*/ 6045 w 9748"/>
                  <a:gd name="T57" fmla="*/ 4742 h 3118"/>
                  <a:gd name="T58" fmla="*/ 5273 w 9748"/>
                  <a:gd name="T59" fmla="*/ 4782 h 3118"/>
                  <a:gd name="T60" fmla="*/ 4474 w 9748"/>
                  <a:gd name="T61" fmla="*/ 4782 h 3118"/>
                  <a:gd name="T62" fmla="*/ 3702 w 9748"/>
                  <a:gd name="T63" fmla="*/ 4742 h 3118"/>
                  <a:gd name="T64" fmla="*/ 2977 w 9748"/>
                  <a:gd name="T65" fmla="*/ 4665 h 3118"/>
                  <a:gd name="T66" fmla="*/ 2306 w 9748"/>
                  <a:gd name="T67" fmla="*/ 4554 h 3118"/>
                  <a:gd name="T68" fmla="*/ 1702 w 9748"/>
                  <a:gd name="T69" fmla="*/ 4412 h 3118"/>
                  <a:gd name="T70" fmla="*/ 1173 w 9748"/>
                  <a:gd name="T71" fmla="*/ 4243 h 3118"/>
                  <a:gd name="T72" fmla="*/ 730 w 9748"/>
                  <a:gd name="T73" fmla="*/ 4050 h 3118"/>
                  <a:gd name="T74" fmla="*/ 383 w 9748"/>
                  <a:gd name="T75" fmla="*/ 3835 h 3118"/>
                  <a:gd name="T76" fmla="*/ 141 w 9748"/>
                  <a:gd name="T77" fmla="*/ 3603 h 3118"/>
                  <a:gd name="T78" fmla="*/ 16 w 9748"/>
                  <a:gd name="T79" fmla="*/ 3357 h 31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48"/>
                  <a:gd name="T121" fmla="*/ 0 h 3118"/>
                  <a:gd name="T122" fmla="*/ 9748 w 9748"/>
                  <a:gd name="T123" fmla="*/ 3118 h 31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48" h="3118">
                    <a:moveTo>
                      <a:pt x="0" y="1559"/>
                    </a:moveTo>
                    <a:lnTo>
                      <a:pt x="16" y="1431"/>
                    </a:lnTo>
                    <a:lnTo>
                      <a:pt x="64" y="1306"/>
                    </a:lnTo>
                    <a:lnTo>
                      <a:pt x="141" y="1184"/>
                    </a:lnTo>
                    <a:lnTo>
                      <a:pt x="248" y="1066"/>
                    </a:lnTo>
                    <a:lnTo>
                      <a:pt x="383" y="952"/>
                    </a:lnTo>
                    <a:lnTo>
                      <a:pt x="544" y="842"/>
                    </a:lnTo>
                    <a:lnTo>
                      <a:pt x="730" y="738"/>
                    </a:lnTo>
                    <a:lnTo>
                      <a:pt x="940" y="638"/>
                    </a:lnTo>
                    <a:lnTo>
                      <a:pt x="1173" y="544"/>
                    </a:lnTo>
                    <a:lnTo>
                      <a:pt x="1427" y="457"/>
                    </a:lnTo>
                    <a:lnTo>
                      <a:pt x="1702" y="375"/>
                    </a:lnTo>
                    <a:lnTo>
                      <a:pt x="1995" y="301"/>
                    </a:lnTo>
                    <a:lnTo>
                      <a:pt x="2306" y="233"/>
                    </a:lnTo>
                    <a:lnTo>
                      <a:pt x="2634" y="174"/>
                    </a:lnTo>
                    <a:lnTo>
                      <a:pt x="2977" y="122"/>
                    </a:lnTo>
                    <a:lnTo>
                      <a:pt x="3333" y="79"/>
                    </a:lnTo>
                    <a:lnTo>
                      <a:pt x="3702" y="45"/>
                    </a:lnTo>
                    <a:lnTo>
                      <a:pt x="4083" y="20"/>
                    </a:lnTo>
                    <a:lnTo>
                      <a:pt x="4474" y="5"/>
                    </a:lnTo>
                    <a:lnTo>
                      <a:pt x="4874" y="0"/>
                    </a:lnTo>
                    <a:lnTo>
                      <a:pt x="5273" y="5"/>
                    </a:lnTo>
                    <a:lnTo>
                      <a:pt x="5664" y="20"/>
                    </a:lnTo>
                    <a:lnTo>
                      <a:pt x="6045" y="45"/>
                    </a:lnTo>
                    <a:lnTo>
                      <a:pt x="6414" y="79"/>
                    </a:lnTo>
                    <a:lnTo>
                      <a:pt x="6771" y="122"/>
                    </a:lnTo>
                    <a:lnTo>
                      <a:pt x="7113" y="174"/>
                    </a:lnTo>
                    <a:lnTo>
                      <a:pt x="7441" y="233"/>
                    </a:lnTo>
                    <a:lnTo>
                      <a:pt x="7752" y="301"/>
                    </a:lnTo>
                    <a:lnTo>
                      <a:pt x="8045" y="375"/>
                    </a:lnTo>
                    <a:lnTo>
                      <a:pt x="8320" y="457"/>
                    </a:lnTo>
                    <a:lnTo>
                      <a:pt x="8574" y="544"/>
                    </a:lnTo>
                    <a:lnTo>
                      <a:pt x="8807" y="638"/>
                    </a:lnTo>
                    <a:lnTo>
                      <a:pt x="9017" y="738"/>
                    </a:lnTo>
                    <a:lnTo>
                      <a:pt x="9203" y="842"/>
                    </a:lnTo>
                    <a:lnTo>
                      <a:pt x="9364" y="952"/>
                    </a:lnTo>
                    <a:lnTo>
                      <a:pt x="9499" y="1066"/>
                    </a:lnTo>
                    <a:lnTo>
                      <a:pt x="9606" y="1184"/>
                    </a:lnTo>
                    <a:lnTo>
                      <a:pt x="9684" y="1306"/>
                    </a:lnTo>
                    <a:lnTo>
                      <a:pt x="9731" y="1431"/>
                    </a:lnTo>
                    <a:lnTo>
                      <a:pt x="9747" y="1559"/>
                    </a:lnTo>
                    <a:lnTo>
                      <a:pt x="9731" y="1687"/>
                    </a:lnTo>
                    <a:lnTo>
                      <a:pt x="9684" y="1812"/>
                    </a:lnTo>
                    <a:lnTo>
                      <a:pt x="9606" y="1933"/>
                    </a:lnTo>
                    <a:lnTo>
                      <a:pt x="9499" y="2051"/>
                    </a:lnTo>
                    <a:lnTo>
                      <a:pt x="9364" y="2165"/>
                    </a:lnTo>
                    <a:lnTo>
                      <a:pt x="9203" y="2275"/>
                    </a:lnTo>
                    <a:lnTo>
                      <a:pt x="9017" y="2380"/>
                    </a:lnTo>
                    <a:lnTo>
                      <a:pt x="8807" y="2479"/>
                    </a:lnTo>
                    <a:lnTo>
                      <a:pt x="8574" y="2573"/>
                    </a:lnTo>
                    <a:lnTo>
                      <a:pt x="8320" y="2661"/>
                    </a:lnTo>
                    <a:lnTo>
                      <a:pt x="8045" y="2742"/>
                    </a:lnTo>
                    <a:lnTo>
                      <a:pt x="7752" y="2817"/>
                    </a:lnTo>
                    <a:lnTo>
                      <a:pt x="7441" y="2884"/>
                    </a:lnTo>
                    <a:lnTo>
                      <a:pt x="7113" y="2943"/>
                    </a:lnTo>
                    <a:lnTo>
                      <a:pt x="6771" y="2995"/>
                    </a:lnTo>
                    <a:lnTo>
                      <a:pt x="6414" y="3038"/>
                    </a:lnTo>
                    <a:lnTo>
                      <a:pt x="6045" y="3072"/>
                    </a:lnTo>
                    <a:lnTo>
                      <a:pt x="5664" y="3097"/>
                    </a:lnTo>
                    <a:lnTo>
                      <a:pt x="5273" y="3112"/>
                    </a:lnTo>
                    <a:lnTo>
                      <a:pt x="4874" y="3117"/>
                    </a:lnTo>
                    <a:lnTo>
                      <a:pt x="4474" y="3112"/>
                    </a:lnTo>
                    <a:lnTo>
                      <a:pt x="4083" y="3097"/>
                    </a:lnTo>
                    <a:lnTo>
                      <a:pt x="3702" y="3072"/>
                    </a:lnTo>
                    <a:lnTo>
                      <a:pt x="3333" y="3038"/>
                    </a:lnTo>
                    <a:lnTo>
                      <a:pt x="2977" y="2995"/>
                    </a:lnTo>
                    <a:lnTo>
                      <a:pt x="2634" y="2943"/>
                    </a:lnTo>
                    <a:lnTo>
                      <a:pt x="2306" y="2884"/>
                    </a:lnTo>
                    <a:lnTo>
                      <a:pt x="1995" y="2817"/>
                    </a:lnTo>
                    <a:lnTo>
                      <a:pt x="1702" y="2742"/>
                    </a:lnTo>
                    <a:lnTo>
                      <a:pt x="1427" y="2661"/>
                    </a:lnTo>
                    <a:lnTo>
                      <a:pt x="1173" y="2573"/>
                    </a:lnTo>
                    <a:lnTo>
                      <a:pt x="940" y="2479"/>
                    </a:lnTo>
                    <a:lnTo>
                      <a:pt x="730" y="2380"/>
                    </a:lnTo>
                    <a:lnTo>
                      <a:pt x="544" y="2275"/>
                    </a:lnTo>
                    <a:lnTo>
                      <a:pt x="383" y="2165"/>
                    </a:lnTo>
                    <a:lnTo>
                      <a:pt x="248" y="2051"/>
                    </a:lnTo>
                    <a:lnTo>
                      <a:pt x="141" y="1933"/>
                    </a:lnTo>
                    <a:lnTo>
                      <a:pt x="64" y="1812"/>
                    </a:lnTo>
                    <a:lnTo>
                      <a:pt x="16" y="1687"/>
                    </a:lnTo>
                    <a:lnTo>
                      <a:pt x="0" y="1559"/>
                    </a:lnTo>
                    <a:close/>
                  </a:path>
                </a:pathLst>
              </a:custGeom>
              <a:noFill/>
              <a:ln w="25400">
                <a:solidFill>
                  <a:srgbClr val="4274AE"/>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pic>
            <p:nvPicPr>
              <p:cNvPr id="91144" name="Picture 9">
                <a:extLst>
                  <a:ext uri="{FF2B5EF4-FFF2-40B4-BE49-F238E27FC236}">
                    <a16:creationId xmlns="" xmlns:a16="http://schemas.microsoft.com/office/drawing/2014/main" id="{6942BA6E-D274-487B-9271-B70661518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4" y="3642"/>
                <a:ext cx="1610" cy="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5" name="Picture 8">
                <a:extLst>
                  <a:ext uri="{FF2B5EF4-FFF2-40B4-BE49-F238E27FC236}">
                    <a16:creationId xmlns="" xmlns:a16="http://schemas.microsoft.com/office/drawing/2014/main" id="{31EE2F63-817F-4879-9470-16669B3D6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 y="1245"/>
                <a:ext cx="1345" cy="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6" name="Picture 7">
                <a:extLst>
                  <a:ext uri="{FF2B5EF4-FFF2-40B4-BE49-F238E27FC236}">
                    <a16:creationId xmlns="" xmlns:a16="http://schemas.microsoft.com/office/drawing/2014/main" id="{ECA39009-87A8-4F56-A488-1E0627FF8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1" y="1843"/>
                <a:ext cx="1502" cy="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7" name="Picture 6">
                <a:extLst>
                  <a:ext uri="{FF2B5EF4-FFF2-40B4-BE49-F238E27FC236}">
                    <a16:creationId xmlns="" xmlns:a16="http://schemas.microsoft.com/office/drawing/2014/main" id="{CC3D4AD3-7CC2-4CAD-A745-B66A59ED2C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4" y="4217"/>
                <a:ext cx="938"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8" name="Picture 5">
                <a:extLst>
                  <a:ext uri="{FF2B5EF4-FFF2-40B4-BE49-F238E27FC236}">
                    <a16:creationId xmlns="" xmlns:a16="http://schemas.microsoft.com/office/drawing/2014/main" id="{60FD4E4F-0C27-433E-A146-491651A84C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4" y="1895"/>
                <a:ext cx="2742"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9" name="Picture 4">
                <a:extLst>
                  <a:ext uri="{FF2B5EF4-FFF2-40B4-BE49-F238E27FC236}">
                    <a16:creationId xmlns="" xmlns:a16="http://schemas.microsoft.com/office/drawing/2014/main" id="{C516841D-4660-427A-AD9F-A53FA41282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9" y="2705"/>
                <a:ext cx="3092"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0" name="Picture 3">
                <a:extLst>
                  <a:ext uri="{FF2B5EF4-FFF2-40B4-BE49-F238E27FC236}">
                    <a16:creationId xmlns="" xmlns:a16="http://schemas.microsoft.com/office/drawing/2014/main" id="{D76FC1C4-A614-4689-82C2-E17904C47A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4" y="3792"/>
                <a:ext cx="1363" cy="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1139" name="Rectangle 7">
            <a:extLst>
              <a:ext uri="{FF2B5EF4-FFF2-40B4-BE49-F238E27FC236}">
                <a16:creationId xmlns="" xmlns:a16="http://schemas.microsoft.com/office/drawing/2014/main" id="{8D65C20A-65A6-4658-B106-638C0F7F785A}"/>
              </a:ext>
            </a:extLst>
          </p:cNvPr>
          <p:cNvSpPr>
            <a:spLocks noChangeArrowheads="1"/>
          </p:cNvSpPr>
          <p:nvPr/>
        </p:nvSpPr>
        <p:spPr bwMode="auto">
          <a:xfrm>
            <a:off x="395288" y="1125538"/>
            <a:ext cx="8424862"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2000" b="1"/>
              <a:t>CONAI E’ UN SISTEMA PRIVATO, ISTITUITO PER LEGGE, COSTITUITO DA PRODUTTORI E UTILIZZATORI DI IMBALLAGGI</a:t>
            </a:r>
          </a:p>
          <a:p>
            <a:endParaRPr lang="it-IT" altLang="it-IT"/>
          </a:p>
          <a:p>
            <a:pPr algn="just"/>
            <a:r>
              <a:rPr lang="it-IT" altLang="it-IT" sz="2000"/>
              <a:t>E’ un consorzio di diritto privato senza fini di lucro nato per perseguire gli obiettivi di recupero e riciclo dei materiali di imballaggio immessi sul territorio nazionale. Il sistema CONAI si basa sull’attività dei </a:t>
            </a:r>
            <a:r>
              <a:rPr lang="it-IT" altLang="it-IT" sz="2000" b="1"/>
              <a:t>sei Consorzi</a:t>
            </a:r>
            <a:r>
              <a:rPr lang="it-IT" altLang="it-IT" sz="2000"/>
              <a:t> rappresentativi dei materiali che vengono utilizzati per la produzione di imballaggi.</a:t>
            </a:r>
          </a:p>
        </p:txBody>
      </p:sp>
      <p:cxnSp>
        <p:nvCxnSpPr>
          <p:cNvPr id="21" name="Straight Connector 20">
            <a:extLst>
              <a:ext uri="{FF2B5EF4-FFF2-40B4-BE49-F238E27FC236}">
                <a16:creationId xmlns="" xmlns:a16="http://schemas.microsoft.com/office/drawing/2014/main" id="{49490EF2-19E6-4B82-BD19-CDF2E6305D65}"/>
              </a:ext>
            </a:extLst>
          </p:cNvPr>
          <p:cNvCxnSpPr/>
          <p:nvPr/>
        </p:nvCxnSpPr>
        <p:spPr>
          <a:xfrm>
            <a:off x="431800" y="6597650"/>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3CB839A7-2C9B-47D5-AD23-EDA42811BDAF}"/>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A9E24A66-98CC-43E9-B3C5-69CC821DBACC}"/>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 xmlns:a16="http://schemas.microsoft.com/office/drawing/2014/main" id="{0FE70FC3-1ADA-4D3D-977F-316EC1878404}"/>
              </a:ext>
            </a:extLst>
          </p:cNvPr>
          <p:cNvSpPr/>
          <p:nvPr/>
        </p:nvSpPr>
        <p:spPr>
          <a:xfrm>
            <a:off x="539750" y="1557338"/>
            <a:ext cx="8135938" cy="3262312"/>
          </a:xfrm>
          <a:prstGeom prst="rect">
            <a:avLst/>
          </a:prstGeom>
        </p:spPr>
        <p:txBody>
          <a:bodyPr>
            <a:spAutoFit/>
          </a:bodyPr>
          <a:lstStyle/>
          <a:p>
            <a:pPr fontAlgn="auto">
              <a:spcBef>
                <a:spcPts val="0"/>
              </a:spcBef>
              <a:spcAft>
                <a:spcPts val="0"/>
              </a:spcAft>
              <a:defRPr/>
            </a:pPr>
            <a:endParaRPr lang="it-IT" sz="2400" dirty="0">
              <a:latin typeface="+mn-lt"/>
              <a:cs typeface="+mn-cs"/>
            </a:endParaRPr>
          </a:p>
          <a:p>
            <a:pPr fontAlgn="auto">
              <a:spcBef>
                <a:spcPts val="0"/>
              </a:spcBef>
              <a:spcAft>
                <a:spcPts val="0"/>
              </a:spcAft>
              <a:defRPr/>
            </a:pPr>
            <a:r>
              <a:rPr lang="it-IT" sz="2400" b="1" dirty="0">
                <a:latin typeface="+mn-lt"/>
                <a:cs typeface="+mn-cs"/>
              </a:rPr>
              <a:t>ANALISI MERCEOLOGICHE </a:t>
            </a:r>
          </a:p>
          <a:p>
            <a:pPr algn="just" fontAlgn="auto">
              <a:spcBef>
                <a:spcPts val="0"/>
              </a:spcBef>
              <a:spcAft>
                <a:spcPts val="0"/>
              </a:spcAft>
              <a:defRPr/>
            </a:pPr>
            <a:endParaRPr lang="it-IT" sz="1200" dirty="0">
              <a:latin typeface="+mn-lt"/>
              <a:cs typeface="+mn-cs"/>
            </a:endParaRPr>
          </a:p>
          <a:p>
            <a:pPr algn="just" fontAlgn="auto">
              <a:spcBef>
                <a:spcPts val="0"/>
              </a:spcBef>
              <a:spcAft>
                <a:spcPts val="0"/>
              </a:spcAft>
              <a:defRPr/>
            </a:pPr>
            <a:r>
              <a:rPr lang="it-IT" sz="2400" dirty="0">
                <a:latin typeface="+mn-lt"/>
                <a:cs typeface="+mn-cs"/>
              </a:rPr>
              <a:t>Il calcolo della media mensile delle analisi merceologiche viene effettuato applicando la media mobile trimestrale (mese in corso + 2 mesi precedenti) o semestrale (mese in corso + 5 mesi precedenti). La media mensile sarà utilizzata per la fatturazione delle quantità conferite nel mese, indipendentemente dalla frequenza di analisi in ciascun bacino.</a:t>
            </a:r>
            <a:endParaRPr lang="it-IT" sz="2200" b="1" dirty="0">
              <a:solidFill>
                <a:schemeClr val="tx2">
                  <a:lumMod val="75000"/>
                </a:schemeClr>
              </a:solidFill>
              <a:latin typeface="+mn-lt"/>
              <a:cs typeface="+mn-cs"/>
            </a:endParaRPr>
          </a:p>
        </p:txBody>
      </p:sp>
      <p:sp>
        <p:nvSpPr>
          <p:cNvPr id="113667" name="Title 1">
            <a:extLst>
              <a:ext uri="{FF2B5EF4-FFF2-40B4-BE49-F238E27FC236}">
                <a16:creationId xmlns="" xmlns:a16="http://schemas.microsoft.com/office/drawing/2014/main" id="{69C35DB6-DCCE-462B-AB67-80C7944E65EC}"/>
              </a:ext>
            </a:extLst>
          </p:cNvPr>
          <p:cNvSpPr>
            <a:spLocks noGrp="1"/>
          </p:cNvSpPr>
          <p:nvPr>
            <p:ph type="title"/>
          </p:nvPr>
        </p:nvSpPr>
        <p:spPr>
          <a:xfrm>
            <a:off x="406400" y="-100013"/>
            <a:ext cx="8229600" cy="1071563"/>
          </a:xfrm>
        </p:spPr>
        <p:txBody>
          <a:bodyPr/>
          <a:lstStyle/>
          <a:p>
            <a:r>
              <a:rPr lang="it-IT" altLang="it-IT" sz="3200" b="1"/>
              <a:t>Accordo ANCI COREPLA </a:t>
            </a:r>
          </a:p>
        </p:txBody>
      </p:sp>
      <p:cxnSp>
        <p:nvCxnSpPr>
          <p:cNvPr id="10" name="Straight Connector 9">
            <a:extLst>
              <a:ext uri="{FF2B5EF4-FFF2-40B4-BE49-F238E27FC236}">
                <a16:creationId xmlns="" xmlns:a16="http://schemas.microsoft.com/office/drawing/2014/main" id="{09BC5251-C891-416B-80C5-1BD8D3677877}"/>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1" name="Rounded Rectangle 10">
            <a:extLst>
              <a:ext uri="{FF2B5EF4-FFF2-40B4-BE49-F238E27FC236}">
                <a16:creationId xmlns="" xmlns:a16="http://schemas.microsoft.com/office/drawing/2014/main" id="{70AA3A05-3964-4D00-9F5F-1042196339AA}"/>
              </a:ext>
            </a:extLst>
          </p:cNvPr>
          <p:cNvSpPr/>
          <p:nvPr/>
        </p:nvSpPr>
        <p:spPr>
          <a:xfrm>
            <a:off x="7424738" y="474663"/>
            <a:ext cx="1262062" cy="649287"/>
          </a:xfrm>
          <a:prstGeom prst="roundRect">
            <a:avLst>
              <a:gd name="adj" fmla="val 10000"/>
            </a:avLst>
          </a:prstGeom>
          <a:blipFill rotWithShape="1">
            <a:blip r:embed="rId2"/>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71003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 xmlns:a16="http://schemas.microsoft.com/office/drawing/2014/main" id="{3525322D-BE4D-4DB4-BA12-CD689F10C2FF}"/>
              </a:ext>
            </a:extLst>
          </p:cNvPr>
          <p:cNvSpPr>
            <a:spLocks noGrp="1"/>
          </p:cNvSpPr>
          <p:nvPr>
            <p:ph type="title"/>
          </p:nvPr>
        </p:nvSpPr>
        <p:spPr>
          <a:xfrm>
            <a:off x="406400" y="-100013"/>
            <a:ext cx="8229600" cy="1071563"/>
          </a:xfrm>
        </p:spPr>
        <p:txBody>
          <a:bodyPr/>
          <a:lstStyle/>
          <a:p>
            <a:r>
              <a:rPr lang="it-IT" altLang="it-IT" sz="3200" b="1" dirty="0" smtClean="0"/>
              <a:t>ACCORDO ANCI COREPLA</a:t>
            </a:r>
            <a:endParaRPr lang="it-IT" altLang="it-IT" sz="3200" b="1" dirty="0"/>
          </a:p>
        </p:txBody>
      </p:sp>
      <p:cxnSp>
        <p:nvCxnSpPr>
          <p:cNvPr id="12" name="Straight Connector 11">
            <a:extLst>
              <a:ext uri="{FF2B5EF4-FFF2-40B4-BE49-F238E27FC236}">
                <a16:creationId xmlns="" xmlns:a16="http://schemas.microsoft.com/office/drawing/2014/main" id="{E1FF7D68-8737-4898-A7CC-56B0F4244564}"/>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CB3FE83A-5CEB-4639-894C-64FC39DDB6D1}"/>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7" name="Diagram 3">
            <a:extLst>
              <a:ext uri="{FF2B5EF4-FFF2-40B4-BE49-F238E27FC236}">
                <a16:creationId xmlns="" xmlns:a16="http://schemas.microsoft.com/office/drawing/2014/main" id="{2C21FB0C-90EA-4FC1-B140-99789E1FC63A}"/>
              </a:ext>
            </a:extLst>
          </p:cNvPr>
          <p:cNvGraphicFramePr/>
          <p:nvPr/>
        </p:nvGraphicFramePr>
        <p:xfrm>
          <a:off x="287524" y="1499592"/>
          <a:ext cx="8496944" cy="509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2">
            <a:extLst>
              <a:ext uri="{FF2B5EF4-FFF2-40B4-BE49-F238E27FC236}">
                <a16:creationId xmlns="" xmlns:a16="http://schemas.microsoft.com/office/drawing/2014/main" id="{103C9450-B220-4AC4-8546-D600EFF14901}"/>
              </a:ext>
            </a:extLst>
          </p:cNvPr>
          <p:cNvSpPr>
            <a:spLocks noChangeArrowheads="1"/>
          </p:cNvSpPr>
          <p:nvPr/>
        </p:nvSpPr>
        <p:spPr bwMode="auto">
          <a:xfrm>
            <a:off x="423863" y="1038225"/>
            <a:ext cx="2574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2400" b="1" dirty="0"/>
              <a:t>Tipologie di FLUSSI</a:t>
            </a:r>
          </a:p>
        </p:txBody>
      </p:sp>
    </p:spTree>
    <p:extLst>
      <p:ext uri="{BB962C8B-B14F-4D97-AF65-F5344CB8AC3E}">
        <p14:creationId xmlns:p14="http://schemas.microsoft.com/office/powerpoint/2010/main" val="3655852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 xmlns:a16="http://schemas.microsoft.com/office/drawing/2014/main" id="{3525322D-BE4D-4DB4-BA12-CD689F10C2FF}"/>
              </a:ext>
            </a:extLst>
          </p:cNvPr>
          <p:cNvSpPr>
            <a:spLocks noGrp="1"/>
          </p:cNvSpPr>
          <p:nvPr>
            <p:ph type="title"/>
          </p:nvPr>
        </p:nvSpPr>
        <p:spPr>
          <a:xfrm>
            <a:off x="406400" y="-100013"/>
            <a:ext cx="8229600" cy="1071563"/>
          </a:xfrm>
        </p:spPr>
        <p:txBody>
          <a:bodyPr/>
          <a:lstStyle/>
          <a:p>
            <a:r>
              <a:rPr lang="it-IT" altLang="it-IT" sz="3200" b="1" dirty="0" smtClean="0"/>
              <a:t>ACCORDO ANCI COREPLA</a:t>
            </a:r>
            <a:endParaRPr lang="it-IT" altLang="it-IT" sz="3200" b="1" dirty="0"/>
          </a:p>
        </p:txBody>
      </p:sp>
      <p:cxnSp>
        <p:nvCxnSpPr>
          <p:cNvPr id="12" name="Straight Connector 11">
            <a:extLst>
              <a:ext uri="{FF2B5EF4-FFF2-40B4-BE49-F238E27FC236}">
                <a16:creationId xmlns="" xmlns:a16="http://schemas.microsoft.com/office/drawing/2014/main" id="{E1FF7D68-8737-4898-A7CC-56B0F4244564}"/>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CB3FE83A-5CEB-4639-894C-64FC39DDB6D1}"/>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2" name="Immagine 1">
            <a:extLst>
              <a:ext uri="{FF2B5EF4-FFF2-40B4-BE49-F238E27FC236}">
                <a16:creationId xmlns="" xmlns:a16="http://schemas.microsoft.com/office/drawing/2014/main" id="{6FA015F8-9793-4442-A773-C09FFB88C766}"/>
              </a:ext>
            </a:extLst>
          </p:cNvPr>
          <p:cNvPicPr>
            <a:picLocks noChangeAspect="1"/>
          </p:cNvPicPr>
          <p:nvPr/>
        </p:nvPicPr>
        <p:blipFill>
          <a:blip r:embed="rId2"/>
          <a:stretch>
            <a:fillRect/>
          </a:stretch>
        </p:blipFill>
        <p:spPr>
          <a:xfrm>
            <a:off x="282881" y="2114970"/>
            <a:ext cx="8578237" cy="2466944"/>
          </a:xfrm>
          <a:prstGeom prst="rect">
            <a:avLst/>
          </a:prstGeom>
        </p:spPr>
      </p:pic>
    </p:spTree>
    <p:extLst>
      <p:ext uri="{BB962C8B-B14F-4D97-AF65-F5344CB8AC3E}">
        <p14:creationId xmlns:p14="http://schemas.microsoft.com/office/powerpoint/2010/main" val="3314495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 xmlns:a16="http://schemas.microsoft.com/office/drawing/2014/main" id="{3525322D-BE4D-4DB4-BA12-CD689F10C2FF}"/>
              </a:ext>
            </a:extLst>
          </p:cNvPr>
          <p:cNvSpPr>
            <a:spLocks noGrp="1"/>
          </p:cNvSpPr>
          <p:nvPr>
            <p:ph type="title"/>
          </p:nvPr>
        </p:nvSpPr>
        <p:spPr>
          <a:xfrm>
            <a:off x="406400" y="-100013"/>
            <a:ext cx="8229600" cy="1071563"/>
          </a:xfrm>
        </p:spPr>
        <p:txBody>
          <a:bodyPr/>
          <a:lstStyle/>
          <a:p>
            <a:r>
              <a:rPr lang="it-IT" altLang="it-IT" sz="3200" b="1" dirty="0" smtClean="0"/>
              <a:t>ACCORDO ANCI COREPLA</a:t>
            </a:r>
            <a:endParaRPr lang="it-IT" altLang="it-IT" sz="3200" b="1" dirty="0"/>
          </a:p>
        </p:txBody>
      </p:sp>
      <p:cxnSp>
        <p:nvCxnSpPr>
          <p:cNvPr id="12" name="Straight Connector 11">
            <a:extLst>
              <a:ext uri="{FF2B5EF4-FFF2-40B4-BE49-F238E27FC236}">
                <a16:creationId xmlns="" xmlns:a16="http://schemas.microsoft.com/office/drawing/2014/main" id="{E1FF7D68-8737-4898-A7CC-56B0F4244564}"/>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CB3FE83A-5CEB-4639-894C-64FC39DDB6D1}"/>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2" name="Immagine 1">
            <a:extLst>
              <a:ext uri="{FF2B5EF4-FFF2-40B4-BE49-F238E27FC236}">
                <a16:creationId xmlns="" xmlns:a16="http://schemas.microsoft.com/office/drawing/2014/main" id="{2E4247F9-09A5-454F-A5D9-979CB347F9F0}"/>
              </a:ext>
            </a:extLst>
          </p:cNvPr>
          <p:cNvPicPr>
            <a:picLocks noChangeAspect="1"/>
          </p:cNvPicPr>
          <p:nvPr/>
        </p:nvPicPr>
        <p:blipFill>
          <a:blip r:embed="rId2"/>
          <a:stretch>
            <a:fillRect/>
          </a:stretch>
        </p:blipFill>
        <p:spPr>
          <a:xfrm>
            <a:off x="311224" y="1599673"/>
            <a:ext cx="8532440" cy="3941136"/>
          </a:xfrm>
          <a:prstGeom prst="rect">
            <a:avLst/>
          </a:prstGeom>
        </p:spPr>
      </p:pic>
    </p:spTree>
    <p:extLst>
      <p:ext uri="{BB962C8B-B14F-4D97-AF65-F5344CB8AC3E}">
        <p14:creationId xmlns:p14="http://schemas.microsoft.com/office/powerpoint/2010/main" val="1055619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 xmlns:a16="http://schemas.microsoft.com/office/drawing/2014/main" id="{3525322D-BE4D-4DB4-BA12-CD689F10C2FF}"/>
              </a:ext>
            </a:extLst>
          </p:cNvPr>
          <p:cNvSpPr>
            <a:spLocks noGrp="1"/>
          </p:cNvSpPr>
          <p:nvPr>
            <p:ph type="title"/>
          </p:nvPr>
        </p:nvSpPr>
        <p:spPr>
          <a:xfrm>
            <a:off x="406400" y="-100013"/>
            <a:ext cx="8229600" cy="1071563"/>
          </a:xfrm>
        </p:spPr>
        <p:txBody>
          <a:bodyPr/>
          <a:lstStyle/>
          <a:p>
            <a:r>
              <a:rPr lang="it-IT" altLang="it-IT" sz="3200" b="1" dirty="0" smtClean="0"/>
              <a:t>ACCORDO ANCI RICREA</a:t>
            </a:r>
            <a:endParaRPr lang="it-IT" altLang="it-IT" sz="3200" b="1" dirty="0"/>
          </a:p>
        </p:txBody>
      </p:sp>
      <p:cxnSp>
        <p:nvCxnSpPr>
          <p:cNvPr id="12" name="Straight Connector 11">
            <a:extLst>
              <a:ext uri="{FF2B5EF4-FFF2-40B4-BE49-F238E27FC236}">
                <a16:creationId xmlns="" xmlns:a16="http://schemas.microsoft.com/office/drawing/2014/main" id="{E1FF7D68-8737-4898-A7CC-56B0F4244564}"/>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CB3FE83A-5CEB-4639-894C-64FC39DDB6D1}"/>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 name="Rettangolo 1"/>
          <p:cNvSpPr/>
          <p:nvPr/>
        </p:nvSpPr>
        <p:spPr>
          <a:xfrm>
            <a:off x="528440" y="1004341"/>
            <a:ext cx="8147248" cy="5693866"/>
          </a:xfrm>
          <a:prstGeom prst="rect">
            <a:avLst/>
          </a:prstGeom>
        </p:spPr>
        <p:txBody>
          <a:bodyPr wrap="square">
            <a:spAutoFit/>
          </a:bodyPr>
          <a:lstStyle/>
          <a:p>
            <a:pPr marL="342900" lvl="0" indent="-342900" eaLnBrk="0" hangingPunct="0">
              <a:spcBef>
                <a:spcPct val="20000"/>
              </a:spcBef>
            </a:pPr>
            <a:r>
              <a:rPr lang="it-IT" altLang="it-IT" sz="2000" b="1" dirty="0">
                <a:latin typeface="Calibri"/>
                <a:cs typeface="+mn-cs"/>
              </a:rPr>
              <a:t>ACCORDO ANCI RICREA</a:t>
            </a:r>
          </a:p>
          <a:p>
            <a:pPr marL="342900" lvl="0" indent="-342900" eaLnBrk="0" hangingPunct="0">
              <a:spcBef>
                <a:spcPct val="20000"/>
              </a:spcBef>
            </a:pPr>
            <a:endParaRPr lang="it-IT" altLang="it-IT" sz="2000" b="1" dirty="0">
              <a:latin typeface="Calibri"/>
              <a:cs typeface="+mn-cs"/>
            </a:endParaRPr>
          </a:p>
          <a:p>
            <a:pPr marL="342900" lvl="0" indent="-342900" eaLnBrk="0" hangingPunct="0">
              <a:spcBef>
                <a:spcPct val="20000"/>
              </a:spcBef>
              <a:buFont typeface="Arial" panose="020B0604020202020204" pitchFamily="34" charset="0"/>
              <a:buChar char="•"/>
            </a:pPr>
            <a:r>
              <a:rPr lang="it-IT" altLang="it-IT" sz="2000" dirty="0">
                <a:latin typeface="Calibri"/>
                <a:cs typeface="+mn-cs"/>
              </a:rPr>
              <a:t>E’ riferito al ritiro degli imballaggi in acciaio raccolti su superficie pubblica </a:t>
            </a:r>
          </a:p>
          <a:p>
            <a:pPr marL="342900" lvl="0" indent="-342900" eaLnBrk="0" hangingPunct="0">
              <a:spcBef>
                <a:spcPct val="20000"/>
              </a:spcBef>
              <a:buFont typeface="Arial" panose="020B0604020202020204" pitchFamily="34" charset="0"/>
              <a:buChar char="•"/>
            </a:pPr>
            <a:endParaRPr lang="it-IT" altLang="it-IT" sz="2000" dirty="0">
              <a:latin typeface="Calibri"/>
              <a:cs typeface="+mn-cs"/>
            </a:endParaRPr>
          </a:p>
          <a:p>
            <a:pPr marL="342900" lvl="0" indent="-342900" eaLnBrk="0" hangingPunct="0">
              <a:spcBef>
                <a:spcPct val="20000"/>
              </a:spcBef>
            </a:pPr>
            <a:r>
              <a:rPr lang="it-IT" altLang="it-IT" sz="2000" b="1" dirty="0">
                <a:latin typeface="Calibri"/>
                <a:cs typeface="+mn-cs"/>
              </a:rPr>
              <a:t>MODALITA’ OPERATIVE:</a:t>
            </a:r>
          </a:p>
          <a:p>
            <a:pPr marL="342900" lvl="0" indent="-342900" eaLnBrk="0" hangingPunct="0">
              <a:spcBef>
                <a:spcPct val="20000"/>
              </a:spcBef>
            </a:pPr>
            <a:r>
              <a:rPr lang="it-IT" altLang="it-IT" sz="2000" dirty="0">
                <a:latin typeface="Calibri"/>
                <a:cs typeface="+mn-cs"/>
              </a:rPr>
              <a:t>	- Individuazione congiunta delle piattaforme dove il convenzionato rende    disponibile il materiale e dove RICREA si impegna a ritirarlo.</a:t>
            </a:r>
          </a:p>
          <a:p>
            <a:pPr marL="342900" lvl="0" indent="-342900" eaLnBrk="0" hangingPunct="0">
              <a:spcBef>
                <a:spcPct val="20000"/>
              </a:spcBef>
            </a:pPr>
            <a:r>
              <a:rPr lang="it-IT" altLang="it-IT" sz="2000" dirty="0">
                <a:latin typeface="Calibri"/>
                <a:cs typeface="+mn-cs"/>
              </a:rPr>
              <a:t> 	- Il convenzionato comunica la disponibilità del carico a RICREA e quest’ultimo si impegna entro  7 giorni al ritiro</a:t>
            </a:r>
            <a:r>
              <a:rPr lang="it-IT" altLang="it-IT" sz="2000" dirty="0" smtClean="0">
                <a:latin typeface="Calibri"/>
                <a:cs typeface="+mn-cs"/>
              </a:rPr>
              <a:t>.</a:t>
            </a:r>
          </a:p>
          <a:p>
            <a:pPr marL="342900" lvl="0" indent="-342900" eaLnBrk="0" hangingPunct="0">
              <a:spcBef>
                <a:spcPct val="20000"/>
              </a:spcBef>
            </a:pPr>
            <a:endParaRPr lang="it-IT" altLang="it-IT" sz="2000" dirty="0">
              <a:latin typeface="Calibri"/>
              <a:cs typeface="+mn-cs"/>
            </a:endParaRPr>
          </a:p>
          <a:p>
            <a:pPr lvl="1">
              <a:buFont typeface="Arial" panose="020B0604020202020204" pitchFamily="34" charset="0"/>
              <a:buChar char="•"/>
            </a:pPr>
            <a:r>
              <a:rPr lang="it-IT" altLang="it-IT" sz="2000" dirty="0">
                <a:latin typeface="Calibri" panose="020F0502020204030204" pitchFamily="34" charset="0"/>
              </a:rPr>
              <a:t>Ritiro in convenzione di imballaggi provenienti dal trattamento di rifiuti urbani e da trattamento di ceneri di combustione dei rifiuti urbani;</a:t>
            </a:r>
          </a:p>
          <a:p>
            <a:pPr lvl="1">
              <a:buFont typeface="Arial" panose="020B0604020202020204" pitchFamily="34" charset="0"/>
              <a:buChar char="•"/>
            </a:pPr>
            <a:endParaRPr lang="it-IT" altLang="it-IT" sz="1200" dirty="0">
              <a:latin typeface="Calibri" panose="020F0502020204030204" pitchFamily="34" charset="0"/>
            </a:endParaRPr>
          </a:p>
          <a:p>
            <a:pPr lvl="1">
              <a:buFont typeface="Arial" panose="020B0604020202020204" pitchFamily="34" charset="0"/>
              <a:buChar char="•"/>
            </a:pPr>
            <a:r>
              <a:rPr lang="it-IT" altLang="it-IT" sz="2000" dirty="0">
                <a:latin typeface="Calibri" panose="020F0502020204030204" pitchFamily="34" charset="0"/>
              </a:rPr>
              <a:t>Sono previsti  specifici corrispettivi per il ritiro di metalli intercettati dai flussi  da Trattamento Meccanico/Biologico e nelle ceneri a valle del recupero energetico, con lo scopo di massimizzare il riciclo di materia. </a:t>
            </a:r>
          </a:p>
          <a:p>
            <a:pPr marL="342900" lvl="0" indent="-342900" eaLnBrk="0" hangingPunct="0">
              <a:spcBef>
                <a:spcPct val="20000"/>
              </a:spcBef>
            </a:pPr>
            <a:endParaRPr lang="it-IT" altLang="it-IT" sz="2000" dirty="0">
              <a:solidFill>
                <a:srgbClr val="4F81BD"/>
              </a:solidFill>
              <a:latin typeface="Calibri"/>
              <a:cs typeface="+mn-cs"/>
            </a:endParaRPr>
          </a:p>
        </p:txBody>
      </p:sp>
    </p:spTree>
    <p:extLst>
      <p:ext uri="{BB962C8B-B14F-4D97-AF65-F5344CB8AC3E}">
        <p14:creationId xmlns:p14="http://schemas.microsoft.com/office/powerpoint/2010/main" val="241244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 xmlns:a16="http://schemas.microsoft.com/office/drawing/2014/main" id="{3525322D-BE4D-4DB4-BA12-CD689F10C2FF}"/>
              </a:ext>
            </a:extLst>
          </p:cNvPr>
          <p:cNvSpPr>
            <a:spLocks noGrp="1"/>
          </p:cNvSpPr>
          <p:nvPr>
            <p:ph type="title"/>
          </p:nvPr>
        </p:nvSpPr>
        <p:spPr>
          <a:xfrm>
            <a:off x="406400" y="-100013"/>
            <a:ext cx="8229600" cy="1071563"/>
          </a:xfrm>
        </p:spPr>
        <p:txBody>
          <a:bodyPr/>
          <a:lstStyle/>
          <a:p>
            <a:r>
              <a:rPr lang="it-IT" altLang="it-IT" sz="3200" b="1" dirty="0" smtClean="0"/>
              <a:t>ACCORDO ANCI RICREA</a:t>
            </a:r>
            <a:endParaRPr lang="it-IT" altLang="it-IT" sz="3200" b="1" dirty="0"/>
          </a:p>
        </p:txBody>
      </p:sp>
      <p:cxnSp>
        <p:nvCxnSpPr>
          <p:cNvPr id="12" name="Straight Connector 11">
            <a:extLst>
              <a:ext uri="{FF2B5EF4-FFF2-40B4-BE49-F238E27FC236}">
                <a16:creationId xmlns="" xmlns:a16="http://schemas.microsoft.com/office/drawing/2014/main" id="{E1FF7D68-8737-4898-A7CC-56B0F4244564}"/>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CB3FE83A-5CEB-4639-894C-64FC39DDB6D1}"/>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3" name="Immagine 2">
            <a:extLst>
              <a:ext uri="{FF2B5EF4-FFF2-40B4-BE49-F238E27FC236}">
                <a16:creationId xmlns="" xmlns:a16="http://schemas.microsoft.com/office/drawing/2014/main" id="{BA5432EA-0870-4DEA-A25F-A57328DC0BB4}"/>
              </a:ext>
            </a:extLst>
          </p:cNvPr>
          <p:cNvPicPr>
            <a:picLocks noChangeAspect="1"/>
          </p:cNvPicPr>
          <p:nvPr/>
        </p:nvPicPr>
        <p:blipFill>
          <a:blip r:embed="rId2"/>
          <a:stretch>
            <a:fillRect/>
          </a:stretch>
        </p:blipFill>
        <p:spPr>
          <a:xfrm>
            <a:off x="827584" y="1007293"/>
            <a:ext cx="7617236" cy="5223423"/>
          </a:xfrm>
          <a:prstGeom prst="rect">
            <a:avLst/>
          </a:prstGeom>
        </p:spPr>
      </p:pic>
    </p:spTree>
    <p:extLst>
      <p:ext uri="{BB962C8B-B14F-4D97-AF65-F5344CB8AC3E}">
        <p14:creationId xmlns:p14="http://schemas.microsoft.com/office/powerpoint/2010/main" val="622848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4">
            <a:extLst>
              <a:ext uri="{FF2B5EF4-FFF2-40B4-BE49-F238E27FC236}">
                <a16:creationId xmlns="" xmlns:a16="http://schemas.microsoft.com/office/drawing/2014/main" id="{623D0D75-8D70-4B73-9356-3EA7D0171D77}"/>
              </a:ext>
            </a:extLst>
          </p:cNvPr>
          <p:cNvSpPr>
            <a:spLocks noChangeArrowheads="1"/>
          </p:cNvSpPr>
          <p:nvPr/>
        </p:nvSpPr>
        <p:spPr bwMode="auto">
          <a:xfrm>
            <a:off x="277813" y="1263650"/>
            <a:ext cx="851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it-IT" altLang="it-IT" sz="2400" b="1">
                <a:solidFill>
                  <a:srgbClr val="0070C0"/>
                </a:solidFill>
              </a:rPr>
              <a:t>NUOVE FASCE E NUOVI CORRISPETTIVI</a:t>
            </a:r>
          </a:p>
        </p:txBody>
      </p:sp>
      <p:pic>
        <p:nvPicPr>
          <p:cNvPr id="67586" name="Picture 2">
            <a:extLst>
              <a:ext uri="{FF2B5EF4-FFF2-40B4-BE49-F238E27FC236}">
                <a16:creationId xmlns="" xmlns:a16="http://schemas.microsoft.com/office/drawing/2014/main" id="{3768EF3F-3A1F-44A7-A5DC-50A88C27B55C}"/>
              </a:ext>
            </a:extLst>
          </p:cNvPr>
          <p:cNvPicPr>
            <a:picLocks noChangeAspect="1" noChangeArrowheads="1"/>
          </p:cNvPicPr>
          <p:nvPr/>
        </p:nvPicPr>
        <p:blipFill>
          <a:blip r:embed="rId3"/>
          <a:srcRect/>
          <a:stretch>
            <a:fillRect/>
          </a:stretch>
        </p:blipFill>
        <p:spPr bwMode="auto">
          <a:xfrm>
            <a:off x="395288" y="1754188"/>
            <a:ext cx="8235950" cy="4079875"/>
          </a:xfrm>
          <a:prstGeom prst="rect">
            <a:avLst/>
          </a:prstGeom>
          <a:noFill/>
          <a:ln w="9525">
            <a:solidFill>
              <a:schemeClr val="accent5">
                <a:lumMod val="20000"/>
                <a:lumOff val="80000"/>
              </a:schemeClr>
            </a:solidFill>
            <a:miter lim="800000"/>
            <a:headEnd/>
            <a:tailEnd/>
          </a:ln>
          <a:extLst/>
        </p:spPr>
      </p:pic>
      <p:sp>
        <p:nvSpPr>
          <p:cNvPr id="169987" name="Title 1">
            <a:extLst>
              <a:ext uri="{FF2B5EF4-FFF2-40B4-BE49-F238E27FC236}">
                <a16:creationId xmlns="" xmlns:a16="http://schemas.microsoft.com/office/drawing/2014/main" id="{78A6BE83-1893-4A87-995F-731C2144A423}"/>
              </a:ext>
            </a:extLst>
          </p:cNvPr>
          <p:cNvSpPr>
            <a:spLocks noGrp="1"/>
          </p:cNvSpPr>
          <p:nvPr>
            <p:ph type="title"/>
          </p:nvPr>
        </p:nvSpPr>
        <p:spPr>
          <a:xfrm>
            <a:off x="406400" y="-100013"/>
            <a:ext cx="8229600" cy="1071563"/>
          </a:xfrm>
        </p:spPr>
        <p:txBody>
          <a:bodyPr/>
          <a:lstStyle/>
          <a:p>
            <a:r>
              <a:rPr lang="it-IT" altLang="it-IT" sz="3200" b="1"/>
              <a:t>Accordo ANCI RICREA</a:t>
            </a:r>
          </a:p>
        </p:txBody>
      </p:sp>
      <p:cxnSp>
        <p:nvCxnSpPr>
          <p:cNvPr id="12" name="Straight Connector 11">
            <a:extLst>
              <a:ext uri="{FF2B5EF4-FFF2-40B4-BE49-F238E27FC236}">
                <a16:creationId xmlns="" xmlns:a16="http://schemas.microsoft.com/office/drawing/2014/main" id="{E8A7F4A5-F2C4-43E0-BB78-75864B1ED0D0}"/>
              </a:ext>
            </a:extLst>
          </p:cNvPr>
          <p:cNvCxnSpPr/>
          <p:nvPr/>
        </p:nvCxnSpPr>
        <p:spPr>
          <a:xfrm>
            <a:off x="395288" y="692150"/>
            <a:ext cx="8280400" cy="0"/>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13" name="Picture 2" descr="Risultati immagini per LOGO RICREA">
            <a:extLst>
              <a:ext uri="{FF2B5EF4-FFF2-40B4-BE49-F238E27FC236}">
                <a16:creationId xmlns="" xmlns:a16="http://schemas.microsoft.com/office/drawing/2014/main" id="{6D46560A-392C-40AC-9235-E934B5C9CAE6}"/>
              </a:ext>
            </a:extLst>
          </p:cNvPr>
          <p:cNvPicPr>
            <a:picLocks noChangeAspect="1" noChangeArrowheads="1"/>
          </p:cNvPicPr>
          <p:nvPr/>
        </p:nvPicPr>
        <p:blipFill>
          <a:blip r:embed="rId4"/>
          <a:srcRect/>
          <a:stretch>
            <a:fillRect/>
          </a:stretch>
        </p:blipFill>
        <p:spPr bwMode="auto">
          <a:xfrm>
            <a:off x="7667625" y="295275"/>
            <a:ext cx="1039813" cy="830263"/>
          </a:xfrm>
          <a:prstGeom prst="rect">
            <a:avLst/>
          </a:prstGeom>
          <a:noFill/>
          <a:ln>
            <a:solidFill>
              <a:schemeClr val="bg1">
                <a:lumMod val="65000"/>
              </a:schemeClr>
            </a:solidFill>
          </a:ln>
          <a:extLst/>
        </p:spPr>
      </p:pic>
      <p:cxnSp>
        <p:nvCxnSpPr>
          <p:cNvPr id="14" name="Straight Connector 13">
            <a:extLst>
              <a:ext uri="{FF2B5EF4-FFF2-40B4-BE49-F238E27FC236}">
                <a16:creationId xmlns="" xmlns:a16="http://schemas.microsoft.com/office/drawing/2014/main" id="{43BF5E87-F895-44A6-9A12-E2A5AA169D13}"/>
              </a:ext>
            </a:extLst>
          </p:cNvPr>
          <p:cNvCxnSpPr/>
          <p:nvPr/>
        </p:nvCxnSpPr>
        <p:spPr>
          <a:xfrm>
            <a:off x="377825" y="6308725"/>
            <a:ext cx="8280400" cy="0"/>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713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4">
            <a:extLst>
              <a:ext uri="{FF2B5EF4-FFF2-40B4-BE49-F238E27FC236}">
                <a16:creationId xmlns="" xmlns:a16="http://schemas.microsoft.com/office/drawing/2014/main" id="{1CD3623D-8558-405B-83BC-1E6B2E09D86E}"/>
              </a:ext>
            </a:extLst>
          </p:cNvPr>
          <p:cNvSpPr>
            <a:spLocks noChangeArrowheads="1"/>
          </p:cNvSpPr>
          <p:nvPr/>
        </p:nvSpPr>
        <p:spPr bwMode="auto">
          <a:xfrm>
            <a:off x="444500" y="1403350"/>
            <a:ext cx="820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2400" b="1">
                <a:solidFill>
                  <a:srgbClr val="0070C0"/>
                </a:solidFill>
              </a:rPr>
              <a:t>IMBALLAGGI IN ACCIAIO DA RIFIUTI INDIFFERENZIATI </a:t>
            </a:r>
          </a:p>
        </p:txBody>
      </p:sp>
      <p:sp>
        <p:nvSpPr>
          <p:cNvPr id="172034" name="Rectangle 2">
            <a:extLst>
              <a:ext uri="{FF2B5EF4-FFF2-40B4-BE49-F238E27FC236}">
                <a16:creationId xmlns="" xmlns:a16="http://schemas.microsoft.com/office/drawing/2014/main" id="{069D2F7A-2A10-4AB7-A82C-52D39165132D}"/>
              </a:ext>
            </a:extLst>
          </p:cNvPr>
          <p:cNvSpPr>
            <a:spLocks noChangeArrowheads="1"/>
          </p:cNvSpPr>
          <p:nvPr/>
        </p:nvSpPr>
        <p:spPr bwMode="auto">
          <a:xfrm>
            <a:off x="395288" y="1989138"/>
            <a:ext cx="80645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buFont typeface="Arial" panose="020B0604020202020204" pitchFamily="34" charset="0"/>
              <a:buChar char="•"/>
            </a:pPr>
            <a:r>
              <a:rPr lang="it-IT" altLang="it-IT" sz="2400" b="1"/>
              <a:t>RICREA</a:t>
            </a:r>
            <a:r>
              <a:rPr lang="it-IT" altLang="it-IT" sz="2400"/>
              <a:t> promuove la </a:t>
            </a:r>
            <a:r>
              <a:rPr lang="it-IT" altLang="it-IT" sz="2400" b="1"/>
              <a:t>selezione dei rifiuti di imballaggio </a:t>
            </a:r>
            <a:r>
              <a:rPr lang="it-IT" altLang="it-IT" sz="2400"/>
              <a:t>in acciaio e fms </a:t>
            </a:r>
            <a:r>
              <a:rPr lang="it-IT" altLang="it-IT" sz="2400" b="1"/>
              <a:t>dai rifiuti indifferenziati</a:t>
            </a:r>
            <a:r>
              <a:rPr lang="it-IT" altLang="it-IT" sz="2400"/>
              <a:t>, quale pratica aggiuntiva alla RD, al fine di massimizzare il recupero; </a:t>
            </a:r>
          </a:p>
          <a:p>
            <a:pPr algn="just">
              <a:buFont typeface="Arial" panose="020B0604020202020204" pitchFamily="34" charset="0"/>
              <a:buChar char="•"/>
            </a:pPr>
            <a:endParaRPr lang="it-IT" altLang="it-IT" sz="1600"/>
          </a:p>
          <a:p>
            <a:pPr algn="just">
              <a:buFont typeface="Arial" panose="020B0604020202020204" pitchFamily="34" charset="0"/>
              <a:buChar char="•"/>
            </a:pPr>
            <a:r>
              <a:rPr lang="it-IT" altLang="it-IT" sz="2400"/>
              <a:t>E’ prevista la possibilità di </a:t>
            </a:r>
            <a:r>
              <a:rPr lang="it-IT" altLang="it-IT" sz="2400" b="1"/>
              <a:t>stipulare un’apposita Convenzione</a:t>
            </a:r>
            <a:r>
              <a:rPr lang="it-IT" altLang="it-IT" sz="2400"/>
              <a:t> con il soggetto gestore dell’impianto di trattamento dei rifiuti urbani (</a:t>
            </a:r>
            <a:r>
              <a:rPr lang="it-IT" altLang="it-IT" sz="2400" b="1"/>
              <a:t>TMB</a:t>
            </a:r>
            <a:r>
              <a:rPr lang="it-IT" altLang="it-IT" sz="2400"/>
              <a:t>) o di trattamento delle ceneri di combustione dei rifiuti urbani (</a:t>
            </a:r>
            <a:r>
              <a:rPr lang="it-IT" altLang="it-IT" sz="2400" b="1"/>
              <a:t>TVZ</a:t>
            </a:r>
            <a:r>
              <a:rPr lang="it-IT" altLang="it-IT" sz="2400"/>
              <a:t>). </a:t>
            </a:r>
          </a:p>
        </p:txBody>
      </p:sp>
      <p:sp>
        <p:nvSpPr>
          <p:cNvPr id="172035" name="Title 1">
            <a:extLst>
              <a:ext uri="{FF2B5EF4-FFF2-40B4-BE49-F238E27FC236}">
                <a16:creationId xmlns="" xmlns:a16="http://schemas.microsoft.com/office/drawing/2014/main" id="{2122430E-6728-4F03-8FBB-C353363DF2E2}"/>
              </a:ext>
            </a:extLst>
          </p:cNvPr>
          <p:cNvSpPr>
            <a:spLocks noGrp="1"/>
          </p:cNvSpPr>
          <p:nvPr>
            <p:ph type="title"/>
          </p:nvPr>
        </p:nvSpPr>
        <p:spPr>
          <a:xfrm>
            <a:off x="406400" y="-100013"/>
            <a:ext cx="8229600" cy="1071563"/>
          </a:xfrm>
        </p:spPr>
        <p:txBody>
          <a:bodyPr/>
          <a:lstStyle/>
          <a:p>
            <a:r>
              <a:rPr lang="it-IT" altLang="it-IT" sz="3200" b="1"/>
              <a:t>Accordo ANCI RICREA</a:t>
            </a:r>
          </a:p>
        </p:txBody>
      </p:sp>
      <p:cxnSp>
        <p:nvCxnSpPr>
          <p:cNvPr id="12" name="Straight Connector 11">
            <a:extLst>
              <a:ext uri="{FF2B5EF4-FFF2-40B4-BE49-F238E27FC236}">
                <a16:creationId xmlns="" xmlns:a16="http://schemas.microsoft.com/office/drawing/2014/main" id="{A160B10C-454A-4B91-BFBC-BB24DB104352}"/>
              </a:ext>
            </a:extLst>
          </p:cNvPr>
          <p:cNvCxnSpPr/>
          <p:nvPr/>
        </p:nvCxnSpPr>
        <p:spPr>
          <a:xfrm>
            <a:off x="395288" y="692150"/>
            <a:ext cx="8280400" cy="0"/>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13" name="Picture 2" descr="Risultati immagini per LOGO RICREA">
            <a:extLst>
              <a:ext uri="{FF2B5EF4-FFF2-40B4-BE49-F238E27FC236}">
                <a16:creationId xmlns="" xmlns:a16="http://schemas.microsoft.com/office/drawing/2014/main" id="{3A663E34-43A3-4ED2-8A55-BD177B96B459}"/>
              </a:ext>
            </a:extLst>
          </p:cNvPr>
          <p:cNvPicPr>
            <a:picLocks noChangeAspect="1" noChangeArrowheads="1"/>
          </p:cNvPicPr>
          <p:nvPr/>
        </p:nvPicPr>
        <p:blipFill>
          <a:blip r:embed="rId3"/>
          <a:srcRect/>
          <a:stretch>
            <a:fillRect/>
          </a:stretch>
        </p:blipFill>
        <p:spPr bwMode="auto">
          <a:xfrm>
            <a:off x="7667625" y="295275"/>
            <a:ext cx="1039813" cy="830263"/>
          </a:xfrm>
          <a:prstGeom prst="rect">
            <a:avLst/>
          </a:prstGeom>
          <a:noFill/>
          <a:ln>
            <a:solidFill>
              <a:schemeClr val="bg1">
                <a:lumMod val="65000"/>
              </a:schemeClr>
            </a:solidFill>
          </a:ln>
          <a:extLst/>
        </p:spPr>
      </p:pic>
      <p:cxnSp>
        <p:nvCxnSpPr>
          <p:cNvPr id="14" name="Straight Connector 13">
            <a:extLst>
              <a:ext uri="{FF2B5EF4-FFF2-40B4-BE49-F238E27FC236}">
                <a16:creationId xmlns="" xmlns:a16="http://schemas.microsoft.com/office/drawing/2014/main" id="{D8C6C335-F19F-45EF-9163-5A4EC1B6698A}"/>
              </a:ext>
            </a:extLst>
          </p:cNvPr>
          <p:cNvCxnSpPr/>
          <p:nvPr/>
        </p:nvCxnSpPr>
        <p:spPr>
          <a:xfrm>
            <a:off x="377825" y="6308725"/>
            <a:ext cx="8280400" cy="0"/>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696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1A0A47B6-E574-4A43-AE2F-B78DD0A631D3}"/>
              </a:ext>
            </a:extLst>
          </p:cNvPr>
          <p:cNvSpPr/>
          <p:nvPr/>
        </p:nvSpPr>
        <p:spPr>
          <a:xfrm>
            <a:off x="444500" y="1403350"/>
            <a:ext cx="8208963" cy="3908762"/>
          </a:xfrm>
          <a:prstGeom prst="rect">
            <a:avLst/>
          </a:prstGeom>
        </p:spPr>
        <p:txBody>
          <a:bodyPr>
            <a:spAutoFit/>
          </a:bodyPr>
          <a:lstStyle/>
          <a:p>
            <a:pPr algn="just" fontAlgn="auto">
              <a:spcBef>
                <a:spcPts val="0"/>
              </a:spcBef>
              <a:spcAft>
                <a:spcPts val="0"/>
              </a:spcAft>
              <a:defRPr/>
            </a:pPr>
            <a:r>
              <a:rPr lang="it-IT" sz="2400" b="1" dirty="0">
                <a:solidFill>
                  <a:srgbClr val="0070C0"/>
                </a:solidFill>
                <a:latin typeface="+mn-lt"/>
                <a:cs typeface="+mn-cs"/>
              </a:rPr>
              <a:t>ANALISI PER LA DETERMINAZIONE DELLA QUALITA’ DEL MATERIALE </a:t>
            </a:r>
          </a:p>
          <a:p>
            <a:pPr algn="just" fontAlgn="auto">
              <a:spcBef>
                <a:spcPts val="0"/>
              </a:spcBef>
              <a:spcAft>
                <a:spcPts val="0"/>
              </a:spcAft>
              <a:defRPr/>
            </a:pPr>
            <a:endParaRPr lang="it-IT" sz="2400" b="1" dirty="0">
              <a:solidFill>
                <a:srgbClr val="0070C0"/>
              </a:solidFill>
              <a:latin typeface="+mn-lt"/>
              <a:cs typeface="+mn-cs"/>
            </a:endParaRPr>
          </a:p>
          <a:p>
            <a:pPr marL="342900" indent="-342900" algn="just" fontAlgn="auto">
              <a:spcBef>
                <a:spcPts val="0"/>
              </a:spcBef>
              <a:spcAft>
                <a:spcPts val="0"/>
              </a:spcAft>
              <a:buFont typeface="Arial" panose="020B0604020202020204" pitchFamily="34" charset="0"/>
              <a:buChar char="•"/>
              <a:defRPr/>
            </a:pPr>
            <a:r>
              <a:rPr lang="it-IT" sz="2400" dirty="0">
                <a:latin typeface="+mn-lt"/>
                <a:cs typeface="+mn-cs"/>
              </a:rPr>
              <a:t>Le analisi sono svolte presso la piattaforma, sul materiale pronto al ritiro, o presso l’impianto di recupero, sul materiale individuato all’atto dello scarico. </a:t>
            </a:r>
          </a:p>
          <a:p>
            <a:pPr marL="342900" indent="-342900" algn="just" fontAlgn="auto">
              <a:spcBef>
                <a:spcPts val="0"/>
              </a:spcBef>
              <a:spcAft>
                <a:spcPts val="0"/>
              </a:spcAft>
              <a:buFont typeface="Arial" panose="020B0604020202020204" pitchFamily="34" charset="0"/>
              <a:buChar char="•"/>
              <a:defRPr/>
            </a:pPr>
            <a:endParaRPr lang="it-IT" sz="1600" dirty="0">
              <a:latin typeface="+mn-lt"/>
              <a:cs typeface="+mn-cs"/>
            </a:endParaRPr>
          </a:p>
          <a:p>
            <a:pPr marL="342900" indent="-342900" algn="just" fontAlgn="auto">
              <a:spcBef>
                <a:spcPts val="0"/>
              </a:spcBef>
              <a:spcAft>
                <a:spcPts val="0"/>
              </a:spcAft>
              <a:buFont typeface="Arial" panose="020B0604020202020204" pitchFamily="34" charset="0"/>
              <a:buChar char="•"/>
              <a:defRPr/>
            </a:pPr>
            <a:r>
              <a:rPr lang="it-IT" sz="2400" dirty="0">
                <a:latin typeface="+mn-lt"/>
                <a:cs typeface="+mn-cs"/>
              </a:rPr>
              <a:t>La definizione della fascia di qualità è riferita alla lavorazione e selezione del materiale reso presso la piattaforma – </a:t>
            </a:r>
            <a:r>
              <a:rPr lang="it-IT" sz="2400" b="1" dirty="0">
                <a:latin typeface="+mn-lt"/>
                <a:cs typeface="+mn-cs"/>
              </a:rPr>
              <a:t>fascia attribuita dalla piattaforma stessa</a:t>
            </a:r>
            <a:r>
              <a:rPr lang="it-IT" sz="2400" dirty="0">
                <a:latin typeface="+mn-lt"/>
                <a:cs typeface="+mn-cs"/>
              </a:rPr>
              <a:t>. </a:t>
            </a:r>
          </a:p>
          <a:p>
            <a:pPr algn="just" fontAlgn="auto">
              <a:spcBef>
                <a:spcPts val="0"/>
              </a:spcBef>
              <a:spcAft>
                <a:spcPts val="0"/>
              </a:spcAft>
              <a:defRPr/>
            </a:pPr>
            <a:endParaRPr lang="it-IT" sz="1600" dirty="0">
              <a:latin typeface="+mn-lt"/>
              <a:cs typeface="+mn-cs"/>
            </a:endParaRPr>
          </a:p>
        </p:txBody>
      </p:sp>
      <p:sp>
        <p:nvSpPr>
          <p:cNvPr id="176130" name="Title 1">
            <a:extLst>
              <a:ext uri="{FF2B5EF4-FFF2-40B4-BE49-F238E27FC236}">
                <a16:creationId xmlns="" xmlns:a16="http://schemas.microsoft.com/office/drawing/2014/main" id="{B838CD2A-172E-4578-9EBA-6AAE9021E9FC}"/>
              </a:ext>
            </a:extLst>
          </p:cNvPr>
          <p:cNvSpPr>
            <a:spLocks noGrp="1"/>
          </p:cNvSpPr>
          <p:nvPr>
            <p:ph type="title"/>
          </p:nvPr>
        </p:nvSpPr>
        <p:spPr>
          <a:xfrm>
            <a:off x="406400" y="-100013"/>
            <a:ext cx="8229600" cy="1071563"/>
          </a:xfrm>
        </p:spPr>
        <p:txBody>
          <a:bodyPr/>
          <a:lstStyle/>
          <a:p>
            <a:r>
              <a:rPr lang="it-IT" altLang="it-IT" sz="3200" b="1"/>
              <a:t>Accordo ANCI RICREA</a:t>
            </a:r>
          </a:p>
        </p:txBody>
      </p:sp>
      <p:cxnSp>
        <p:nvCxnSpPr>
          <p:cNvPr id="9" name="Straight Connector 8">
            <a:extLst>
              <a:ext uri="{FF2B5EF4-FFF2-40B4-BE49-F238E27FC236}">
                <a16:creationId xmlns="" xmlns:a16="http://schemas.microsoft.com/office/drawing/2014/main" id="{695CCA48-3589-4E1C-A966-E3327AC11E8E}"/>
              </a:ext>
            </a:extLst>
          </p:cNvPr>
          <p:cNvCxnSpPr/>
          <p:nvPr/>
        </p:nvCxnSpPr>
        <p:spPr>
          <a:xfrm>
            <a:off x="395288" y="692150"/>
            <a:ext cx="8280400" cy="0"/>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12" name="Picture 2" descr="Risultati immagini per LOGO RICREA">
            <a:extLst>
              <a:ext uri="{FF2B5EF4-FFF2-40B4-BE49-F238E27FC236}">
                <a16:creationId xmlns="" xmlns:a16="http://schemas.microsoft.com/office/drawing/2014/main" id="{DAF80285-84E3-4908-9D93-68024F2BE448}"/>
              </a:ext>
            </a:extLst>
          </p:cNvPr>
          <p:cNvPicPr>
            <a:picLocks noChangeAspect="1" noChangeArrowheads="1"/>
          </p:cNvPicPr>
          <p:nvPr/>
        </p:nvPicPr>
        <p:blipFill>
          <a:blip r:embed="rId3"/>
          <a:srcRect/>
          <a:stretch>
            <a:fillRect/>
          </a:stretch>
        </p:blipFill>
        <p:spPr bwMode="auto">
          <a:xfrm>
            <a:off x="7667625" y="295275"/>
            <a:ext cx="1039813" cy="830263"/>
          </a:xfrm>
          <a:prstGeom prst="rect">
            <a:avLst/>
          </a:prstGeom>
          <a:noFill/>
          <a:ln>
            <a:solidFill>
              <a:schemeClr val="bg1">
                <a:lumMod val="65000"/>
              </a:schemeClr>
            </a:solidFill>
          </a:ln>
          <a:extLst/>
        </p:spPr>
      </p:pic>
      <p:cxnSp>
        <p:nvCxnSpPr>
          <p:cNvPr id="13" name="Straight Connector 12">
            <a:extLst>
              <a:ext uri="{FF2B5EF4-FFF2-40B4-BE49-F238E27FC236}">
                <a16:creationId xmlns="" xmlns:a16="http://schemas.microsoft.com/office/drawing/2014/main" id="{C8F76F9B-11EF-4621-85C8-46EA95B3589D}"/>
              </a:ext>
            </a:extLst>
          </p:cNvPr>
          <p:cNvCxnSpPr/>
          <p:nvPr/>
        </p:nvCxnSpPr>
        <p:spPr>
          <a:xfrm>
            <a:off x="377825" y="6308725"/>
            <a:ext cx="8280400" cy="0"/>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625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 xmlns:a16="http://schemas.microsoft.com/office/drawing/2014/main" id="{3525322D-BE4D-4DB4-BA12-CD689F10C2FF}"/>
              </a:ext>
            </a:extLst>
          </p:cNvPr>
          <p:cNvSpPr>
            <a:spLocks noGrp="1"/>
          </p:cNvSpPr>
          <p:nvPr>
            <p:ph type="title"/>
          </p:nvPr>
        </p:nvSpPr>
        <p:spPr>
          <a:xfrm>
            <a:off x="406400" y="-100013"/>
            <a:ext cx="8229600" cy="1071563"/>
          </a:xfrm>
        </p:spPr>
        <p:txBody>
          <a:bodyPr/>
          <a:lstStyle/>
          <a:p>
            <a:r>
              <a:rPr lang="it-IT" altLang="it-IT" sz="3200" b="1" dirty="0" smtClean="0"/>
              <a:t>ACCORDO ANCI CIAL</a:t>
            </a:r>
            <a:endParaRPr lang="it-IT" altLang="it-IT" sz="3200" b="1" dirty="0"/>
          </a:p>
        </p:txBody>
      </p:sp>
      <p:cxnSp>
        <p:nvCxnSpPr>
          <p:cNvPr id="12" name="Straight Connector 11">
            <a:extLst>
              <a:ext uri="{FF2B5EF4-FFF2-40B4-BE49-F238E27FC236}">
                <a16:creationId xmlns="" xmlns:a16="http://schemas.microsoft.com/office/drawing/2014/main" id="{E1FF7D68-8737-4898-A7CC-56B0F4244564}"/>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CB3FE83A-5CEB-4639-894C-64FC39DDB6D1}"/>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 name="Rettangolo 1"/>
          <p:cNvSpPr/>
          <p:nvPr/>
        </p:nvSpPr>
        <p:spPr>
          <a:xfrm>
            <a:off x="539552" y="1277466"/>
            <a:ext cx="8147248" cy="4770537"/>
          </a:xfrm>
          <a:prstGeom prst="rect">
            <a:avLst/>
          </a:prstGeom>
        </p:spPr>
        <p:txBody>
          <a:bodyPr wrap="square">
            <a:spAutoFit/>
          </a:bodyPr>
          <a:lstStyle/>
          <a:p>
            <a:pPr marL="742950" lvl="1" indent="-285750" eaLnBrk="0" hangingPunct="0">
              <a:buFont typeface="Arial" panose="020B0604020202020204" pitchFamily="34" charset="0"/>
              <a:buChar char="•"/>
            </a:pPr>
            <a:r>
              <a:rPr lang="it-IT" altLang="it-IT" sz="2000" dirty="0">
                <a:latin typeface="Calibri" panose="020F0502020204030204" pitchFamily="34" charset="0"/>
              </a:rPr>
              <a:t>E’ riferito al ritiro degli imballaggi in alluminio e frazioni merceologiche similari (</a:t>
            </a:r>
            <a:r>
              <a:rPr lang="it-IT" altLang="it-IT" sz="2000" dirty="0" err="1">
                <a:latin typeface="Calibri" panose="020F0502020204030204" pitchFamily="34" charset="0"/>
              </a:rPr>
              <a:t>f.m.s</a:t>
            </a:r>
            <a:r>
              <a:rPr lang="it-IT" altLang="it-IT" sz="2000" dirty="0">
                <a:latin typeface="Calibri" panose="020F0502020204030204" pitchFamily="34" charset="0"/>
              </a:rPr>
              <a:t>.)</a:t>
            </a:r>
          </a:p>
          <a:p>
            <a:pPr marL="342900" lvl="0" indent="-342900" eaLnBrk="0" hangingPunct="0">
              <a:spcBef>
                <a:spcPct val="20000"/>
              </a:spcBef>
              <a:buFont typeface="Arial" panose="020B0604020202020204" pitchFamily="34" charset="0"/>
              <a:buChar char="•"/>
            </a:pPr>
            <a:endParaRPr lang="it-IT" altLang="it-IT" sz="2000" dirty="0">
              <a:latin typeface="Calibri"/>
              <a:cs typeface="+mn-cs"/>
            </a:endParaRPr>
          </a:p>
          <a:p>
            <a:pPr marL="342900" lvl="0" indent="-342900" eaLnBrk="0" hangingPunct="0">
              <a:spcBef>
                <a:spcPct val="20000"/>
              </a:spcBef>
            </a:pPr>
            <a:r>
              <a:rPr lang="it-IT" altLang="it-IT" sz="2000" dirty="0">
                <a:latin typeface="Calibri"/>
                <a:cs typeface="+mn-cs"/>
              </a:rPr>
              <a:t>MODALITA’ OPERATIVE:</a:t>
            </a:r>
          </a:p>
          <a:p>
            <a:pPr marL="742950" lvl="1" indent="-285750" eaLnBrk="0" hangingPunct="0">
              <a:buFont typeface="Arial" panose="020B0604020202020204" pitchFamily="34" charset="0"/>
              <a:buChar char="•"/>
            </a:pPr>
            <a:r>
              <a:rPr lang="it-IT" altLang="it-IT" sz="2000" dirty="0">
                <a:latin typeface="Calibri" panose="020F0502020204030204" pitchFamily="34" charset="0"/>
              </a:rPr>
              <a:t>Individuazione congiunta delle piattaforme dove il convenzionato rende    disponibile il materiale e dove CIAL si impegna a ritirarlo.</a:t>
            </a:r>
          </a:p>
          <a:p>
            <a:pPr marL="742950" lvl="1" indent="-285750" eaLnBrk="0" hangingPunct="0">
              <a:buFont typeface="Arial" panose="020B0604020202020204" pitchFamily="34" charset="0"/>
              <a:buChar char="•"/>
            </a:pPr>
            <a:r>
              <a:rPr lang="it-IT" altLang="it-IT" sz="2000" dirty="0">
                <a:latin typeface="Calibri" panose="020F0502020204030204" pitchFamily="34" charset="0"/>
              </a:rPr>
              <a:t> Il convenzionato comunica la disponibilità del carico a CIAL e quest’ultimo si impegna entro  7 giorni al ritiro.</a:t>
            </a:r>
          </a:p>
          <a:p>
            <a:pPr marL="342900" lvl="0" indent="-342900" eaLnBrk="0" hangingPunct="0">
              <a:spcBef>
                <a:spcPct val="20000"/>
              </a:spcBef>
            </a:pPr>
            <a:endParaRPr lang="it-IT" altLang="it-IT" sz="2000" dirty="0">
              <a:latin typeface="Calibri"/>
              <a:cs typeface="+mn-cs"/>
            </a:endParaRPr>
          </a:p>
          <a:p>
            <a:pPr marL="342900" lvl="0" indent="-342900" eaLnBrk="0" hangingPunct="0">
              <a:spcBef>
                <a:spcPct val="20000"/>
              </a:spcBef>
            </a:pPr>
            <a:r>
              <a:rPr lang="it-IT" altLang="it-IT" sz="2000" dirty="0">
                <a:latin typeface="Calibri"/>
                <a:cs typeface="+mn-cs"/>
              </a:rPr>
              <a:t>LUOGO ESECUZIONE ANALISI</a:t>
            </a:r>
          </a:p>
          <a:p>
            <a:pPr marL="742950" lvl="1" indent="-285750" eaLnBrk="0" hangingPunct="0">
              <a:buFont typeface="Arial" panose="020B0604020202020204" pitchFamily="34" charset="0"/>
              <a:buChar char="•"/>
            </a:pPr>
            <a:r>
              <a:rPr lang="it-IT" altLang="it-IT" sz="2000" dirty="0">
                <a:latin typeface="Calibri" panose="020F0502020204030204" pitchFamily="34" charset="0"/>
              </a:rPr>
              <a:t>Le analisi vengono eseguite presso la piattaforma dando avviso al convenzionato con anticipo di almeno 48 ore </a:t>
            </a:r>
          </a:p>
          <a:p>
            <a:pPr marL="342900" lvl="0" indent="-342900" eaLnBrk="0" hangingPunct="0">
              <a:spcBef>
                <a:spcPct val="20000"/>
              </a:spcBef>
            </a:pPr>
            <a:r>
              <a:rPr lang="it-IT" altLang="it-IT" sz="2000" dirty="0">
                <a:solidFill>
                  <a:srgbClr val="4F81BD"/>
                </a:solidFill>
                <a:latin typeface="Calibri"/>
                <a:cs typeface="+mn-cs"/>
              </a:rPr>
              <a:t>	</a:t>
            </a:r>
          </a:p>
          <a:p>
            <a:pPr marL="342900" lvl="0" indent="-342900" eaLnBrk="0" hangingPunct="0">
              <a:spcBef>
                <a:spcPct val="20000"/>
              </a:spcBef>
            </a:pPr>
            <a:endParaRPr lang="it-IT" altLang="it-IT" sz="2000" dirty="0">
              <a:solidFill>
                <a:srgbClr val="4F81BD"/>
              </a:solidFill>
              <a:latin typeface="Calibri"/>
              <a:cs typeface="+mn-cs"/>
            </a:endParaRPr>
          </a:p>
        </p:txBody>
      </p:sp>
    </p:spTree>
    <p:extLst>
      <p:ext uri="{BB962C8B-B14F-4D97-AF65-F5344CB8AC3E}">
        <p14:creationId xmlns:p14="http://schemas.microsoft.com/office/powerpoint/2010/main" val="2881767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 xmlns:a16="http://schemas.microsoft.com/office/drawing/2014/main" id="{3525322D-BE4D-4DB4-BA12-CD689F10C2FF}"/>
              </a:ext>
            </a:extLst>
          </p:cNvPr>
          <p:cNvSpPr>
            <a:spLocks noGrp="1"/>
          </p:cNvSpPr>
          <p:nvPr>
            <p:ph type="title"/>
          </p:nvPr>
        </p:nvSpPr>
        <p:spPr>
          <a:xfrm>
            <a:off x="406400" y="-100013"/>
            <a:ext cx="8229600" cy="1071563"/>
          </a:xfrm>
        </p:spPr>
        <p:txBody>
          <a:bodyPr/>
          <a:lstStyle/>
          <a:p>
            <a:r>
              <a:rPr lang="it-IT" altLang="it-IT" sz="3200" b="1" dirty="0" smtClean="0"/>
              <a:t>ACCORDO QUADRO ANCI-CONAI</a:t>
            </a:r>
            <a:endParaRPr lang="it-IT" altLang="it-IT" sz="3200" b="1" dirty="0"/>
          </a:p>
        </p:txBody>
      </p:sp>
      <p:sp>
        <p:nvSpPr>
          <p:cNvPr id="4" name="Rectangle 3">
            <a:extLst>
              <a:ext uri="{FF2B5EF4-FFF2-40B4-BE49-F238E27FC236}">
                <a16:creationId xmlns="" xmlns:a16="http://schemas.microsoft.com/office/drawing/2014/main" id="{3347E5C0-8CA2-40F4-9F9E-A96704CCF40E}"/>
              </a:ext>
            </a:extLst>
          </p:cNvPr>
          <p:cNvSpPr/>
          <p:nvPr/>
        </p:nvSpPr>
        <p:spPr>
          <a:xfrm>
            <a:off x="611188" y="809992"/>
            <a:ext cx="7848600" cy="5355312"/>
          </a:xfrm>
          <a:prstGeom prst="rect">
            <a:avLst/>
          </a:prstGeom>
        </p:spPr>
        <p:txBody>
          <a:bodyPr>
            <a:spAutoFit/>
          </a:bodyPr>
          <a:lstStyle/>
          <a:p>
            <a:pPr algn="just"/>
            <a:r>
              <a:rPr lang="it-IT" altLang="it-IT" b="1" dirty="0">
                <a:latin typeface="+mn-lt"/>
                <a:cs typeface="+mn-cs"/>
              </a:rPr>
              <a:t>Art. 218 del D.lgs. 152/2006 </a:t>
            </a:r>
          </a:p>
          <a:p>
            <a:pPr algn="just"/>
            <a:r>
              <a:rPr lang="it-IT" altLang="it-IT" dirty="0">
                <a:latin typeface="+mn-lt"/>
                <a:cs typeface="+mn-cs"/>
              </a:rPr>
              <a:t>è definito imballaggio il prodotto, composto di materiali di qualsiasi natura, adibito a contenere determinate merci, dalle materie prime ai prodotti finiti, a proteggerle, a consentire la loro manipolazione e la loro consegna dal produttore al consumatore o all’utilizzatore, ad assicurare la loro presentazione, nonché gli articoli a perdere usati allo stesso scopo.</a:t>
            </a:r>
          </a:p>
          <a:p>
            <a:pPr algn="just"/>
            <a:r>
              <a:rPr lang="it-IT" altLang="it-IT" dirty="0">
                <a:latin typeface="+mn-lt"/>
                <a:cs typeface="+mn-cs"/>
              </a:rPr>
              <a:t> </a:t>
            </a:r>
          </a:p>
          <a:p>
            <a:pPr algn="just"/>
            <a:r>
              <a:rPr lang="it-IT" altLang="it-IT" b="1" dirty="0">
                <a:latin typeface="+mn-lt"/>
                <a:cs typeface="+mn-cs"/>
              </a:rPr>
              <a:t>Art. 221, comma 10 lettera b) del D.lgs. 152/2006 e </a:t>
            </a:r>
            <a:r>
              <a:rPr lang="it-IT" altLang="it-IT" b="1" dirty="0" err="1">
                <a:latin typeface="+mn-lt"/>
                <a:cs typeface="+mn-cs"/>
              </a:rPr>
              <a:t>s.m.i.</a:t>
            </a:r>
            <a:endParaRPr lang="it-IT" altLang="it-IT" b="1" dirty="0">
              <a:latin typeface="+mn-lt"/>
              <a:cs typeface="+mn-cs"/>
            </a:endParaRPr>
          </a:p>
          <a:p>
            <a:pPr algn="just"/>
            <a:r>
              <a:rPr lang="it-IT" altLang="it-IT" dirty="0">
                <a:latin typeface="+mn-lt"/>
                <a:cs typeface="+mn-cs"/>
              </a:rPr>
              <a:t>sono a carico dei produttori e degli utilizzatori i costi per il corrispettivo per i maggiori oneri relativi alla raccolta differenziata dei rifiuti di imballaggio conferiti al servizio pubblico per i quali l’Autorità d’ambito richiede al CONAI o per esso ai soggetti di cui al comma 3 di procedere al ritiro.</a:t>
            </a:r>
          </a:p>
          <a:p>
            <a:pPr algn="just"/>
            <a:endParaRPr lang="it-IT" altLang="it-IT" dirty="0">
              <a:latin typeface="+mn-lt"/>
              <a:cs typeface="+mn-cs"/>
            </a:endParaRPr>
          </a:p>
          <a:p>
            <a:pPr algn="just"/>
            <a:r>
              <a:rPr lang="it-IT" altLang="it-IT" b="1" dirty="0">
                <a:latin typeface="+mn-lt"/>
                <a:cs typeface="+mn-cs"/>
              </a:rPr>
              <a:t>Art. 224, comma 3 lettera h del D.lgs. 152/2006 </a:t>
            </a:r>
          </a:p>
          <a:p>
            <a:pPr algn="just"/>
            <a:r>
              <a:rPr lang="it-IT" altLang="it-IT" dirty="0">
                <a:latin typeface="+mn-lt"/>
                <a:cs typeface="+mn-cs"/>
              </a:rPr>
              <a:t>Il CONAI ripartisce tra i produttori e gli utilizzatori i maggiori oneri per la raccolta differenziata di cui all’art. </a:t>
            </a:r>
            <a:r>
              <a:rPr lang="it-IT" altLang="it-IT" dirty="0">
                <a:latin typeface="+mn-lt"/>
                <a:cs typeface="+mn-cs"/>
              </a:rPr>
              <a:t>221, comma 10 lettera b) nonché gli oneri per il riciclaggio e per il recupero dei rifiuti di imballaggio conferiti al servizio di raccolta differenziata, in proporzione alla quantità totale, al peso ed alla tipologia del materiale di imballaggio</a:t>
            </a:r>
            <a:r>
              <a:rPr lang="it-IT" altLang="it-IT" dirty="0" smtClean="0">
                <a:latin typeface="+mn-lt"/>
                <a:cs typeface="+mn-cs"/>
              </a:rPr>
              <a:t>.</a:t>
            </a:r>
            <a:endParaRPr lang="it-IT" altLang="it-IT" dirty="0">
              <a:latin typeface="+mn-lt"/>
              <a:cs typeface="+mn-cs"/>
            </a:endParaRPr>
          </a:p>
        </p:txBody>
      </p:sp>
      <p:cxnSp>
        <p:nvCxnSpPr>
          <p:cNvPr id="12" name="Straight Connector 11">
            <a:extLst>
              <a:ext uri="{FF2B5EF4-FFF2-40B4-BE49-F238E27FC236}">
                <a16:creationId xmlns="" xmlns:a16="http://schemas.microsoft.com/office/drawing/2014/main" id="{E1FF7D68-8737-4898-A7CC-56B0F4244564}"/>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CB3FE83A-5CEB-4639-894C-64FC39DDB6D1}"/>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233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CB3FE83A-5CEB-4639-894C-64FC39DDB6D1}"/>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2" name="Immagine 1">
            <a:extLst>
              <a:ext uri="{FF2B5EF4-FFF2-40B4-BE49-F238E27FC236}">
                <a16:creationId xmlns="" xmlns:a16="http://schemas.microsoft.com/office/drawing/2014/main" id="{570FE32D-3EA5-47B8-9FA6-AF63EE4B5158}"/>
              </a:ext>
            </a:extLst>
          </p:cNvPr>
          <p:cNvPicPr>
            <a:picLocks noChangeAspect="1"/>
          </p:cNvPicPr>
          <p:nvPr/>
        </p:nvPicPr>
        <p:blipFill>
          <a:blip r:embed="rId2"/>
          <a:stretch>
            <a:fillRect/>
          </a:stretch>
        </p:blipFill>
        <p:spPr>
          <a:xfrm>
            <a:off x="0" y="171554"/>
            <a:ext cx="6408712" cy="3071323"/>
          </a:xfrm>
          <a:prstGeom prst="rect">
            <a:avLst/>
          </a:prstGeom>
        </p:spPr>
      </p:pic>
      <p:sp>
        <p:nvSpPr>
          <p:cNvPr id="101377" name="Title 1">
            <a:extLst>
              <a:ext uri="{FF2B5EF4-FFF2-40B4-BE49-F238E27FC236}">
                <a16:creationId xmlns="" xmlns:a16="http://schemas.microsoft.com/office/drawing/2014/main" id="{3525322D-BE4D-4DB4-BA12-CD689F10C2FF}"/>
              </a:ext>
            </a:extLst>
          </p:cNvPr>
          <p:cNvSpPr>
            <a:spLocks noGrp="1"/>
          </p:cNvSpPr>
          <p:nvPr>
            <p:ph type="title"/>
          </p:nvPr>
        </p:nvSpPr>
        <p:spPr>
          <a:xfrm>
            <a:off x="406400" y="-100013"/>
            <a:ext cx="8229600" cy="1071563"/>
          </a:xfrm>
        </p:spPr>
        <p:txBody>
          <a:bodyPr/>
          <a:lstStyle/>
          <a:p>
            <a:r>
              <a:rPr lang="it-IT" altLang="it-IT" sz="3200" b="1" dirty="0" smtClean="0"/>
              <a:t>          ACCORDO ANCI CIAL</a:t>
            </a:r>
            <a:endParaRPr lang="it-IT" altLang="it-IT" sz="3200" b="1" dirty="0"/>
          </a:p>
        </p:txBody>
      </p:sp>
      <p:cxnSp>
        <p:nvCxnSpPr>
          <p:cNvPr id="12" name="Straight Connector 11">
            <a:extLst>
              <a:ext uri="{FF2B5EF4-FFF2-40B4-BE49-F238E27FC236}">
                <a16:creationId xmlns="" xmlns:a16="http://schemas.microsoft.com/office/drawing/2014/main" id="{E1FF7D68-8737-4898-A7CC-56B0F4244564}"/>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3" name="Immagine 2">
            <a:extLst>
              <a:ext uri="{FF2B5EF4-FFF2-40B4-BE49-F238E27FC236}">
                <a16:creationId xmlns="" xmlns:a16="http://schemas.microsoft.com/office/drawing/2014/main" id="{E5754025-33A7-4169-9017-8475B5E26765}"/>
              </a:ext>
            </a:extLst>
          </p:cNvPr>
          <p:cNvPicPr>
            <a:picLocks noChangeAspect="1"/>
          </p:cNvPicPr>
          <p:nvPr/>
        </p:nvPicPr>
        <p:blipFill>
          <a:blip r:embed="rId3"/>
          <a:stretch>
            <a:fillRect/>
          </a:stretch>
        </p:blipFill>
        <p:spPr>
          <a:xfrm>
            <a:off x="90264" y="3242877"/>
            <a:ext cx="6228184" cy="3273122"/>
          </a:xfrm>
          <a:prstGeom prst="rect">
            <a:avLst/>
          </a:prstGeom>
        </p:spPr>
      </p:pic>
    </p:spTree>
    <p:extLst>
      <p:ext uri="{BB962C8B-B14F-4D97-AF65-F5344CB8AC3E}">
        <p14:creationId xmlns:p14="http://schemas.microsoft.com/office/powerpoint/2010/main" val="2950321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a:extLst>
              <a:ext uri="{FF2B5EF4-FFF2-40B4-BE49-F238E27FC236}">
                <a16:creationId xmlns="" xmlns:a16="http://schemas.microsoft.com/office/drawing/2014/main" id="{ED910A2D-5F52-44C2-AEF8-251B2CFD7244}"/>
              </a:ext>
            </a:extLst>
          </p:cNvPr>
          <p:cNvSpPr>
            <a:spLocks noGrp="1"/>
          </p:cNvSpPr>
          <p:nvPr>
            <p:ph type="title"/>
          </p:nvPr>
        </p:nvSpPr>
        <p:spPr>
          <a:xfrm>
            <a:off x="406400" y="-100013"/>
            <a:ext cx="8229600" cy="1071563"/>
          </a:xfrm>
        </p:spPr>
        <p:txBody>
          <a:bodyPr/>
          <a:lstStyle/>
          <a:p>
            <a:r>
              <a:rPr lang="it-IT" altLang="it-IT" sz="3200" b="1"/>
              <a:t>Accordo ANCI CIAL</a:t>
            </a:r>
          </a:p>
        </p:txBody>
      </p:sp>
      <p:cxnSp>
        <p:nvCxnSpPr>
          <p:cNvPr id="11" name="Straight Connector 10">
            <a:extLst>
              <a:ext uri="{FF2B5EF4-FFF2-40B4-BE49-F238E27FC236}">
                <a16:creationId xmlns="" xmlns:a16="http://schemas.microsoft.com/office/drawing/2014/main" id="{017B4C38-6257-4709-941D-FAEFD49EF157}"/>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 xmlns:a16="http://schemas.microsoft.com/office/drawing/2014/main" id="{A82004F7-6DB8-452C-A96E-C56700D136CE}"/>
              </a:ext>
            </a:extLst>
          </p:cNvPr>
          <p:cNvSpPr/>
          <p:nvPr/>
        </p:nvSpPr>
        <p:spPr>
          <a:xfrm>
            <a:off x="406400" y="1212850"/>
            <a:ext cx="8126413" cy="2832100"/>
          </a:xfrm>
          <a:prstGeom prst="rect">
            <a:avLst/>
          </a:prstGeom>
        </p:spPr>
        <p:txBody>
          <a:bodyPr>
            <a:spAutoFit/>
          </a:bodyPr>
          <a:lstStyle/>
          <a:p>
            <a:pPr algn="just" fontAlgn="auto">
              <a:spcBef>
                <a:spcPts val="0"/>
              </a:spcBef>
              <a:spcAft>
                <a:spcPts val="0"/>
              </a:spcAft>
              <a:defRPr/>
            </a:pPr>
            <a:r>
              <a:rPr lang="it-IT" sz="2400" b="1" dirty="0">
                <a:latin typeface="+mn-lt"/>
                <a:cs typeface="+mn-cs"/>
              </a:rPr>
              <a:t>PRINCIPALI NOVITA’ </a:t>
            </a:r>
          </a:p>
          <a:p>
            <a:pPr algn="just" fontAlgn="auto">
              <a:spcBef>
                <a:spcPts val="0"/>
              </a:spcBef>
              <a:spcAft>
                <a:spcPts val="0"/>
              </a:spcAft>
              <a:defRPr/>
            </a:pPr>
            <a:endParaRPr lang="it-IT" sz="1000" b="1" dirty="0">
              <a:latin typeface="+mn-lt"/>
              <a:cs typeface="+mn-cs"/>
            </a:endParaRPr>
          </a:p>
          <a:p>
            <a:pPr marL="342900" indent="-342900" algn="just" fontAlgn="auto">
              <a:spcBef>
                <a:spcPts val="0"/>
              </a:spcBef>
              <a:spcAft>
                <a:spcPts val="0"/>
              </a:spcAft>
              <a:buFont typeface="Arial" panose="020B0604020202020204" pitchFamily="34" charset="0"/>
              <a:buChar char="•"/>
              <a:defRPr/>
            </a:pPr>
            <a:r>
              <a:rPr lang="it-IT" sz="2300" dirty="0">
                <a:latin typeface="+mn-lt"/>
                <a:cs typeface="+mn-cs"/>
              </a:rPr>
              <a:t>Creazione della </a:t>
            </a:r>
            <a:r>
              <a:rPr lang="it-IT" sz="2300" b="1" dirty="0">
                <a:latin typeface="+mn-lt"/>
                <a:cs typeface="+mn-cs"/>
              </a:rPr>
              <a:t>fascia A+ </a:t>
            </a:r>
            <a:r>
              <a:rPr lang="it-IT" sz="2300" dirty="0">
                <a:latin typeface="+mn-lt"/>
                <a:cs typeface="+mn-cs"/>
              </a:rPr>
              <a:t>(0-2% di Frazione Estranea FE) che vede un </a:t>
            </a:r>
            <a:r>
              <a:rPr lang="it-IT" sz="2300" b="1" dirty="0">
                <a:latin typeface="+mn-lt"/>
                <a:cs typeface="+mn-cs"/>
              </a:rPr>
              <a:t>incremento</a:t>
            </a:r>
            <a:r>
              <a:rPr lang="it-IT" sz="2300" dirty="0">
                <a:latin typeface="+mn-lt"/>
                <a:cs typeface="+mn-cs"/>
              </a:rPr>
              <a:t> di oltre </a:t>
            </a:r>
            <a:r>
              <a:rPr lang="it-IT" sz="2300" b="1" dirty="0">
                <a:latin typeface="+mn-lt"/>
                <a:cs typeface="+mn-cs"/>
              </a:rPr>
              <a:t>116€/ton </a:t>
            </a:r>
            <a:r>
              <a:rPr lang="it-IT" sz="2300" dirty="0">
                <a:latin typeface="+mn-lt"/>
                <a:cs typeface="+mn-cs"/>
              </a:rPr>
              <a:t>rispetto al corrispettivo 2013 (+24%)</a:t>
            </a:r>
          </a:p>
          <a:p>
            <a:pPr marL="342900" indent="-342900" algn="just" fontAlgn="auto">
              <a:spcBef>
                <a:spcPts val="0"/>
              </a:spcBef>
              <a:spcAft>
                <a:spcPts val="0"/>
              </a:spcAft>
              <a:buFont typeface="Arial" panose="020B0604020202020204" pitchFamily="34" charset="0"/>
              <a:buChar char="•"/>
              <a:defRPr/>
            </a:pPr>
            <a:r>
              <a:rPr lang="it-IT" sz="2300" dirty="0">
                <a:latin typeface="+mn-lt"/>
                <a:cs typeface="+mn-cs"/>
              </a:rPr>
              <a:t>Allargamento della prima fascia A fino al 5% di FE (chi si posizionava tra il 4 e il 5% vede un incremento di quasi 200€/ton +52.5%) </a:t>
            </a:r>
          </a:p>
        </p:txBody>
      </p:sp>
      <p:pic>
        <p:nvPicPr>
          <p:cNvPr id="152580" name="Picture 1">
            <a:extLst>
              <a:ext uri="{FF2B5EF4-FFF2-40B4-BE49-F238E27FC236}">
                <a16:creationId xmlns="" xmlns:a16="http://schemas.microsoft.com/office/drawing/2014/main" id="{C5188653-7F4B-4F02-9F80-1DC0EA78B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3924300"/>
            <a:ext cx="83915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 xmlns:a16="http://schemas.microsoft.com/office/drawing/2014/main" id="{4E9AD58D-E218-4EFC-876A-36A774092DC9}"/>
              </a:ext>
            </a:extLst>
          </p:cNvPr>
          <p:cNvCxnSpPr/>
          <p:nvPr/>
        </p:nvCxnSpPr>
        <p:spPr>
          <a:xfrm>
            <a:off x="395288" y="692150"/>
            <a:ext cx="82804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9" name="Picture 2" descr="Risultati immagini per CIAL">
            <a:extLst>
              <a:ext uri="{FF2B5EF4-FFF2-40B4-BE49-F238E27FC236}">
                <a16:creationId xmlns="" xmlns:a16="http://schemas.microsoft.com/office/drawing/2014/main" id="{B5EE7268-A13C-4AAA-8DA5-7CC4A888C1B7}"/>
              </a:ext>
            </a:extLst>
          </p:cNvPr>
          <p:cNvPicPr>
            <a:picLocks noChangeAspect="1" noChangeArrowheads="1"/>
          </p:cNvPicPr>
          <p:nvPr/>
        </p:nvPicPr>
        <p:blipFill>
          <a:blip r:embed="rId4"/>
          <a:srcRect/>
          <a:stretch>
            <a:fillRect/>
          </a:stretch>
        </p:blipFill>
        <p:spPr bwMode="auto">
          <a:xfrm>
            <a:off x="7823200" y="260350"/>
            <a:ext cx="920750" cy="836613"/>
          </a:xfrm>
          <a:prstGeom prst="rect">
            <a:avLst/>
          </a:prstGeom>
          <a:noFill/>
          <a:ln>
            <a:solidFill>
              <a:schemeClr val="bg1">
                <a:lumMod val="50000"/>
              </a:schemeClr>
            </a:solidFill>
          </a:ln>
          <a:extLst/>
        </p:spPr>
      </p:pic>
    </p:spTree>
    <p:extLst>
      <p:ext uri="{BB962C8B-B14F-4D97-AF65-F5344CB8AC3E}">
        <p14:creationId xmlns:p14="http://schemas.microsoft.com/office/powerpoint/2010/main" val="1876504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5310809-FBFC-43E7-A054-B2A03BF2E795}"/>
              </a:ext>
            </a:extLst>
          </p:cNvPr>
          <p:cNvSpPr/>
          <p:nvPr/>
        </p:nvSpPr>
        <p:spPr>
          <a:xfrm>
            <a:off x="395288" y="1341438"/>
            <a:ext cx="8137525" cy="3784600"/>
          </a:xfrm>
          <a:prstGeom prst="rect">
            <a:avLst/>
          </a:prstGeom>
        </p:spPr>
        <p:txBody>
          <a:bodyPr>
            <a:spAutoFit/>
          </a:bodyPr>
          <a:lstStyle/>
          <a:p>
            <a:pPr fontAlgn="auto">
              <a:spcBef>
                <a:spcPts val="0"/>
              </a:spcBef>
              <a:spcAft>
                <a:spcPts val="0"/>
              </a:spcAft>
              <a:defRPr/>
            </a:pPr>
            <a:r>
              <a:rPr lang="it-IT" sz="2400" b="1" dirty="0">
                <a:latin typeface="+mn-lt"/>
                <a:cs typeface="+mn-cs"/>
              </a:rPr>
              <a:t>PRESTAZIONI AGGIUNTIVE </a:t>
            </a:r>
          </a:p>
          <a:p>
            <a:pPr fontAlgn="auto">
              <a:spcBef>
                <a:spcPts val="0"/>
              </a:spcBef>
              <a:spcAft>
                <a:spcPts val="0"/>
              </a:spcAft>
              <a:defRPr/>
            </a:pPr>
            <a:endParaRPr lang="it-IT" sz="2400" b="1" dirty="0">
              <a:latin typeface="+mn-lt"/>
              <a:cs typeface="+mn-cs"/>
            </a:endParaRPr>
          </a:p>
          <a:p>
            <a:pPr marL="342900" indent="-342900" algn="just" fontAlgn="auto">
              <a:spcBef>
                <a:spcPts val="0"/>
              </a:spcBef>
              <a:spcAft>
                <a:spcPts val="0"/>
              </a:spcAft>
              <a:buFont typeface="Arial" panose="020B0604020202020204" pitchFamily="34" charset="0"/>
              <a:buChar char="•"/>
              <a:defRPr/>
            </a:pPr>
            <a:r>
              <a:rPr lang="it-IT" sz="2400" dirty="0">
                <a:latin typeface="+mn-lt"/>
                <a:cs typeface="+mn-cs"/>
              </a:rPr>
              <a:t>Il </a:t>
            </a:r>
            <a:r>
              <a:rPr lang="it-IT" sz="2400" b="1" dirty="0">
                <a:latin typeface="+mn-lt"/>
                <a:cs typeface="+mn-cs"/>
              </a:rPr>
              <a:t>corrispettivo di pressatura </a:t>
            </a:r>
            <a:r>
              <a:rPr lang="it-IT" sz="2400" dirty="0">
                <a:latin typeface="+mn-lt"/>
                <a:cs typeface="+mn-cs"/>
              </a:rPr>
              <a:t>(</a:t>
            </a:r>
            <a:r>
              <a:rPr lang="it-IT" sz="2400" b="1" dirty="0">
                <a:latin typeface="+mn-lt"/>
                <a:cs typeface="+mn-cs"/>
              </a:rPr>
              <a:t>38 €/t</a:t>
            </a:r>
            <a:r>
              <a:rPr lang="it-IT" sz="2400" dirty="0">
                <a:latin typeface="+mn-lt"/>
                <a:cs typeface="+mn-cs"/>
              </a:rPr>
              <a:t>) è stato allineato al meccanismo di adeguamento prezzi definito nell’AQ parte generale (precedentemente era fisso e variabile) </a:t>
            </a:r>
          </a:p>
          <a:p>
            <a:pPr marL="342900" indent="-342900" algn="just" fontAlgn="auto">
              <a:spcBef>
                <a:spcPts val="0"/>
              </a:spcBef>
              <a:spcAft>
                <a:spcPts val="0"/>
              </a:spcAft>
              <a:buFont typeface="Arial" panose="020B0604020202020204" pitchFamily="34" charset="0"/>
              <a:buChar char="•"/>
              <a:defRPr/>
            </a:pPr>
            <a:endParaRPr lang="it-IT" sz="2400" dirty="0">
              <a:latin typeface="+mn-lt"/>
              <a:cs typeface="+mn-cs"/>
            </a:endParaRPr>
          </a:p>
          <a:p>
            <a:pPr marL="342900" indent="-342900" algn="just" fontAlgn="auto">
              <a:spcBef>
                <a:spcPts val="0"/>
              </a:spcBef>
              <a:spcAft>
                <a:spcPts val="0"/>
              </a:spcAft>
              <a:buFont typeface="Arial" panose="020B0604020202020204" pitchFamily="34" charset="0"/>
              <a:buChar char="•"/>
              <a:defRPr/>
            </a:pPr>
            <a:r>
              <a:rPr lang="it-IT" sz="2400" dirty="0">
                <a:latin typeface="+mn-lt"/>
                <a:cs typeface="+mn-cs"/>
              </a:rPr>
              <a:t>Ridimensionamento del </a:t>
            </a:r>
            <a:r>
              <a:rPr lang="it-IT" sz="2400" b="1" dirty="0">
                <a:latin typeface="+mn-lt"/>
                <a:cs typeface="+mn-cs"/>
              </a:rPr>
              <a:t>corrispettivo di schiacciatura </a:t>
            </a:r>
            <a:r>
              <a:rPr lang="it-IT" sz="2400" dirty="0">
                <a:latin typeface="+mn-lt"/>
                <a:cs typeface="+mn-cs"/>
              </a:rPr>
              <a:t>(</a:t>
            </a:r>
            <a:r>
              <a:rPr lang="it-IT" sz="2400" b="1" dirty="0">
                <a:latin typeface="+mn-lt"/>
                <a:cs typeface="+mn-cs"/>
              </a:rPr>
              <a:t>15€/t</a:t>
            </a:r>
            <a:r>
              <a:rPr lang="it-IT" sz="2400" dirty="0">
                <a:latin typeface="+mn-lt"/>
                <a:cs typeface="+mn-cs"/>
              </a:rPr>
              <a:t>) </a:t>
            </a:r>
          </a:p>
          <a:p>
            <a:pPr marL="342900" indent="-342900" algn="just" fontAlgn="auto">
              <a:spcBef>
                <a:spcPts val="0"/>
              </a:spcBef>
              <a:spcAft>
                <a:spcPts val="0"/>
              </a:spcAft>
              <a:buFont typeface="Arial" panose="020B0604020202020204" pitchFamily="34" charset="0"/>
              <a:buChar char="•"/>
              <a:defRPr/>
            </a:pPr>
            <a:endParaRPr lang="it-IT" sz="2400" dirty="0">
              <a:latin typeface="+mn-lt"/>
              <a:cs typeface="+mn-cs"/>
            </a:endParaRPr>
          </a:p>
          <a:p>
            <a:pPr marL="342900" indent="-342900" algn="just" fontAlgn="auto">
              <a:spcBef>
                <a:spcPts val="0"/>
              </a:spcBef>
              <a:spcAft>
                <a:spcPts val="0"/>
              </a:spcAft>
              <a:buFont typeface="Arial" panose="020B0604020202020204" pitchFamily="34" charset="0"/>
              <a:buChar char="•"/>
              <a:defRPr/>
            </a:pPr>
            <a:r>
              <a:rPr lang="it-IT" sz="2400" dirty="0">
                <a:latin typeface="+mn-lt"/>
                <a:cs typeface="+mn-cs"/>
              </a:rPr>
              <a:t>Il </a:t>
            </a:r>
            <a:r>
              <a:rPr lang="it-IT" sz="2400" b="1" dirty="0">
                <a:latin typeface="+mn-lt"/>
                <a:cs typeface="+mn-cs"/>
              </a:rPr>
              <a:t>trasporto da piattaforma a impianto di riciclo </a:t>
            </a:r>
            <a:r>
              <a:rPr lang="it-IT" sz="2400" dirty="0">
                <a:latin typeface="+mn-lt"/>
                <a:cs typeface="+mn-cs"/>
              </a:rPr>
              <a:t>(fonderia) è a </a:t>
            </a:r>
            <a:r>
              <a:rPr lang="it-IT" sz="2400" b="1" dirty="0">
                <a:latin typeface="+mn-lt"/>
                <a:cs typeface="+mn-cs"/>
              </a:rPr>
              <a:t>carico del consorzio CiAl </a:t>
            </a:r>
          </a:p>
        </p:txBody>
      </p:sp>
      <p:sp>
        <p:nvSpPr>
          <p:cNvPr id="154626" name="Title 1">
            <a:extLst>
              <a:ext uri="{FF2B5EF4-FFF2-40B4-BE49-F238E27FC236}">
                <a16:creationId xmlns="" xmlns:a16="http://schemas.microsoft.com/office/drawing/2014/main" id="{D02F5ADE-2C55-4A9E-B401-8D2ACE00649A}"/>
              </a:ext>
            </a:extLst>
          </p:cNvPr>
          <p:cNvSpPr>
            <a:spLocks noGrp="1"/>
          </p:cNvSpPr>
          <p:nvPr>
            <p:ph type="title"/>
          </p:nvPr>
        </p:nvSpPr>
        <p:spPr>
          <a:xfrm>
            <a:off x="406400" y="-100013"/>
            <a:ext cx="8229600" cy="1071563"/>
          </a:xfrm>
        </p:spPr>
        <p:txBody>
          <a:bodyPr/>
          <a:lstStyle/>
          <a:p>
            <a:r>
              <a:rPr lang="it-IT" altLang="it-IT" sz="3200" b="1"/>
              <a:t>Accordo ANCI CIAL</a:t>
            </a:r>
          </a:p>
        </p:txBody>
      </p:sp>
      <p:cxnSp>
        <p:nvCxnSpPr>
          <p:cNvPr id="10" name="Straight Connector 9">
            <a:extLst>
              <a:ext uri="{FF2B5EF4-FFF2-40B4-BE49-F238E27FC236}">
                <a16:creationId xmlns="" xmlns:a16="http://schemas.microsoft.com/office/drawing/2014/main" id="{800D9C4D-BF8A-4A27-B10A-63676D176627}"/>
              </a:ext>
            </a:extLst>
          </p:cNvPr>
          <p:cNvCxnSpPr/>
          <p:nvPr/>
        </p:nvCxnSpPr>
        <p:spPr>
          <a:xfrm>
            <a:off x="395288" y="692150"/>
            <a:ext cx="82804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12" name="Picture 2" descr="Risultati immagini per CIAL">
            <a:extLst>
              <a:ext uri="{FF2B5EF4-FFF2-40B4-BE49-F238E27FC236}">
                <a16:creationId xmlns="" xmlns:a16="http://schemas.microsoft.com/office/drawing/2014/main" id="{D79716FD-584D-4EA1-99F8-1687790FEEBE}"/>
              </a:ext>
            </a:extLst>
          </p:cNvPr>
          <p:cNvPicPr>
            <a:picLocks noChangeAspect="1" noChangeArrowheads="1"/>
          </p:cNvPicPr>
          <p:nvPr/>
        </p:nvPicPr>
        <p:blipFill>
          <a:blip r:embed="rId3"/>
          <a:srcRect/>
          <a:stretch>
            <a:fillRect/>
          </a:stretch>
        </p:blipFill>
        <p:spPr bwMode="auto">
          <a:xfrm>
            <a:off x="7823200" y="260350"/>
            <a:ext cx="920750" cy="836613"/>
          </a:xfrm>
          <a:prstGeom prst="rect">
            <a:avLst/>
          </a:prstGeom>
          <a:noFill/>
          <a:ln>
            <a:solidFill>
              <a:schemeClr val="bg1">
                <a:lumMod val="50000"/>
              </a:schemeClr>
            </a:solidFill>
          </a:ln>
          <a:extLst/>
        </p:spPr>
      </p:pic>
      <p:cxnSp>
        <p:nvCxnSpPr>
          <p:cNvPr id="13" name="Straight Connector 12">
            <a:extLst>
              <a:ext uri="{FF2B5EF4-FFF2-40B4-BE49-F238E27FC236}">
                <a16:creationId xmlns="" xmlns:a16="http://schemas.microsoft.com/office/drawing/2014/main" id="{9784D0CF-10D5-4DBA-AD1A-799467A6914E}"/>
              </a:ext>
            </a:extLst>
          </p:cNvPr>
          <p:cNvCxnSpPr/>
          <p:nvPr/>
        </p:nvCxnSpPr>
        <p:spPr>
          <a:xfrm>
            <a:off x="395288" y="6381750"/>
            <a:ext cx="82804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4016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C3C82C7-6139-42D2-94A9-27BF1B66DCC4}"/>
              </a:ext>
            </a:extLst>
          </p:cNvPr>
          <p:cNvSpPr/>
          <p:nvPr/>
        </p:nvSpPr>
        <p:spPr>
          <a:xfrm>
            <a:off x="406400" y="1125538"/>
            <a:ext cx="8280400" cy="4738687"/>
          </a:xfrm>
          <a:prstGeom prst="rect">
            <a:avLst/>
          </a:prstGeom>
        </p:spPr>
        <p:txBody>
          <a:bodyPr>
            <a:spAutoFit/>
          </a:bodyPr>
          <a:lstStyle/>
          <a:p>
            <a:pPr algn="just" fontAlgn="auto">
              <a:spcBef>
                <a:spcPts val="0"/>
              </a:spcBef>
              <a:spcAft>
                <a:spcPts val="0"/>
              </a:spcAft>
              <a:defRPr/>
            </a:pPr>
            <a:r>
              <a:rPr lang="it-IT" sz="2400" b="1" dirty="0">
                <a:latin typeface="+mn-lt"/>
                <a:cs typeface="+mn-cs"/>
              </a:rPr>
              <a:t>QUALITA’ </a:t>
            </a:r>
          </a:p>
          <a:p>
            <a:pPr algn="just" fontAlgn="auto">
              <a:spcBef>
                <a:spcPts val="0"/>
              </a:spcBef>
              <a:spcAft>
                <a:spcPts val="0"/>
              </a:spcAft>
              <a:defRPr/>
            </a:pPr>
            <a:endParaRPr lang="it-IT" sz="1400" b="1" dirty="0">
              <a:latin typeface="+mn-lt"/>
              <a:cs typeface="+mn-cs"/>
            </a:endParaRPr>
          </a:p>
          <a:p>
            <a:pPr marL="342900" indent="-342900" algn="just" fontAlgn="auto">
              <a:spcBef>
                <a:spcPts val="0"/>
              </a:spcBef>
              <a:spcAft>
                <a:spcPts val="0"/>
              </a:spcAft>
              <a:buFont typeface="Arial" panose="020B0604020202020204" pitchFamily="34" charset="0"/>
              <a:buChar char="•"/>
              <a:defRPr/>
            </a:pPr>
            <a:r>
              <a:rPr lang="it-IT" sz="2400" dirty="0">
                <a:latin typeface="+mn-lt"/>
                <a:cs typeface="+mn-cs"/>
              </a:rPr>
              <a:t>La verifica dei parametri qualitativi avviene di norma in piattaforma, preventivamente o all’atto del ritiro </a:t>
            </a:r>
          </a:p>
          <a:p>
            <a:pPr marL="342900" indent="-342900" algn="just" fontAlgn="auto">
              <a:spcBef>
                <a:spcPts val="0"/>
              </a:spcBef>
              <a:spcAft>
                <a:spcPts val="0"/>
              </a:spcAft>
              <a:buFont typeface="Arial" panose="020B0604020202020204" pitchFamily="34" charset="0"/>
              <a:buChar char="•"/>
              <a:defRPr/>
            </a:pPr>
            <a:endParaRPr lang="it-IT" sz="1600" dirty="0">
              <a:latin typeface="+mn-lt"/>
              <a:cs typeface="+mn-cs"/>
            </a:endParaRPr>
          </a:p>
          <a:p>
            <a:pPr marL="342900" indent="-342900" algn="just" fontAlgn="auto">
              <a:spcBef>
                <a:spcPts val="0"/>
              </a:spcBef>
              <a:spcAft>
                <a:spcPts val="0"/>
              </a:spcAft>
              <a:buFont typeface="Arial" panose="020B0604020202020204" pitchFamily="34" charset="0"/>
              <a:buChar char="•"/>
              <a:defRPr/>
            </a:pPr>
            <a:r>
              <a:rPr lang="it-IT" sz="2400" dirty="0">
                <a:latin typeface="+mn-lt"/>
                <a:cs typeface="+mn-cs"/>
              </a:rPr>
              <a:t>Il convenzionato riceve un avviso almeno 48 ore prima </a:t>
            </a:r>
          </a:p>
          <a:p>
            <a:pPr marL="342900" indent="-342900" algn="just" fontAlgn="auto">
              <a:spcBef>
                <a:spcPts val="0"/>
              </a:spcBef>
              <a:spcAft>
                <a:spcPts val="0"/>
              </a:spcAft>
              <a:buFont typeface="Arial" panose="020B0604020202020204" pitchFamily="34" charset="0"/>
              <a:buChar char="•"/>
              <a:defRPr/>
            </a:pPr>
            <a:endParaRPr lang="it-IT" sz="1600" dirty="0">
              <a:latin typeface="+mn-lt"/>
              <a:cs typeface="+mn-cs"/>
            </a:endParaRPr>
          </a:p>
          <a:p>
            <a:pPr marL="342900" indent="-342900" algn="just" fontAlgn="auto">
              <a:spcBef>
                <a:spcPts val="0"/>
              </a:spcBef>
              <a:spcAft>
                <a:spcPts val="0"/>
              </a:spcAft>
              <a:buFont typeface="Arial" panose="020B0604020202020204" pitchFamily="34" charset="0"/>
              <a:buChar char="•"/>
              <a:defRPr/>
            </a:pPr>
            <a:r>
              <a:rPr lang="it-IT" sz="2400" dirty="0">
                <a:latin typeface="+mn-lt"/>
                <a:cs typeface="+mn-cs"/>
              </a:rPr>
              <a:t>Ulteriori verifiche eseguite su richiesta di una delle Parti sono a carico del richiedente. </a:t>
            </a:r>
          </a:p>
          <a:p>
            <a:pPr marL="342900" indent="-342900" algn="just" fontAlgn="auto">
              <a:spcBef>
                <a:spcPts val="0"/>
              </a:spcBef>
              <a:spcAft>
                <a:spcPts val="0"/>
              </a:spcAft>
              <a:buFont typeface="Arial" panose="020B0604020202020204" pitchFamily="34" charset="0"/>
              <a:buChar char="•"/>
              <a:defRPr/>
            </a:pPr>
            <a:endParaRPr lang="it-IT" sz="1600" dirty="0">
              <a:latin typeface="+mn-lt"/>
              <a:cs typeface="+mn-cs"/>
            </a:endParaRPr>
          </a:p>
          <a:p>
            <a:pPr marL="342900" indent="-342900" algn="just" fontAlgn="auto">
              <a:spcBef>
                <a:spcPts val="0"/>
              </a:spcBef>
              <a:spcAft>
                <a:spcPts val="0"/>
              </a:spcAft>
              <a:buFont typeface="Arial" panose="020B0604020202020204" pitchFamily="34" charset="0"/>
              <a:buChar char="•"/>
              <a:defRPr/>
            </a:pPr>
            <a:r>
              <a:rPr lang="it-IT" sz="2400" dirty="0">
                <a:latin typeface="+mn-lt"/>
                <a:cs typeface="+mn-cs"/>
              </a:rPr>
              <a:t>Nel caso in cui la FE&gt;15% il consorzio può rifiutare il carico; in caso di ritiro il Consorzio CiAl può valutare l’opportunità di applicare costi di selezione/smaltimento a carico del Convenzionato. </a:t>
            </a:r>
          </a:p>
        </p:txBody>
      </p:sp>
      <p:sp>
        <p:nvSpPr>
          <p:cNvPr id="156674" name="Title 1">
            <a:extLst>
              <a:ext uri="{FF2B5EF4-FFF2-40B4-BE49-F238E27FC236}">
                <a16:creationId xmlns="" xmlns:a16="http://schemas.microsoft.com/office/drawing/2014/main" id="{633E91BB-84F5-43E6-BE80-84789D4ED65C}"/>
              </a:ext>
            </a:extLst>
          </p:cNvPr>
          <p:cNvSpPr>
            <a:spLocks noGrp="1"/>
          </p:cNvSpPr>
          <p:nvPr>
            <p:ph type="title"/>
          </p:nvPr>
        </p:nvSpPr>
        <p:spPr>
          <a:xfrm>
            <a:off x="406400" y="-100013"/>
            <a:ext cx="8229600" cy="1071563"/>
          </a:xfrm>
        </p:spPr>
        <p:txBody>
          <a:bodyPr/>
          <a:lstStyle/>
          <a:p>
            <a:r>
              <a:rPr lang="it-IT" altLang="it-IT" sz="3200" b="1"/>
              <a:t>Accordo ANCI CIAL</a:t>
            </a:r>
          </a:p>
        </p:txBody>
      </p:sp>
      <p:cxnSp>
        <p:nvCxnSpPr>
          <p:cNvPr id="10" name="Straight Connector 9">
            <a:extLst>
              <a:ext uri="{FF2B5EF4-FFF2-40B4-BE49-F238E27FC236}">
                <a16:creationId xmlns="" xmlns:a16="http://schemas.microsoft.com/office/drawing/2014/main" id="{E4983123-485F-4146-9E91-C091C235D6A7}"/>
              </a:ext>
            </a:extLst>
          </p:cNvPr>
          <p:cNvCxnSpPr/>
          <p:nvPr/>
        </p:nvCxnSpPr>
        <p:spPr>
          <a:xfrm>
            <a:off x="395288" y="692150"/>
            <a:ext cx="82804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12" name="Picture 2" descr="Risultati immagini per CIAL">
            <a:extLst>
              <a:ext uri="{FF2B5EF4-FFF2-40B4-BE49-F238E27FC236}">
                <a16:creationId xmlns="" xmlns:a16="http://schemas.microsoft.com/office/drawing/2014/main" id="{71FF64AB-6458-442B-958B-EDAF32BE7CC6}"/>
              </a:ext>
            </a:extLst>
          </p:cNvPr>
          <p:cNvPicPr>
            <a:picLocks noChangeAspect="1" noChangeArrowheads="1"/>
          </p:cNvPicPr>
          <p:nvPr/>
        </p:nvPicPr>
        <p:blipFill>
          <a:blip r:embed="rId3"/>
          <a:srcRect/>
          <a:stretch>
            <a:fillRect/>
          </a:stretch>
        </p:blipFill>
        <p:spPr bwMode="auto">
          <a:xfrm>
            <a:off x="7823200" y="260350"/>
            <a:ext cx="920750" cy="836613"/>
          </a:xfrm>
          <a:prstGeom prst="rect">
            <a:avLst/>
          </a:prstGeom>
          <a:noFill/>
          <a:ln>
            <a:solidFill>
              <a:schemeClr val="bg1">
                <a:lumMod val="50000"/>
              </a:schemeClr>
            </a:solidFill>
          </a:ln>
          <a:extLst/>
        </p:spPr>
      </p:pic>
      <p:cxnSp>
        <p:nvCxnSpPr>
          <p:cNvPr id="13" name="Straight Connector 12">
            <a:extLst>
              <a:ext uri="{FF2B5EF4-FFF2-40B4-BE49-F238E27FC236}">
                <a16:creationId xmlns="" xmlns:a16="http://schemas.microsoft.com/office/drawing/2014/main" id="{FB606FD0-E41D-42F8-8F97-0C84F97D5E4F}"/>
              </a:ext>
            </a:extLst>
          </p:cNvPr>
          <p:cNvCxnSpPr/>
          <p:nvPr/>
        </p:nvCxnSpPr>
        <p:spPr>
          <a:xfrm>
            <a:off x="395288" y="6381750"/>
            <a:ext cx="82804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646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a:extLst>
              <a:ext uri="{FF2B5EF4-FFF2-40B4-BE49-F238E27FC236}">
                <a16:creationId xmlns="" xmlns:a16="http://schemas.microsoft.com/office/drawing/2014/main" id="{54631CAC-C4E9-4D8C-8168-9EF49CBD1492}"/>
              </a:ext>
            </a:extLst>
          </p:cNvPr>
          <p:cNvSpPr>
            <a:spLocks noChangeArrowheads="1"/>
          </p:cNvSpPr>
          <p:nvPr/>
        </p:nvSpPr>
        <p:spPr bwMode="auto">
          <a:xfrm>
            <a:off x="484188" y="1598613"/>
            <a:ext cx="81264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it-IT" altLang="it-IT" sz="2400" b="1"/>
              <a:t>SELEZIONE DELLA RACCOLTA INDIFFERENZIATA </a:t>
            </a:r>
          </a:p>
          <a:p>
            <a:pPr algn="just"/>
            <a:endParaRPr lang="it-IT" altLang="it-IT" sz="1200" b="1"/>
          </a:p>
          <a:p>
            <a:pPr algn="just"/>
            <a:r>
              <a:rPr lang="it-IT" altLang="it-IT" sz="2400"/>
              <a:t>Nel caso di alluminio da selezione di RU da incenerimento si sono adeguati al rialzo i corrispettivi della prima fascia rispettivamente di circa 100 e e 150 €/t a fronte di una riduzione di ampiezza della prima fascia.</a:t>
            </a:r>
          </a:p>
        </p:txBody>
      </p:sp>
      <p:pic>
        <p:nvPicPr>
          <p:cNvPr id="158722" name="Picture 2">
            <a:extLst>
              <a:ext uri="{FF2B5EF4-FFF2-40B4-BE49-F238E27FC236}">
                <a16:creationId xmlns="" xmlns:a16="http://schemas.microsoft.com/office/drawing/2014/main" id="{51777167-B36A-437B-BD55-2234AA4E3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3" y="3933825"/>
            <a:ext cx="82931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Title 1">
            <a:extLst>
              <a:ext uri="{FF2B5EF4-FFF2-40B4-BE49-F238E27FC236}">
                <a16:creationId xmlns="" xmlns:a16="http://schemas.microsoft.com/office/drawing/2014/main" id="{A013E4DD-7A67-42FB-922F-EEE26A702673}"/>
              </a:ext>
            </a:extLst>
          </p:cNvPr>
          <p:cNvSpPr>
            <a:spLocks noGrp="1"/>
          </p:cNvSpPr>
          <p:nvPr>
            <p:ph type="title"/>
          </p:nvPr>
        </p:nvSpPr>
        <p:spPr>
          <a:xfrm>
            <a:off x="406400" y="-100013"/>
            <a:ext cx="8229600" cy="1071563"/>
          </a:xfrm>
        </p:spPr>
        <p:txBody>
          <a:bodyPr/>
          <a:lstStyle/>
          <a:p>
            <a:r>
              <a:rPr lang="it-IT" altLang="it-IT" sz="3200" b="1"/>
              <a:t>Accordo ANCI CIAL</a:t>
            </a:r>
          </a:p>
        </p:txBody>
      </p:sp>
      <p:cxnSp>
        <p:nvCxnSpPr>
          <p:cNvPr id="12" name="Straight Connector 11">
            <a:extLst>
              <a:ext uri="{FF2B5EF4-FFF2-40B4-BE49-F238E27FC236}">
                <a16:creationId xmlns="" xmlns:a16="http://schemas.microsoft.com/office/drawing/2014/main" id="{78233A83-89B6-4A52-B113-87D39D14009B}"/>
              </a:ext>
            </a:extLst>
          </p:cNvPr>
          <p:cNvCxnSpPr/>
          <p:nvPr/>
        </p:nvCxnSpPr>
        <p:spPr>
          <a:xfrm>
            <a:off x="395288" y="692150"/>
            <a:ext cx="82804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13" name="Picture 2" descr="Risultati immagini per CIAL">
            <a:extLst>
              <a:ext uri="{FF2B5EF4-FFF2-40B4-BE49-F238E27FC236}">
                <a16:creationId xmlns="" xmlns:a16="http://schemas.microsoft.com/office/drawing/2014/main" id="{347C56F3-7DF8-4BE0-9E0F-D64620E56224}"/>
              </a:ext>
            </a:extLst>
          </p:cNvPr>
          <p:cNvPicPr>
            <a:picLocks noChangeAspect="1" noChangeArrowheads="1"/>
          </p:cNvPicPr>
          <p:nvPr/>
        </p:nvPicPr>
        <p:blipFill>
          <a:blip r:embed="rId4"/>
          <a:srcRect/>
          <a:stretch>
            <a:fillRect/>
          </a:stretch>
        </p:blipFill>
        <p:spPr bwMode="auto">
          <a:xfrm>
            <a:off x="7823200" y="260350"/>
            <a:ext cx="920750" cy="836613"/>
          </a:xfrm>
          <a:prstGeom prst="rect">
            <a:avLst/>
          </a:prstGeom>
          <a:noFill/>
          <a:ln>
            <a:solidFill>
              <a:schemeClr val="bg1">
                <a:lumMod val="50000"/>
              </a:schemeClr>
            </a:solidFill>
          </a:ln>
          <a:extLst/>
        </p:spPr>
      </p:pic>
      <p:cxnSp>
        <p:nvCxnSpPr>
          <p:cNvPr id="14" name="Straight Connector 13">
            <a:extLst>
              <a:ext uri="{FF2B5EF4-FFF2-40B4-BE49-F238E27FC236}">
                <a16:creationId xmlns="" xmlns:a16="http://schemas.microsoft.com/office/drawing/2014/main" id="{27094035-7BA6-44DE-9347-7E81AF35FF32}"/>
              </a:ext>
            </a:extLst>
          </p:cNvPr>
          <p:cNvCxnSpPr/>
          <p:nvPr/>
        </p:nvCxnSpPr>
        <p:spPr>
          <a:xfrm>
            <a:off x="395288" y="6381750"/>
            <a:ext cx="82804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3854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a:extLst>
              <a:ext uri="{FF2B5EF4-FFF2-40B4-BE49-F238E27FC236}">
                <a16:creationId xmlns="" xmlns:a16="http://schemas.microsoft.com/office/drawing/2014/main" id="{F4F4C818-D3F7-43D4-A3AD-D904D51AE027}"/>
              </a:ext>
            </a:extLst>
          </p:cNvPr>
          <p:cNvSpPr>
            <a:spLocks noChangeArrowheads="1"/>
          </p:cNvSpPr>
          <p:nvPr/>
        </p:nvSpPr>
        <p:spPr bwMode="auto">
          <a:xfrm>
            <a:off x="539750" y="1412875"/>
            <a:ext cx="81248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2400" b="1"/>
              <a:t>SELEZIONE ALLUMINIO DA SCORIE DI COMBUSTIONE </a:t>
            </a:r>
          </a:p>
          <a:p>
            <a:endParaRPr lang="it-IT" altLang="it-IT" sz="1200"/>
          </a:p>
          <a:p>
            <a:pPr algn="just"/>
            <a:r>
              <a:rPr lang="it-IT" altLang="it-IT" sz="2400"/>
              <a:t>CiAl riconosce ai gestori degli impianti di incenerimento o delle piattaforme di trattamento un corrispettivo a copertura dei costi sostenuti per la separazione dell’alluminio dalle scorie di combustione.</a:t>
            </a:r>
          </a:p>
        </p:txBody>
      </p:sp>
      <p:pic>
        <p:nvPicPr>
          <p:cNvPr id="160770" name="Picture 2">
            <a:extLst>
              <a:ext uri="{FF2B5EF4-FFF2-40B4-BE49-F238E27FC236}">
                <a16:creationId xmlns="" xmlns:a16="http://schemas.microsoft.com/office/drawing/2014/main" id="{BEE1B0B9-FACE-4296-9CA4-4353BB43A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3494088"/>
            <a:ext cx="80391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Rectangle 3">
            <a:extLst>
              <a:ext uri="{FF2B5EF4-FFF2-40B4-BE49-F238E27FC236}">
                <a16:creationId xmlns="" xmlns:a16="http://schemas.microsoft.com/office/drawing/2014/main" id="{EE74DA6E-C151-46CB-895E-55E00C478044}"/>
              </a:ext>
            </a:extLst>
          </p:cNvPr>
          <p:cNvSpPr>
            <a:spLocks noChangeArrowheads="1"/>
          </p:cNvSpPr>
          <p:nvPr/>
        </p:nvSpPr>
        <p:spPr bwMode="auto">
          <a:xfrm>
            <a:off x="571500" y="5181600"/>
            <a:ext cx="7888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it-IT" altLang="it-IT" sz="2400"/>
              <a:t>Il gestore della piattaforma, su base volontaria, potrà destinare il 30% dei corrispettivi al gestore degli inceneritori conferenti. </a:t>
            </a:r>
          </a:p>
        </p:txBody>
      </p:sp>
      <p:sp>
        <p:nvSpPr>
          <p:cNvPr id="160772" name="Title 1">
            <a:extLst>
              <a:ext uri="{FF2B5EF4-FFF2-40B4-BE49-F238E27FC236}">
                <a16:creationId xmlns="" xmlns:a16="http://schemas.microsoft.com/office/drawing/2014/main" id="{30BE81D8-85B0-4A6E-9EF1-3F692AC7BDD8}"/>
              </a:ext>
            </a:extLst>
          </p:cNvPr>
          <p:cNvSpPr>
            <a:spLocks noGrp="1"/>
          </p:cNvSpPr>
          <p:nvPr>
            <p:ph type="title"/>
          </p:nvPr>
        </p:nvSpPr>
        <p:spPr>
          <a:xfrm>
            <a:off x="406400" y="-100013"/>
            <a:ext cx="8229600" cy="1071563"/>
          </a:xfrm>
        </p:spPr>
        <p:txBody>
          <a:bodyPr/>
          <a:lstStyle/>
          <a:p>
            <a:r>
              <a:rPr lang="it-IT" altLang="it-IT" sz="3200" b="1"/>
              <a:t>Accordo ANCI CIAL</a:t>
            </a:r>
          </a:p>
        </p:txBody>
      </p:sp>
      <p:cxnSp>
        <p:nvCxnSpPr>
          <p:cNvPr id="12" name="Straight Connector 11">
            <a:extLst>
              <a:ext uri="{FF2B5EF4-FFF2-40B4-BE49-F238E27FC236}">
                <a16:creationId xmlns="" xmlns:a16="http://schemas.microsoft.com/office/drawing/2014/main" id="{B1BBD413-EE74-405B-8F21-2BA67CA63F9C}"/>
              </a:ext>
            </a:extLst>
          </p:cNvPr>
          <p:cNvCxnSpPr/>
          <p:nvPr/>
        </p:nvCxnSpPr>
        <p:spPr>
          <a:xfrm>
            <a:off x="395288" y="692150"/>
            <a:ext cx="82804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13" name="Picture 2" descr="Risultati immagini per CIAL">
            <a:extLst>
              <a:ext uri="{FF2B5EF4-FFF2-40B4-BE49-F238E27FC236}">
                <a16:creationId xmlns="" xmlns:a16="http://schemas.microsoft.com/office/drawing/2014/main" id="{093CEF24-7C48-4A75-A148-F1439A3B08C0}"/>
              </a:ext>
            </a:extLst>
          </p:cNvPr>
          <p:cNvPicPr>
            <a:picLocks noChangeAspect="1" noChangeArrowheads="1"/>
          </p:cNvPicPr>
          <p:nvPr/>
        </p:nvPicPr>
        <p:blipFill>
          <a:blip r:embed="rId4"/>
          <a:srcRect/>
          <a:stretch>
            <a:fillRect/>
          </a:stretch>
        </p:blipFill>
        <p:spPr bwMode="auto">
          <a:xfrm>
            <a:off x="7823200" y="260350"/>
            <a:ext cx="920750" cy="836613"/>
          </a:xfrm>
          <a:prstGeom prst="rect">
            <a:avLst/>
          </a:prstGeom>
          <a:noFill/>
          <a:ln>
            <a:solidFill>
              <a:schemeClr val="bg1">
                <a:lumMod val="50000"/>
              </a:schemeClr>
            </a:solidFill>
          </a:ln>
          <a:extLst/>
        </p:spPr>
      </p:pic>
      <p:cxnSp>
        <p:nvCxnSpPr>
          <p:cNvPr id="14" name="Straight Connector 13">
            <a:extLst>
              <a:ext uri="{FF2B5EF4-FFF2-40B4-BE49-F238E27FC236}">
                <a16:creationId xmlns="" xmlns:a16="http://schemas.microsoft.com/office/drawing/2014/main" id="{3A27CFDF-488A-4EFE-AC52-D08CADBE5E16}"/>
              </a:ext>
            </a:extLst>
          </p:cNvPr>
          <p:cNvCxnSpPr/>
          <p:nvPr/>
        </p:nvCxnSpPr>
        <p:spPr>
          <a:xfrm>
            <a:off x="395288" y="6381750"/>
            <a:ext cx="82804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525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a:extLst>
              <a:ext uri="{FF2B5EF4-FFF2-40B4-BE49-F238E27FC236}">
                <a16:creationId xmlns="" xmlns:a16="http://schemas.microsoft.com/office/drawing/2014/main" id="{7205AAA3-0B4C-4098-870C-DBD2E4D2750F}"/>
              </a:ext>
            </a:extLst>
          </p:cNvPr>
          <p:cNvSpPr>
            <a:spLocks noGrp="1"/>
          </p:cNvSpPr>
          <p:nvPr>
            <p:ph type="title"/>
          </p:nvPr>
        </p:nvSpPr>
        <p:spPr>
          <a:xfrm>
            <a:off x="406400" y="-17463"/>
            <a:ext cx="8229600" cy="1069976"/>
          </a:xfrm>
        </p:spPr>
        <p:txBody>
          <a:bodyPr/>
          <a:lstStyle/>
          <a:p>
            <a:r>
              <a:rPr lang="it-IT" altLang="it-IT" sz="3200" b="1"/>
              <a:t>Accordo ANCI COMIECO</a:t>
            </a:r>
          </a:p>
        </p:txBody>
      </p:sp>
      <p:sp>
        <p:nvSpPr>
          <p:cNvPr id="3" name="Rectangle 2">
            <a:extLst>
              <a:ext uri="{FF2B5EF4-FFF2-40B4-BE49-F238E27FC236}">
                <a16:creationId xmlns="" xmlns:a16="http://schemas.microsoft.com/office/drawing/2014/main" id="{A77F0E8F-4C4D-4AB0-8322-21506BEBAF0F}"/>
              </a:ext>
            </a:extLst>
          </p:cNvPr>
          <p:cNvSpPr/>
          <p:nvPr/>
        </p:nvSpPr>
        <p:spPr>
          <a:xfrm>
            <a:off x="539750" y="980728"/>
            <a:ext cx="8064500" cy="4894263"/>
          </a:xfrm>
          <a:prstGeom prst="rect">
            <a:avLst/>
          </a:prstGeom>
        </p:spPr>
        <p:txBody>
          <a:bodyPr>
            <a:spAutoFit/>
          </a:bodyPr>
          <a:lstStyle/>
          <a:p>
            <a:pPr algn="just" fontAlgn="auto">
              <a:spcBef>
                <a:spcPts val="0"/>
              </a:spcBef>
              <a:spcAft>
                <a:spcPts val="0"/>
              </a:spcAft>
              <a:defRPr/>
            </a:pPr>
            <a:endParaRPr lang="it-IT" sz="2400" dirty="0">
              <a:latin typeface="+mn-lt"/>
              <a:cs typeface="+mn-cs"/>
            </a:endParaRPr>
          </a:p>
          <a:p>
            <a:pPr algn="just" fontAlgn="auto">
              <a:spcBef>
                <a:spcPts val="0"/>
              </a:spcBef>
              <a:spcAft>
                <a:spcPts val="0"/>
              </a:spcAft>
              <a:defRPr/>
            </a:pPr>
            <a:r>
              <a:rPr lang="it-IT" sz="2400" b="1" dirty="0">
                <a:latin typeface="+mn-lt"/>
                <a:cs typeface="+mn-cs"/>
              </a:rPr>
              <a:t>COSA DISCIPLINA: </a:t>
            </a:r>
          </a:p>
          <a:p>
            <a:pPr algn="just" fontAlgn="auto">
              <a:spcBef>
                <a:spcPts val="0"/>
              </a:spcBef>
              <a:spcAft>
                <a:spcPts val="0"/>
              </a:spcAft>
              <a:defRPr/>
            </a:pPr>
            <a:endParaRPr lang="it-IT" sz="2400" b="1" dirty="0">
              <a:latin typeface="+mn-lt"/>
              <a:cs typeface="+mn-cs"/>
            </a:endParaRPr>
          </a:p>
          <a:p>
            <a:pPr algn="just" fontAlgn="auto">
              <a:spcBef>
                <a:spcPts val="0"/>
              </a:spcBef>
              <a:spcAft>
                <a:spcPts val="0"/>
              </a:spcAft>
              <a:defRPr/>
            </a:pPr>
            <a:r>
              <a:rPr lang="it-IT" sz="2400" dirty="0">
                <a:latin typeface="+mn-lt"/>
                <a:cs typeface="+mn-cs"/>
              </a:rPr>
              <a:t>I </a:t>
            </a:r>
            <a:r>
              <a:rPr lang="it-IT" sz="2400" b="1" dirty="0">
                <a:latin typeface="+mn-lt"/>
                <a:cs typeface="+mn-cs"/>
              </a:rPr>
              <a:t>rifiuti di imballaggio cellulosici </a:t>
            </a:r>
            <a:r>
              <a:rPr lang="it-IT" sz="2400" dirty="0">
                <a:latin typeface="+mn-lt"/>
                <a:cs typeface="+mn-cs"/>
              </a:rPr>
              <a:t>provenienti da RD effettuata in regime di privativa comunale nonché le Frazioni Merceologiche Similari (FMS ovvero la carta grafica). </a:t>
            </a:r>
          </a:p>
          <a:p>
            <a:pPr algn="just" fontAlgn="auto">
              <a:spcBef>
                <a:spcPts val="0"/>
              </a:spcBef>
              <a:spcAft>
                <a:spcPts val="0"/>
              </a:spcAft>
              <a:defRPr/>
            </a:pPr>
            <a:endParaRPr lang="it-IT" sz="2400" b="1" dirty="0">
              <a:latin typeface="+mn-lt"/>
              <a:cs typeface="+mn-cs"/>
            </a:endParaRPr>
          </a:p>
          <a:p>
            <a:pPr algn="just" fontAlgn="auto">
              <a:spcBef>
                <a:spcPts val="0"/>
              </a:spcBef>
              <a:spcAft>
                <a:spcPts val="0"/>
              </a:spcAft>
              <a:defRPr/>
            </a:pPr>
            <a:r>
              <a:rPr lang="it-IT" sz="2400" b="1" dirty="0">
                <a:latin typeface="+mn-lt"/>
                <a:cs typeface="+mn-cs"/>
              </a:rPr>
              <a:t>ASPETTI PRINCIPALI DELL’ ALLEGATO TECNICO: </a:t>
            </a:r>
          </a:p>
          <a:p>
            <a:pPr algn="just" fontAlgn="auto">
              <a:spcBef>
                <a:spcPts val="0"/>
              </a:spcBef>
              <a:spcAft>
                <a:spcPts val="0"/>
              </a:spcAft>
              <a:defRPr/>
            </a:pPr>
            <a:endParaRPr lang="it-IT" sz="2400" dirty="0">
              <a:latin typeface="+mn-lt"/>
              <a:cs typeface="+mn-cs"/>
            </a:endParaRPr>
          </a:p>
          <a:p>
            <a:pPr marL="342900" indent="-342900" algn="just" fontAlgn="auto">
              <a:spcBef>
                <a:spcPts val="0"/>
              </a:spcBef>
              <a:spcAft>
                <a:spcPts val="0"/>
              </a:spcAft>
              <a:buFont typeface="Arial" panose="020B0604020202020204" pitchFamily="34" charset="0"/>
              <a:buChar char="•"/>
              <a:defRPr/>
            </a:pPr>
            <a:r>
              <a:rPr lang="it-IT" sz="2400" b="1" dirty="0">
                <a:latin typeface="+mn-lt"/>
                <a:cs typeface="+mn-cs"/>
              </a:rPr>
              <a:t>Corrispettivi </a:t>
            </a:r>
            <a:endParaRPr lang="it-IT" sz="2400" dirty="0">
              <a:latin typeface="+mn-lt"/>
              <a:cs typeface="+mn-cs"/>
            </a:endParaRPr>
          </a:p>
          <a:p>
            <a:pPr marL="342900" indent="-342900" algn="just" fontAlgn="auto">
              <a:spcBef>
                <a:spcPts val="0"/>
              </a:spcBef>
              <a:spcAft>
                <a:spcPts val="0"/>
              </a:spcAft>
              <a:buFont typeface="Arial" panose="020B0604020202020204" pitchFamily="34" charset="0"/>
              <a:buChar char="•"/>
              <a:defRPr/>
            </a:pPr>
            <a:r>
              <a:rPr lang="it-IT" sz="2400" b="1" dirty="0">
                <a:latin typeface="+mn-lt"/>
                <a:cs typeface="+mn-cs"/>
              </a:rPr>
              <a:t>% di imballaggi </a:t>
            </a:r>
            <a:r>
              <a:rPr lang="it-IT" sz="2400" dirty="0">
                <a:latin typeface="+mn-lt"/>
                <a:cs typeface="+mn-cs"/>
              </a:rPr>
              <a:t>riconosciuti nella raccolta congiunta </a:t>
            </a:r>
          </a:p>
          <a:p>
            <a:pPr marL="342900" indent="-342900" algn="just" fontAlgn="auto">
              <a:spcBef>
                <a:spcPts val="0"/>
              </a:spcBef>
              <a:spcAft>
                <a:spcPts val="0"/>
              </a:spcAft>
              <a:buFont typeface="Arial" panose="020B0604020202020204" pitchFamily="34" charset="0"/>
              <a:buChar char="•"/>
              <a:defRPr/>
            </a:pPr>
            <a:r>
              <a:rPr lang="it-IT" sz="2400" dirty="0">
                <a:latin typeface="+mn-lt"/>
                <a:cs typeface="+mn-cs"/>
              </a:rPr>
              <a:t>Individuazione della </a:t>
            </a:r>
            <a:r>
              <a:rPr lang="it-IT" sz="2400" b="1" dirty="0">
                <a:latin typeface="+mn-lt"/>
                <a:cs typeface="+mn-cs"/>
              </a:rPr>
              <a:t>piattaforma </a:t>
            </a:r>
            <a:endParaRPr lang="it-IT" sz="2400" dirty="0">
              <a:latin typeface="+mn-lt"/>
              <a:cs typeface="+mn-cs"/>
            </a:endParaRPr>
          </a:p>
          <a:p>
            <a:pPr marL="342900" indent="-342900" algn="just" fontAlgn="auto">
              <a:spcBef>
                <a:spcPts val="0"/>
              </a:spcBef>
              <a:spcAft>
                <a:spcPts val="0"/>
              </a:spcAft>
              <a:buFont typeface="Arial" panose="020B0604020202020204" pitchFamily="34" charset="0"/>
              <a:buChar char="•"/>
              <a:defRPr/>
            </a:pPr>
            <a:r>
              <a:rPr lang="it-IT" sz="2400" dirty="0">
                <a:latin typeface="+mn-lt"/>
                <a:cs typeface="+mn-cs"/>
              </a:rPr>
              <a:t>Informazioni </a:t>
            </a:r>
            <a:r>
              <a:rPr lang="it-IT" sz="2400" b="1" dirty="0">
                <a:latin typeface="+mn-lt"/>
                <a:cs typeface="+mn-cs"/>
              </a:rPr>
              <a:t>aggiuntive </a:t>
            </a:r>
            <a:endParaRPr lang="it-IT" sz="2400" dirty="0">
              <a:latin typeface="+mn-lt"/>
              <a:cs typeface="+mn-cs"/>
            </a:endParaRPr>
          </a:p>
        </p:txBody>
      </p:sp>
      <p:pic>
        <p:nvPicPr>
          <p:cNvPr id="8" name="Picture 2" descr="Risultati immagini per LOGO COMIECO">
            <a:extLst>
              <a:ext uri="{FF2B5EF4-FFF2-40B4-BE49-F238E27FC236}">
                <a16:creationId xmlns="" xmlns:a16="http://schemas.microsoft.com/office/drawing/2014/main" id="{8BF4666B-20D4-423A-8CD1-302B1C256B08}"/>
              </a:ext>
            </a:extLst>
          </p:cNvPr>
          <p:cNvPicPr>
            <a:picLocks noChangeAspect="1" noChangeArrowheads="1"/>
          </p:cNvPicPr>
          <p:nvPr/>
        </p:nvPicPr>
        <p:blipFill>
          <a:blip r:embed="rId2"/>
          <a:srcRect/>
          <a:stretch>
            <a:fillRect/>
          </a:stretch>
        </p:blipFill>
        <p:spPr bwMode="auto">
          <a:xfrm>
            <a:off x="7518400" y="436563"/>
            <a:ext cx="1155700" cy="760412"/>
          </a:xfrm>
          <a:prstGeom prst="rect">
            <a:avLst/>
          </a:prstGeom>
          <a:noFill/>
          <a:ln>
            <a:solidFill>
              <a:schemeClr val="bg1">
                <a:lumMod val="65000"/>
              </a:schemeClr>
            </a:solidFill>
          </a:ln>
          <a:extLst/>
        </p:spPr>
      </p:pic>
      <p:cxnSp>
        <p:nvCxnSpPr>
          <p:cNvPr id="10" name="Straight Connector 9">
            <a:extLst>
              <a:ext uri="{FF2B5EF4-FFF2-40B4-BE49-F238E27FC236}">
                <a16:creationId xmlns="" xmlns:a16="http://schemas.microsoft.com/office/drawing/2014/main" id="{051CB18A-87F9-4119-A7BD-279F3279780A}"/>
              </a:ext>
            </a:extLst>
          </p:cNvPr>
          <p:cNvCxnSpPr/>
          <p:nvPr/>
        </p:nvCxnSpPr>
        <p:spPr>
          <a:xfrm>
            <a:off x="395288" y="846138"/>
            <a:ext cx="82804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 xmlns:a16="http://schemas.microsoft.com/office/drawing/2014/main" id="{FA0059EA-07EE-43CB-A87B-BC135BD355FD}"/>
              </a:ext>
            </a:extLst>
          </p:cNvPr>
          <p:cNvCxnSpPr/>
          <p:nvPr/>
        </p:nvCxnSpPr>
        <p:spPr>
          <a:xfrm>
            <a:off x="406400" y="6308725"/>
            <a:ext cx="82804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33153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1806B23-0002-4125-9FDB-5FFBF2A525AA}"/>
              </a:ext>
            </a:extLst>
          </p:cNvPr>
          <p:cNvSpPr/>
          <p:nvPr/>
        </p:nvSpPr>
        <p:spPr>
          <a:xfrm>
            <a:off x="406400" y="1319213"/>
            <a:ext cx="8558213" cy="4754562"/>
          </a:xfrm>
          <a:prstGeom prst="rect">
            <a:avLst/>
          </a:prstGeom>
        </p:spPr>
        <p:txBody>
          <a:bodyPr>
            <a:spAutoFit/>
          </a:bodyPr>
          <a:lstStyle/>
          <a:p>
            <a:pPr fontAlgn="auto">
              <a:spcBef>
                <a:spcPts val="0"/>
              </a:spcBef>
              <a:spcAft>
                <a:spcPts val="0"/>
              </a:spcAft>
              <a:defRPr/>
            </a:pPr>
            <a:r>
              <a:rPr lang="it-IT" sz="2200" b="1" dirty="0">
                <a:latin typeface="+mn-lt"/>
                <a:cs typeface="+mn-cs"/>
              </a:rPr>
              <a:t>L’Allegato Tecnico dispone due opzioni di convenzionamento. </a:t>
            </a:r>
          </a:p>
          <a:p>
            <a:pPr fontAlgn="auto">
              <a:spcBef>
                <a:spcPts val="0"/>
              </a:spcBef>
              <a:spcAft>
                <a:spcPts val="0"/>
              </a:spcAft>
              <a:defRPr/>
            </a:pPr>
            <a:endParaRPr lang="it-IT" sz="1100" dirty="0">
              <a:latin typeface="+mn-lt"/>
              <a:cs typeface="+mn-cs"/>
            </a:endParaRPr>
          </a:p>
          <a:p>
            <a:pPr fontAlgn="auto">
              <a:spcBef>
                <a:spcPts val="0"/>
              </a:spcBef>
              <a:spcAft>
                <a:spcPts val="0"/>
              </a:spcAft>
              <a:defRPr/>
            </a:pPr>
            <a:r>
              <a:rPr lang="it-IT" sz="2200" b="1" dirty="0">
                <a:latin typeface="+mn-lt"/>
                <a:cs typeface="+mn-cs"/>
              </a:rPr>
              <a:t>OPZIONE 1 – solo imballaggi provenienti da</a:t>
            </a:r>
            <a:r>
              <a:rPr lang="it-IT" sz="2200" dirty="0">
                <a:latin typeface="+mn-lt"/>
                <a:cs typeface="+mn-cs"/>
              </a:rPr>
              <a:t>: </a:t>
            </a:r>
          </a:p>
          <a:p>
            <a:pPr fontAlgn="auto">
              <a:spcBef>
                <a:spcPts val="0"/>
              </a:spcBef>
              <a:spcAft>
                <a:spcPts val="0"/>
              </a:spcAft>
              <a:defRPr/>
            </a:pPr>
            <a:r>
              <a:rPr lang="it-IT" sz="2200" dirty="0">
                <a:latin typeface="+mn-lt"/>
                <a:cs typeface="+mn-cs"/>
              </a:rPr>
              <a:t>1a - raccolta congiunta (previa separazione dell’fms) e raccolta selettiva; </a:t>
            </a:r>
          </a:p>
          <a:p>
            <a:pPr fontAlgn="auto">
              <a:spcBef>
                <a:spcPts val="0"/>
              </a:spcBef>
              <a:spcAft>
                <a:spcPts val="0"/>
              </a:spcAft>
              <a:defRPr/>
            </a:pPr>
            <a:r>
              <a:rPr lang="it-IT" sz="2200" dirty="0">
                <a:latin typeface="+mn-lt"/>
                <a:cs typeface="+mn-cs"/>
              </a:rPr>
              <a:t>1b - raccolta selettiva. </a:t>
            </a:r>
          </a:p>
          <a:p>
            <a:pPr fontAlgn="auto">
              <a:spcBef>
                <a:spcPts val="0"/>
              </a:spcBef>
              <a:spcAft>
                <a:spcPts val="0"/>
              </a:spcAft>
              <a:defRPr/>
            </a:pPr>
            <a:endParaRPr lang="it-IT" sz="1400" dirty="0">
              <a:latin typeface="+mn-lt"/>
              <a:cs typeface="+mn-cs"/>
            </a:endParaRPr>
          </a:p>
          <a:p>
            <a:pPr fontAlgn="auto">
              <a:spcBef>
                <a:spcPts val="0"/>
              </a:spcBef>
              <a:spcAft>
                <a:spcPts val="0"/>
              </a:spcAft>
              <a:defRPr/>
            </a:pPr>
            <a:r>
              <a:rPr lang="it-IT" sz="2200" b="1" dirty="0">
                <a:latin typeface="+mn-lt"/>
                <a:cs typeface="+mn-cs"/>
              </a:rPr>
              <a:t>OPZIONE 2 – imballaggi e frazioni merceologiche similari </a:t>
            </a:r>
          </a:p>
          <a:p>
            <a:pPr fontAlgn="auto">
              <a:spcBef>
                <a:spcPts val="0"/>
              </a:spcBef>
              <a:spcAft>
                <a:spcPts val="0"/>
              </a:spcAft>
              <a:defRPr/>
            </a:pPr>
            <a:r>
              <a:rPr lang="it-IT" sz="2200" dirty="0">
                <a:latin typeface="+mn-lt"/>
                <a:cs typeface="+mn-cs"/>
              </a:rPr>
              <a:t>2a - solo flusso raccolta congiunta (imballaggi e fms); </a:t>
            </a:r>
          </a:p>
          <a:p>
            <a:pPr fontAlgn="auto">
              <a:spcBef>
                <a:spcPts val="0"/>
              </a:spcBef>
              <a:spcAft>
                <a:spcPts val="0"/>
              </a:spcAft>
              <a:defRPr/>
            </a:pPr>
            <a:r>
              <a:rPr lang="it-IT" sz="2200" dirty="0">
                <a:latin typeface="+mn-lt"/>
                <a:cs typeface="+mn-cs"/>
              </a:rPr>
              <a:t>2b - raccolta congiunta e selettiva.</a:t>
            </a:r>
          </a:p>
          <a:p>
            <a:pPr fontAlgn="auto">
              <a:spcBef>
                <a:spcPts val="0"/>
              </a:spcBef>
              <a:spcAft>
                <a:spcPts val="0"/>
              </a:spcAft>
              <a:defRPr/>
            </a:pPr>
            <a:endParaRPr lang="it-IT" sz="1400" dirty="0">
              <a:latin typeface="+mn-lt"/>
              <a:cs typeface="+mn-cs"/>
            </a:endParaRPr>
          </a:p>
          <a:p>
            <a:pPr fontAlgn="auto">
              <a:spcBef>
                <a:spcPts val="0"/>
              </a:spcBef>
              <a:spcAft>
                <a:spcPts val="0"/>
              </a:spcAft>
              <a:defRPr/>
            </a:pPr>
            <a:r>
              <a:rPr lang="it-IT" sz="2200" b="1" dirty="0">
                <a:latin typeface="+mn-lt"/>
                <a:cs typeface="+mn-cs"/>
              </a:rPr>
              <a:t>E’ inoltre possibile scegliere tra</a:t>
            </a:r>
            <a:r>
              <a:rPr lang="it-IT" sz="2200" dirty="0">
                <a:latin typeface="+mn-lt"/>
                <a:cs typeface="+mn-cs"/>
              </a:rPr>
              <a:t>: </a:t>
            </a:r>
          </a:p>
          <a:p>
            <a:pPr marL="457200" indent="-457200" fontAlgn="auto">
              <a:spcBef>
                <a:spcPts val="0"/>
              </a:spcBef>
              <a:spcAft>
                <a:spcPts val="0"/>
              </a:spcAft>
              <a:buFont typeface="+mj-lt"/>
              <a:buAutoNum type="arabicPeriod"/>
              <a:defRPr/>
            </a:pPr>
            <a:r>
              <a:rPr lang="it-IT" sz="2200" dirty="0">
                <a:latin typeface="+mn-lt"/>
                <a:cs typeface="+mn-cs"/>
              </a:rPr>
              <a:t>Gestione totale - tutte le quantità raccolte vengono conferite al COMIECO; </a:t>
            </a:r>
          </a:p>
          <a:p>
            <a:pPr marL="457200" indent="-457200" fontAlgn="auto">
              <a:spcBef>
                <a:spcPts val="0"/>
              </a:spcBef>
              <a:spcAft>
                <a:spcPts val="0"/>
              </a:spcAft>
              <a:buFont typeface="+mj-lt"/>
              <a:buAutoNum type="arabicPeriod"/>
              <a:defRPr/>
            </a:pPr>
            <a:r>
              <a:rPr lang="it-IT" sz="2200" dirty="0">
                <a:latin typeface="+mn-lt"/>
                <a:cs typeface="+mn-cs"/>
              </a:rPr>
              <a:t>Gestione parziale – quota parte della raccolta può essere affidata al mercato. </a:t>
            </a:r>
          </a:p>
        </p:txBody>
      </p:sp>
      <p:sp>
        <p:nvSpPr>
          <p:cNvPr id="129026" name="Title 1">
            <a:extLst>
              <a:ext uri="{FF2B5EF4-FFF2-40B4-BE49-F238E27FC236}">
                <a16:creationId xmlns="" xmlns:a16="http://schemas.microsoft.com/office/drawing/2014/main" id="{252DDB6B-2303-4021-A667-12EB2C64D245}"/>
              </a:ext>
            </a:extLst>
          </p:cNvPr>
          <p:cNvSpPr>
            <a:spLocks noGrp="1"/>
          </p:cNvSpPr>
          <p:nvPr>
            <p:ph type="title"/>
          </p:nvPr>
        </p:nvSpPr>
        <p:spPr>
          <a:xfrm>
            <a:off x="406400" y="-17463"/>
            <a:ext cx="8229600" cy="1069976"/>
          </a:xfrm>
        </p:spPr>
        <p:txBody>
          <a:bodyPr/>
          <a:lstStyle/>
          <a:p>
            <a:r>
              <a:rPr lang="it-IT" altLang="it-IT" sz="3200" b="1"/>
              <a:t>Accordo ANCI COMIECO</a:t>
            </a:r>
          </a:p>
        </p:txBody>
      </p:sp>
      <p:cxnSp>
        <p:nvCxnSpPr>
          <p:cNvPr id="10" name="Straight Connector 9">
            <a:extLst>
              <a:ext uri="{FF2B5EF4-FFF2-40B4-BE49-F238E27FC236}">
                <a16:creationId xmlns="" xmlns:a16="http://schemas.microsoft.com/office/drawing/2014/main" id="{C508BC53-DA56-47AF-84C7-7CFC07619E1C}"/>
              </a:ext>
            </a:extLst>
          </p:cNvPr>
          <p:cNvCxnSpPr/>
          <p:nvPr/>
        </p:nvCxnSpPr>
        <p:spPr>
          <a:xfrm>
            <a:off x="395288" y="846138"/>
            <a:ext cx="82804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11" name="Picture 2" descr="Risultati immagini per LOGO COMIECO">
            <a:extLst>
              <a:ext uri="{FF2B5EF4-FFF2-40B4-BE49-F238E27FC236}">
                <a16:creationId xmlns="" xmlns:a16="http://schemas.microsoft.com/office/drawing/2014/main" id="{A0B3A7AC-EE1F-42B0-B733-A9020A713284}"/>
              </a:ext>
            </a:extLst>
          </p:cNvPr>
          <p:cNvPicPr>
            <a:picLocks noChangeAspect="1" noChangeArrowheads="1"/>
          </p:cNvPicPr>
          <p:nvPr/>
        </p:nvPicPr>
        <p:blipFill>
          <a:blip r:embed="rId2"/>
          <a:srcRect/>
          <a:stretch>
            <a:fillRect/>
          </a:stretch>
        </p:blipFill>
        <p:spPr bwMode="auto">
          <a:xfrm>
            <a:off x="7518400" y="436563"/>
            <a:ext cx="1155700" cy="760412"/>
          </a:xfrm>
          <a:prstGeom prst="rect">
            <a:avLst/>
          </a:prstGeom>
          <a:noFill/>
          <a:ln>
            <a:solidFill>
              <a:schemeClr val="bg1">
                <a:lumMod val="65000"/>
              </a:schemeClr>
            </a:solidFill>
          </a:ln>
          <a:extLst/>
        </p:spPr>
      </p:pic>
      <p:cxnSp>
        <p:nvCxnSpPr>
          <p:cNvPr id="12" name="Straight Connector 11">
            <a:extLst>
              <a:ext uri="{FF2B5EF4-FFF2-40B4-BE49-F238E27FC236}">
                <a16:creationId xmlns="" xmlns:a16="http://schemas.microsoft.com/office/drawing/2014/main" id="{31E8A096-2B93-4975-90AA-106410588B6F}"/>
              </a:ext>
            </a:extLst>
          </p:cNvPr>
          <p:cNvCxnSpPr/>
          <p:nvPr/>
        </p:nvCxnSpPr>
        <p:spPr>
          <a:xfrm>
            <a:off x="406400" y="6308725"/>
            <a:ext cx="82804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783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a:extLst>
              <a:ext uri="{FF2B5EF4-FFF2-40B4-BE49-F238E27FC236}">
                <a16:creationId xmlns="" xmlns:a16="http://schemas.microsoft.com/office/drawing/2014/main" id="{78C16A75-2DD8-42B8-A9AA-B93EFED7A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498725"/>
            <a:ext cx="68484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0" name="Rectangle 2">
            <a:extLst>
              <a:ext uri="{FF2B5EF4-FFF2-40B4-BE49-F238E27FC236}">
                <a16:creationId xmlns="" xmlns:a16="http://schemas.microsoft.com/office/drawing/2014/main" id="{4804FC50-8C2B-4D1A-94B7-C9E141AA25D8}"/>
              </a:ext>
            </a:extLst>
          </p:cNvPr>
          <p:cNvSpPr>
            <a:spLocks noChangeArrowheads="1"/>
          </p:cNvSpPr>
          <p:nvPr/>
        </p:nvSpPr>
        <p:spPr bwMode="auto">
          <a:xfrm>
            <a:off x="406400" y="1423988"/>
            <a:ext cx="85582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2200" b="1"/>
              <a:t>RACCOLTA CONGIUNTA </a:t>
            </a:r>
          </a:p>
          <a:p>
            <a:r>
              <a:rPr lang="it-IT" altLang="it-IT" sz="2200"/>
              <a:t>Si intende la raccolta di fms (rifiuti cellulosici non da imballaggio) unita alla raccolta di imballaggio. </a:t>
            </a:r>
          </a:p>
        </p:txBody>
      </p:sp>
      <p:sp>
        <p:nvSpPr>
          <p:cNvPr id="130051" name="Rectangle 3">
            <a:extLst>
              <a:ext uri="{FF2B5EF4-FFF2-40B4-BE49-F238E27FC236}">
                <a16:creationId xmlns="" xmlns:a16="http://schemas.microsoft.com/office/drawing/2014/main" id="{4C4411BA-BF68-495F-AC6E-741B2E6453D4}"/>
              </a:ext>
            </a:extLst>
          </p:cNvPr>
          <p:cNvSpPr>
            <a:spLocks noChangeArrowheads="1"/>
          </p:cNvSpPr>
          <p:nvPr/>
        </p:nvSpPr>
        <p:spPr bwMode="auto">
          <a:xfrm>
            <a:off x="431800" y="4759325"/>
            <a:ext cx="810101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it-IT" altLang="it-IT"/>
          </a:p>
          <a:p>
            <a:pPr algn="just"/>
            <a:r>
              <a:rPr lang="it-IT" altLang="it-IT" sz="2200"/>
              <a:t>NB</a:t>
            </a:r>
            <a:r>
              <a:rPr lang="it-IT" altLang="it-IT" sz="2200" b="1"/>
              <a:t>.</a:t>
            </a:r>
            <a:r>
              <a:rPr lang="it-IT" altLang="it-IT" sz="2200"/>
              <a:t> A differenza del precedente AT, anche le fms seguono la qualità della raccolta congiunta. </a:t>
            </a:r>
          </a:p>
        </p:txBody>
      </p:sp>
      <p:sp>
        <p:nvSpPr>
          <p:cNvPr id="130052" name="Title 1">
            <a:extLst>
              <a:ext uri="{FF2B5EF4-FFF2-40B4-BE49-F238E27FC236}">
                <a16:creationId xmlns="" xmlns:a16="http://schemas.microsoft.com/office/drawing/2014/main" id="{1E071F8C-27B2-43C0-8B59-6CC5386258A9}"/>
              </a:ext>
            </a:extLst>
          </p:cNvPr>
          <p:cNvSpPr>
            <a:spLocks noGrp="1"/>
          </p:cNvSpPr>
          <p:nvPr>
            <p:ph type="title"/>
          </p:nvPr>
        </p:nvSpPr>
        <p:spPr>
          <a:xfrm>
            <a:off x="406400" y="-17463"/>
            <a:ext cx="8229600" cy="1069976"/>
          </a:xfrm>
        </p:spPr>
        <p:txBody>
          <a:bodyPr/>
          <a:lstStyle/>
          <a:p>
            <a:r>
              <a:rPr lang="it-IT" altLang="it-IT" sz="3200" b="1"/>
              <a:t>Accordo ANCI COMIECO</a:t>
            </a:r>
          </a:p>
        </p:txBody>
      </p:sp>
      <p:cxnSp>
        <p:nvCxnSpPr>
          <p:cNvPr id="13" name="Straight Connector 12">
            <a:extLst>
              <a:ext uri="{FF2B5EF4-FFF2-40B4-BE49-F238E27FC236}">
                <a16:creationId xmlns="" xmlns:a16="http://schemas.microsoft.com/office/drawing/2014/main" id="{B4A29D52-747C-44E0-9118-F5E1B1718F39}"/>
              </a:ext>
            </a:extLst>
          </p:cNvPr>
          <p:cNvCxnSpPr/>
          <p:nvPr/>
        </p:nvCxnSpPr>
        <p:spPr>
          <a:xfrm>
            <a:off x="395288" y="846138"/>
            <a:ext cx="82804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 xmlns:a16="http://schemas.microsoft.com/office/drawing/2014/main" id="{1CA31227-B8D1-4C6C-819A-D68D866CD0D6}"/>
              </a:ext>
            </a:extLst>
          </p:cNvPr>
          <p:cNvCxnSpPr/>
          <p:nvPr/>
        </p:nvCxnSpPr>
        <p:spPr>
          <a:xfrm>
            <a:off x="406400" y="6308725"/>
            <a:ext cx="82804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2" descr="Risultati immagini per LOGO COMIECO">
            <a:extLst>
              <a:ext uri="{FF2B5EF4-FFF2-40B4-BE49-F238E27FC236}">
                <a16:creationId xmlns="" xmlns:a16="http://schemas.microsoft.com/office/drawing/2014/main" id="{FA1FAF2B-7BDF-4665-A06E-9198D8FB8CDA}"/>
              </a:ext>
            </a:extLst>
          </p:cNvPr>
          <p:cNvPicPr>
            <a:picLocks noChangeAspect="1" noChangeArrowheads="1"/>
          </p:cNvPicPr>
          <p:nvPr/>
        </p:nvPicPr>
        <p:blipFill>
          <a:blip r:embed="rId3"/>
          <a:srcRect/>
          <a:stretch>
            <a:fillRect/>
          </a:stretch>
        </p:blipFill>
        <p:spPr bwMode="auto">
          <a:xfrm>
            <a:off x="7518400" y="436563"/>
            <a:ext cx="1155700" cy="760412"/>
          </a:xfrm>
          <a:prstGeom prst="rect">
            <a:avLst/>
          </a:prstGeom>
          <a:noFill/>
          <a:ln>
            <a:solidFill>
              <a:schemeClr val="bg1">
                <a:lumMod val="65000"/>
              </a:schemeClr>
            </a:solidFill>
          </a:ln>
          <a:extLst/>
        </p:spPr>
      </p:pic>
    </p:spTree>
    <p:extLst>
      <p:ext uri="{BB962C8B-B14F-4D97-AF65-F5344CB8AC3E}">
        <p14:creationId xmlns:p14="http://schemas.microsoft.com/office/powerpoint/2010/main" val="3290814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a:extLst>
              <a:ext uri="{FF2B5EF4-FFF2-40B4-BE49-F238E27FC236}">
                <a16:creationId xmlns="" xmlns:a16="http://schemas.microsoft.com/office/drawing/2014/main" id="{1BA68770-DBF0-41B4-8448-FAA81BD670AD}"/>
              </a:ext>
            </a:extLst>
          </p:cNvPr>
          <p:cNvSpPr>
            <a:spLocks noChangeArrowheads="1"/>
          </p:cNvSpPr>
          <p:nvPr/>
        </p:nvSpPr>
        <p:spPr bwMode="auto">
          <a:xfrm>
            <a:off x="406400" y="1066800"/>
            <a:ext cx="841375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it-IT" altLang="it-IT" sz="2200" b="1" dirty="0"/>
              <a:t>CORRISPETTIVO CONGIUNTA</a:t>
            </a:r>
          </a:p>
          <a:p>
            <a:pPr algn="just"/>
            <a:r>
              <a:rPr lang="it-IT" altLang="it-IT" sz="1600" dirty="0"/>
              <a:t>------------------------------------------------------</a:t>
            </a:r>
          </a:p>
          <a:p>
            <a:pPr algn="just"/>
            <a:r>
              <a:rPr lang="it-IT" altLang="it-IT" sz="2200" b="1" dirty="0"/>
              <a:t>IMBALLAGGI</a:t>
            </a:r>
            <a:r>
              <a:rPr lang="it-IT" altLang="it-IT" sz="2200" dirty="0"/>
              <a:t>: si prevede un aumento crescente del quantitativo di imballaggi presenti: 32% in peso per l’anno 2014, 33% in peso per l’anno 2015, 34 % per l’anno 2016 e 35% per gli anni 2017 e 2018 fatta salva una verifica delle evidenze delle analisi merceologiche da effettuarsi nel II semestre del 2016; </a:t>
            </a:r>
          </a:p>
          <a:p>
            <a:pPr algn="just"/>
            <a:endParaRPr lang="it-IT" altLang="it-IT" sz="2200" dirty="0"/>
          </a:p>
          <a:p>
            <a:pPr algn="just"/>
            <a:r>
              <a:rPr lang="it-IT" altLang="it-IT" sz="2200" b="1" dirty="0"/>
              <a:t>FMS</a:t>
            </a:r>
            <a:r>
              <a:rPr lang="it-IT" altLang="it-IT" sz="2200" dirty="0"/>
              <a:t>: l’AT prevede un riconoscimento di </a:t>
            </a:r>
            <a:r>
              <a:rPr lang="it-IT" altLang="it-IT" sz="2200" b="1" dirty="0"/>
              <a:t>13€/t </a:t>
            </a:r>
            <a:r>
              <a:rPr lang="it-IT" altLang="it-IT" sz="2200" dirty="0"/>
              <a:t>(5€/t nel precedente AT) incrementato in base alla quotazione del macero. Se la quotazione riportata sulla camera di commercio di Milano relativa al mese precedente è superiore al valore di 33€/t per il 2014, 32€/t per il 2015, 31 €/t nel 2016, 30€/t nel 2017 e 2018, il prezzo stabilito viene incrementato della differenza tra il valore di riferimento dell’anno e la quotazione riportata. </a:t>
            </a:r>
          </a:p>
        </p:txBody>
      </p:sp>
      <p:cxnSp>
        <p:nvCxnSpPr>
          <p:cNvPr id="10" name="Straight Connector 9">
            <a:extLst>
              <a:ext uri="{FF2B5EF4-FFF2-40B4-BE49-F238E27FC236}">
                <a16:creationId xmlns="" xmlns:a16="http://schemas.microsoft.com/office/drawing/2014/main" id="{1BD64B04-4C4B-4F0A-8DA8-EDAF207E20CC}"/>
              </a:ext>
            </a:extLst>
          </p:cNvPr>
          <p:cNvCxnSpPr/>
          <p:nvPr/>
        </p:nvCxnSpPr>
        <p:spPr>
          <a:xfrm>
            <a:off x="406400" y="6308725"/>
            <a:ext cx="82804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31075" name="Title 1">
            <a:extLst>
              <a:ext uri="{FF2B5EF4-FFF2-40B4-BE49-F238E27FC236}">
                <a16:creationId xmlns="" xmlns:a16="http://schemas.microsoft.com/office/drawing/2014/main" id="{24825713-8F91-4AB1-94E7-9BC8127FFBE9}"/>
              </a:ext>
            </a:extLst>
          </p:cNvPr>
          <p:cNvSpPr>
            <a:spLocks noGrp="1"/>
          </p:cNvSpPr>
          <p:nvPr>
            <p:ph type="title"/>
          </p:nvPr>
        </p:nvSpPr>
        <p:spPr>
          <a:xfrm>
            <a:off x="406400" y="-17463"/>
            <a:ext cx="8229600" cy="1069976"/>
          </a:xfrm>
        </p:spPr>
        <p:txBody>
          <a:bodyPr/>
          <a:lstStyle/>
          <a:p>
            <a:r>
              <a:rPr lang="it-IT" altLang="it-IT" sz="3200" b="1"/>
              <a:t>Accordo ANCI COMIECO</a:t>
            </a:r>
          </a:p>
        </p:txBody>
      </p:sp>
      <p:cxnSp>
        <p:nvCxnSpPr>
          <p:cNvPr id="13" name="Straight Connector 12">
            <a:extLst>
              <a:ext uri="{FF2B5EF4-FFF2-40B4-BE49-F238E27FC236}">
                <a16:creationId xmlns="" xmlns:a16="http://schemas.microsoft.com/office/drawing/2014/main" id="{49DD6D76-0E61-4672-A6EC-6A1B2E9AE39F}"/>
              </a:ext>
            </a:extLst>
          </p:cNvPr>
          <p:cNvCxnSpPr/>
          <p:nvPr/>
        </p:nvCxnSpPr>
        <p:spPr>
          <a:xfrm>
            <a:off x="395288" y="846138"/>
            <a:ext cx="82804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2" descr="Risultati immagini per LOGO COMIECO">
            <a:extLst>
              <a:ext uri="{FF2B5EF4-FFF2-40B4-BE49-F238E27FC236}">
                <a16:creationId xmlns="" xmlns:a16="http://schemas.microsoft.com/office/drawing/2014/main" id="{B4B9DAB4-3F57-4C99-BD1C-C348B2353FA6}"/>
              </a:ext>
            </a:extLst>
          </p:cNvPr>
          <p:cNvPicPr>
            <a:picLocks noChangeAspect="1" noChangeArrowheads="1"/>
          </p:cNvPicPr>
          <p:nvPr/>
        </p:nvPicPr>
        <p:blipFill>
          <a:blip r:embed="rId2"/>
          <a:srcRect/>
          <a:stretch>
            <a:fillRect/>
          </a:stretch>
        </p:blipFill>
        <p:spPr bwMode="auto">
          <a:xfrm>
            <a:off x="7518400" y="436563"/>
            <a:ext cx="1155700" cy="760412"/>
          </a:xfrm>
          <a:prstGeom prst="rect">
            <a:avLst/>
          </a:prstGeom>
          <a:noFill/>
          <a:ln>
            <a:solidFill>
              <a:schemeClr val="bg1">
                <a:lumMod val="65000"/>
              </a:schemeClr>
            </a:solidFill>
          </a:ln>
          <a:extLst/>
        </p:spPr>
      </p:pic>
    </p:spTree>
    <p:extLst>
      <p:ext uri="{BB962C8B-B14F-4D97-AF65-F5344CB8AC3E}">
        <p14:creationId xmlns:p14="http://schemas.microsoft.com/office/powerpoint/2010/main" val="131820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 xmlns:a16="http://schemas.microsoft.com/office/drawing/2014/main" id="{A81D6EC1-F6F3-4E84-A868-5180CA028379}"/>
              </a:ext>
            </a:extLst>
          </p:cNvPr>
          <p:cNvSpPr>
            <a:spLocks noGrp="1"/>
          </p:cNvSpPr>
          <p:nvPr>
            <p:ph type="title"/>
          </p:nvPr>
        </p:nvSpPr>
        <p:spPr>
          <a:xfrm>
            <a:off x="420688" y="-100013"/>
            <a:ext cx="8229600" cy="1143001"/>
          </a:xfrm>
        </p:spPr>
        <p:txBody>
          <a:bodyPr/>
          <a:lstStyle/>
          <a:p>
            <a:r>
              <a:rPr lang="it-IT" altLang="it-IT" sz="3200" b="1" dirty="0" smtClean="0"/>
              <a:t>CONTRIBUTO AMBIENTALE CONAI</a:t>
            </a:r>
            <a:endParaRPr lang="it-IT" altLang="it-IT" sz="3200" b="1" dirty="0"/>
          </a:p>
        </p:txBody>
      </p:sp>
      <p:cxnSp>
        <p:nvCxnSpPr>
          <p:cNvPr id="21" name="Straight Connector 20">
            <a:extLst>
              <a:ext uri="{FF2B5EF4-FFF2-40B4-BE49-F238E27FC236}">
                <a16:creationId xmlns="" xmlns:a16="http://schemas.microsoft.com/office/drawing/2014/main" id="{6174C32F-D2B7-4B46-A72C-715126482429}"/>
              </a:ext>
            </a:extLst>
          </p:cNvPr>
          <p:cNvCxnSpPr/>
          <p:nvPr/>
        </p:nvCxnSpPr>
        <p:spPr>
          <a:xfrm>
            <a:off x="431800" y="6597650"/>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 xmlns:a16="http://schemas.microsoft.com/office/drawing/2014/main" id="{03181705-D6C8-4EBC-8976-C893C7A25160}"/>
              </a:ext>
            </a:extLst>
          </p:cNvPr>
          <p:cNvSpPr/>
          <p:nvPr/>
        </p:nvSpPr>
        <p:spPr>
          <a:xfrm>
            <a:off x="8027988" y="5635625"/>
            <a:ext cx="431800" cy="431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it-IT"/>
          </a:p>
        </p:txBody>
      </p:sp>
      <p:cxnSp>
        <p:nvCxnSpPr>
          <p:cNvPr id="7" name="Straight Connector 6">
            <a:extLst>
              <a:ext uri="{FF2B5EF4-FFF2-40B4-BE49-F238E27FC236}">
                <a16:creationId xmlns="" xmlns:a16="http://schemas.microsoft.com/office/drawing/2014/main" id="{1278383B-966B-432B-B1C5-9EE45292CCE8}"/>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 name="Rettangolo 1"/>
          <p:cNvSpPr/>
          <p:nvPr/>
        </p:nvSpPr>
        <p:spPr>
          <a:xfrm>
            <a:off x="358776" y="1125899"/>
            <a:ext cx="8291512" cy="4247317"/>
          </a:xfrm>
          <a:prstGeom prst="rect">
            <a:avLst/>
          </a:prstGeom>
        </p:spPr>
        <p:txBody>
          <a:bodyPr wrap="square">
            <a:spAutoFit/>
          </a:bodyPr>
          <a:lstStyle/>
          <a:p>
            <a:pPr algn="just"/>
            <a:r>
              <a:rPr lang="it-IT" dirty="0"/>
              <a:t>l CAC (Contributo Ambientale </a:t>
            </a:r>
            <a:r>
              <a:rPr lang="it-IT" dirty="0" err="1"/>
              <a:t>Conai</a:t>
            </a:r>
            <a:r>
              <a:rPr lang="it-IT" dirty="0"/>
              <a:t>) viene stabilito per ciascuna tipologia di materiale di imballaggio e rappresenta la forma di finanziamento attraverso la quale il </a:t>
            </a:r>
            <a:r>
              <a:rPr lang="it-IT" dirty="0">
                <a:hlinkClick r:id="rId2"/>
              </a:rPr>
              <a:t>Consorzio Nazionale Imballaggi – </a:t>
            </a:r>
            <a:r>
              <a:rPr lang="it-IT" dirty="0" err="1">
                <a:hlinkClick r:id="rId2"/>
              </a:rPr>
              <a:t>Conai</a:t>
            </a:r>
            <a:r>
              <a:rPr lang="it-IT" dirty="0">
                <a:hlinkClick r:id="rId2"/>
              </a:rPr>
              <a:t> </a:t>
            </a:r>
            <a:r>
              <a:rPr lang="it-IT" dirty="0"/>
              <a:t> ripartisce tra i Produttori e gli Utilizzatori d’imballaggio i costi della raccolta differenziata, del riciclo e del recupero dei rifiuti di imballaggi.</a:t>
            </a:r>
          </a:p>
          <a:p>
            <a:pPr algn="just"/>
            <a:r>
              <a:rPr lang="it-IT" dirty="0"/>
              <a:t>Il Contributo Ambientale viene applicato ogni volta che vengono immessi imballaggi sul mercato e viene applicato al momento della “prima cessione” ossia quando:</a:t>
            </a:r>
          </a:p>
          <a:p>
            <a:pPr>
              <a:buFont typeface="Arial" panose="020B0604020202020204" pitchFamily="34" charset="0"/>
              <a:buChar char="•"/>
            </a:pPr>
            <a:r>
              <a:rPr lang="it-IT" dirty="0"/>
              <a:t>l’imballaggio finito passa dal Produttore all’Utilizzatore</a:t>
            </a:r>
          </a:p>
          <a:p>
            <a:r>
              <a:rPr lang="it-IT" dirty="0"/>
              <a:t>oppure</a:t>
            </a:r>
          </a:p>
          <a:p>
            <a:pPr>
              <a:buFont typeface="Arial" panose="020B0604020202020204" pitchFamily="34" charset="0"/>
              <a:buChar char="•"/>
            </a:pPr>
            <a:r>
              <a:rPr lang="it-IT" dirty="0"/>
              <a:t>l’imballaggio passa da un Importatore ad un Utilizzatore</a:t>
            </a:r>
          </a:p>
          <a:p>
            <a:pPr>
              <a:buFont typeface="Arial" panose="020B0604020202020204" pitchFamily="34" charset="0"/>
              <a:buChar char="•"/>
            </a:pPr>
            <a:r>
              <a:rPr lang="it-IT" dirty="0"/>
              <a:t>vengono importati imballaggi pieni</a:t>
            </a:r>
          </a:p>
          <a:p>
            <a:r>
              <a:rPr lang="it-IT" dirty="0"/>
              <a:t>I costi della raccolta, riciclo e recupero vengono determinati sulla base del Programma Generale per la prevenzione e la gestione, redatto sulla base dei Programmi di Prevenzione dei Consorzi di </a:t>
            </a:r>
            <a:r>
              <a:rPr lang="it-IT" dirty="0" smtClean="0"/>
              <a:t>filiera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 xmlns:a16="http://schemas.microsoft.com/office/drawing/2014/main" id="{F3ACC308-80C5-4279-A0FC-CBCE6D036384}"/>
              </a:ext>
            </a:extLst>
          </p:cNvPr>
          <p:cNvSpPr>
            <a:spLocks noChangeArrowheads="1"/>
          </p:cNvSpPr>
          <p:nvPr/>
        </p:nvSpPr>
        <p:spPr bwMode="auto">
          <a:xfrm>
            <a:off x="406400" y="1474788"/>
            <a:ext cx="84137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it-IT" altLang="it-IT" sz="2200" b="1"/>
              <a:t>RACCOLTA SELETTIVA</a:t>
            </a:r>
          </a:p>
          <a:p>
            <a:r>
              <a:rPr lang="it-IT" altLang="it-IT" sz="1400"/>
              <a:t>----------------------------------------------------</a:t>
            </a:r>
          </a:p>
          <a:p>
            <a:pPr algn="just"/>
            <a:r>
              <a:rPr lang="it-IT" altLang="it-IT" sz="2200"/>
              <a:t>Si intende la raccolta di prossimità, compresa quella effettuata presso i centri di raccolta di soli rifiuti di imballaggio cellulosico in cui si assume convenzionalmente un tenore di imballaggio pari al 100% identificata dal codice 150101. </a:t>
            </a:r>
          </a:p>
          <a:p>
            <a:pPr algn="just"/>
            <a:endParaRPr lang="it-IT" altLang="it-IT" sz="2200"/>
          </a:p>
        </p:txBody>
      </p:sp>
      <p:sp>
        <p:nvSpPr>
          <p:cNvPr id="132098" name="Title 1">
            <a:extLst>
              <a:ext uri="{FF2B5EF4-FFF2-40B4-BE49-F238E27FC236}">
                <a16:creationId xmlns="" xmlns:a16="http://schemas.microsoft.com/office/drawing/2014/main" id="{00EEE87C-4B42-4F70-A95D-2AFC431D8B87}"/>
              </a:ext>
            </a:extLst>
          </p:cNvPr>
          <p:cNvSpPr>
            <a:spLocks noGrp="1"/>
          </p:cNvSpPr>
          <p:nvPr>
            <p:ph type="title"/>
          </p:nvPr>
        </p:nvSpPr>
        <p:spPr>
          <a:xfrm>
            <a:off x="406400" y="-17463"/>
            <a:ext cx="8229600" cy="1069976"/>
          </a:xfrm>
        </p:spPr>
        <p:txBody>
          <a:bodyPr/>
          <a:lstStyle/>
          <a:p>
            <a:r>
              <a:rPr lang="it-IT" altLang="it-IT" sz="3200" b="1"/>
              <a:t>Accordo ANCI COMIECO</a:t>
            </a:r>
          </a:p>
        </p:txBody>
      </p:sp>
      <p:cxnSp>
        <p:nvCxnSpPr>
          <p:cNvPr id="11" name="Straight Connector 10">
            <a:extLst>
              <a:ext uri="{FF2B5EF4-FFF2-40B4-BE49-F238E27FC236}">
                <a16:creationId xmlns="" xmlns:a16="http://schemas.microsoft.com/office/drawing/2014/main" id="{D5BDD8F3-EEFA-407F-82BF-636D902190F2}"/>
              </a:ext>
            </a:extLst>
          </p:cNvPr>
          <p:cNvCxnSpPr/>
          <p:nvPr/>
        </p:nvCxnSpPr>
        <p:spPr>
          <a:xfrm>
            <a:off x="395288" y="846138"/>
            <a:ext cx="82804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2" descr="Risultati immagini per LOGO COMIECO">
            <a:extLst>
              <a:ext uri="{FF2B5EF4-FFF2-40B4-BE49-F238E27FC236}">
                <a16:creationId xmlns="" xmlns:a16="http://schemas.microsoft.com/office/drawing/2014/main" id="{9E17F149-BD60-416B-8D09-175FA3AE86F1}"/>
              </a:ext>
            </a:extLst>
          </p:cNvPr>
          <p:cNvPicPr>
            <a:picLocks noChangeAspect="1" noChangeArrowheads="1"/>
          </p:cNvPicPr>
          <p:nvPr/>
        </p:nvPicPr>
        <p:blipFill>
          <a:blip r:embed="rId2"/>
          <a:srcRect/>
          <a:stretch>
            <a:fillRect/>
          </a:stretch>
        </p:blipFill>
        <p:spPr bwMode="auto">
          <a:xfrm>
            <a:off x="7518400" y="436563"/>
            <a:ext cx="1155700" cy="760412"/>
          </a:xfrm>
          <a:prstGeom prst="rect">
            <a:avLst/>
          </a:prstGeom>
          <a:noFill/>
          <a:ln>
            <a:solidFill>
              <a:schemeClr val="bg1">
                <a:lumMod val="65000"/>
              </a:schemeClr>
            </a:solidFill>
          </a:ln>
          <a:extLst/>
        </p:spPr>
      </p:pic>
      <p:cxnSp>
        <p:nvCxnSpPr>
          <p:cNvPr id="13" name="Straight Connector 12">
            <a:extLst>
              <a:ext uri="{FF2B5EF4-FFF2-40B4-BE49-F238E27FC236}">
                <a16:creationId xmlns="" xmlns:a16="http://schemas.microsoft.com/office/drawing/2014/main" id="{C00FA45D-EA58-4724-89EA-0D0D5FDD7EC2}"/>
              </a:ext>
            </a:extLst>
          </p:cNvPr>
          <p:cNvCxnSpPr/>
          <p:nvPr/>
        </p:nvCxnSpPr>
        <p:spPr>
          <a:xfrm>
            <a:off x="406400" y="6308725"/>
            <a:ext cx="82804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2941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E9ED1BF-B236-488D-B045-F20B1A775CBE}"/>
              </a:ext>
            </a:extLst>
          </p:cNvPr>
          <p:cNvSpPr/>
          <p:nvPr/>
        </p:nvSpPr>
        <p:spPr>
          <a:xfrm>
            <a:off x="611188" y="1444625"/>
            <a:ext cx="7848600" cy="4492625"/>
          </a:xfrm>
          <a:prstGeom prst="rect">
            <a:avLst/>
          </a:prstGeom>
        </p:spPr>
        <p:txBody>
          <a:bodyPr>
            <a:spAutoFit/>
          </a:bodyPr>
          <a:lstStyle/>
          <a:p>
            <a:pPr algn="just" fontAlgn="auto">
              <a:spcBef>
                <a:spcPts val="0"/>
              </a:spcBef>
              <a:spcAft>
                <a:spcPts val="0"/>
              </a:spcAft>
              <a:defRPr/>
            </a:pPr>
            <a:r>
              <a:rPr lang="it-IT" sz="2200" b="1" dirty="0">
                <a:latin typeface="+mn-lt"/>
                <a:cs typeface="+mn-cs"/>
              </a:rPr>
              <a:t>NUOVO RAPPORTO CON LE PIATTAFORME </a:t>
            </a:r>
          </a:p>
          <a:p>
            <a:pPr algn="just" fontAlgn="auto">
              <a:spcBef>
                <a:spcPts val="0"/>
              </a:spcBef>
              <a:spcAft>
                <a:spcPts val="0"/>
              </a:spcAft>
              <a:defRPr/>
            </a:pPr>
            <a:r>
              <a:rPr lang="it-IT" sz="1400" dirty="0">
                <a:latin typeface="+mn-lt"/>
                <a:cs typeface="+mn-cs"/>
              </a:rPr>
              <a:t>--------------------------------------------------------------------------------------------</a:t>
            </a:r>
          </a:p>
          <a:p>
            <a:pPr algn="just" fontAlgn="auto">
              <a:spcBef>
                <a:spcPts val="0"/>
              </a:spcBef>
              <a:spcAft>
                <a:spcPts val="0"/>
              </a:spcAft>
              <a:defRPr/>
            </a:pPr>
            <a:r>
              <a:rPr lang="it-IT" sz="2200" dirty="0">
                <a:latin typeface="+mn-lt"/>
                <a:cs typeface="+mn-cs"/>
              </a:rPr>
              <a:t>La scelta della piattaforma, diversamente dal precedente AT può essere fatta sia dal Convenzionato che da COMIECO. </a:t>
            </a:r>
          </a:p>
          <a:p>
            <a:pPr algn="just" fontAlgn="auto">
              <a:spcBef>
                <a:spcPts val="0"/>
              </a:spcBef>
              <a:spcAft>
                <a:spcPts val="0"/>
              </a:spcAft>
              <a:defRPr/>
            </a:pPr>
            <a:endParaRPr lang="it-IT" sz="2200" dirty="0">
              <a:latin typeface="+mn-lt"/>
              <a:cs typeface="+mn-cs"/>
            </a:endParaRPr>
          </a:p>
          <a:p>
            <a:pPr marL="342900" indent="-342900" algn="just" fontAlgn="auto">
              <a:spcBef>
                <a:spcPts val="0"/>
              </a:spcBef>
              <a:spcAft>
                <a:spcPts val="0"/>
              </a:spcAft>
              <a:buFont typeface="Wingdings" panose="05000000000000000000" pitchFamily="2" charset="2"/>
              <a:buChar char="Ø"/>
              <a:defRPr/>
            </a:pPr>
            <a:r>
              <a:rPr lang="it-IT" sz="2200" dirty="0">
                <a:latin typeface="+mn-lt"/>
                <a:cs typeface="+mn-cs"/>
              </a:rPr>
              <a:t>Il </a:t>
            </a:r>
            <a:r>
              <a:rPr lang="it-IT" sz="2200" b="1" dirty="0">
                <a:latin typeface="+mn-lt"/>
                <a:cs typeface="+mn-cs"/>
              </a:rPr>
              <a:t>Convenzionato </a:t>
            </a:r>
            <a:r>
              <a:rPr lang="it-IT" sz="2200" dirty="0">
                <a:latin typeface="+mn-lt"/>
                <a:cs typeface="+mn-cs"/>
              </a:rPr>
              <a:t>provvede alla scelta della piattaforma quando effettua una raccolta multimateriale o congiunta (opzione 1a) previa separazione delle fms. </a:t>
            </a:r>
          </a:p>
          <a:p>
            <a:pPr algn="just" fontAlgn="auto">
              <a:spcBef>
                <a:spcPts val="0"/>
              </a:spcBef>
              <a:spcAft>
                <a:spcPts val="0"/>
              </a:spcAft>
              <a:defRPr/>
            </a:pPr>
            <a:endParaRPr lang="it-IT" sz="2200" dirty="0">
              <a:latin typeface="+mn-lt"/>
              <a:cs typeface="+mn-cs"/>
            </a:endParaRPr>
          </a:p>
          <a:p>
            <a:pPr marL="342900" indent="-342900" algn="just" fontAlgn="auto">
              <a:spcBef>
                <a:spcPts val="0"/>
              </a:spcBef>
              <a:spcAft>
                <a:spcPts val="0"/>
              </a:spcAft>
              <a:buFont typeface="Wingdings" panose="05000000000000000000" pitchFamily="2" charset="2"/>
              <a:buChar char="Ø"/>
              <a:defRPr/>
            </a:pPr>
            <a:r>
              <a:rPr lang="it-IT" sz="2200" b="1" dirty="0">
                <a:latin typeface="+mn-lt"/>
                <a:cs typeface="+mn-cs"/>
              </a:rPr>
              <a:t>COMIECO </a:t>
            </a:r>
            <a:r>
              <a:rPr lang="it-IT" sz="2200" dirty="0">
                <a:latin typeface="+mn-lt"/>
                <a:cs typeface="+mn-cs"/>
              </a:rPr>
              <a:t>individua una piattaforma in tutti gli altri casi, salvo diversi accordi tra le parti, entro un raggio di 30km dal convenzionata (se distanza superiore verranno corrisposti dei corrispettivi aggiuntivi per il trasporto). </a:t>
            </a:r>
          </a:p>
        </p:txBody>
      </p:sp>
      <p:sp>
        <p:nvSpPr>
          <p:cNvPr id="134146" name="Title 1">
            <a:extLst>
              <a:ext uri="{FF2B5EF4-FFF2-40B4-BE49-F238E27FC236}">
                <a16:creationId xmlns="" xmlns:a16="http://schemas.microsoft.com/office/drawing/2014/main" id="{C509BA68-4BDD-43C6-A9F8-BC5830928B95}"/>
              </a:ext>
            </a:extLst>
          </p:cNvPr>
          <p:cNvSpPr>
            <a:spLocks noGrp="1"/>
          </p:cNvSpPr>
          <p:nvPr>
            <p:ph type="title"/>
          </p:nvPr>
        </p:nvSpPr>
        <p:spPr>
          <a:xfrm>
            <a:off x="406400" y="-17463"/>
            <a:ext cx="8229600" cy="1069976"/>
          </a:xfrm>
        </p:spPr>
        <p:txBody>
          <a:bodyPr/>
          <a:lstStyle/>
          <a:p>
            <a:r>
              <a:rPr lang="it-IT" altLang="it-IT" sz="3200" b="1"/>
              <a:t>Accordo ANCI COMIECO</a:t>
            </a:r>
          </a:p>
        </p:txBody>
      </p:sp>
      <p:cxnSp>
        <p:nvCxnSpPr>
          <p:cNvPr id="12" name="Straight Connector 11">
            <a:extLst>
              <a:ext uri="{FF2B5EF4-FFF2-40B4-BE49-F238E27FC236}">
                <a16:creationId xmlns="" xmlns:a16="http://schemas.microsoft.com/office/drawing/2014/main" id="{D301A05A-7F54-4EA7-BCD9-363D1136BE6D}"/>
              </a:ext>
            </a:extLst>
          </p:cNvPr>
          <p:cNvCxnSpPr/>
          <p:nvPr/>
        </p:nvCxnSpPr>
        <p:spPr>
          <a:xfrm>
            <a:off x="395288" y="846138"/>
            <a:ext cx="82804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2" descr="Risultati immagini per LOGO COMIECO">
            <a:extLst>
              <a:ext uri="{FF2B5EF4-FFF2-40B4-BE49-F238E27FC236}">
                <a16:creationId xmlns="" xmlns:a16="http://schemas.microsoft.com/office/drawing/2014/main" id="{141915D0-EB45-4F3B-A809-EDB45319EDAD}"/>
              </a:ext>
            </a:extLst>
          </p:cNvPr>
          <p:cNvPicPr>
            <a:picLocks noChangeAspect="1" noChangeArrowheads="1"/>
          </p:cNvPicPr>
          <p:nvPr/>
        </p:nvPicPr>
        <p:blipFill>
          <a:blip r:embed="rId3"/>
          <a:srcRect/>
          <a:stretch>
            <a:fillRect/>
          </a:stretch>
        </p:blipFill>
        <p:spPr bwMode="auto">
          <a:xfrm>
            <a:off x="7518400" y="436563"/>
            <a:ext cx="1155700" cy="760412"/>
          </a:xfrm>
          <a:prstGeom prst="rect">
            <a:avLst/>
          </a:prstGeom>
          <a:noFill/>
          <a:ln>
            <a:solidFill>
              <a:schemeClr val="bg1">
                <a:lumMod val="65000"/>
              </a:schemeClr>
            </a:solidFill>
          </a:ln>
          <a:extLst/>
        </p:spPr>
      </p:pic>
      <p:cxnSp>
        <p:nvCxnSpPr>
          <p:cNvPr id="14" name="Straight Connector 13">
            <a:extLst>
              <a:ext uri="{FF2B5EF4-FFF2-40B4-BE49-F238E27FC236}">
                <a16:creationId xmlns="" xmlns:a16="http://schemas.microsoft.com/office/drawing/2014/main" id="{0BF1A280-277A-4FF0-9846-02CEE383CB9B}"/>
              </a:ext>
            </a:extLst>
          </p:cNvPr>
          <p:cNvCxnSpPr/>
          <p:nvPr/>
        </p:nvCxnSpPr>
        <p:spPr>
          <a:xfrm>
            <a:off x="406400" y="6308725"/>
            <a:ext cx="82804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000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a:extLst>
              <a:ext uri="{FF2B5EF4-FFF2-40B4-BE49-F238E27FC236}">
                <a16:creationId xmlns="" xmlns:a16="http://schemas.microsoft.com/office/drawing/2014/main" id="{9350EBDA-4800-40A7-83BC-B3FBC0881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1270000"/>
            <a:ext cx="72231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4" name="Title 1">
            <a:extLst>
              <a:ext uri="{FF2B5EF4-FFF2-40B4-BE49-F238E27FC236}">
                <a16:creationId xmlns="" xmlns:a16="http://schemas.microsoft.com/office/drawing/2014/main" id="{61E12F68-E4A3-47C1-BF6B-E2FFE34991E1}"/>
              </a:ext>
            </a:extLst>
          </p:cNvPr>
          <p:cNvSpPr>
            <a:spLocks noGrp="1"/>
          </p:cNvSpPr>
          <p:nvPr>
            <p:ph type="title"/>
          </p:nvPr>
        </p:nvSpPr>
        <p:spPr>
          <a:xfrm>
            <a:off x="406400" y="-17463"/>
            <a:ext cx="8229600" cy="1069976"/>
          </a:xfrm>
        </p:spPr>
        <p:txBody>
          <a:bodyPr/>
          <a:lstStyle/>
          <a:p>
            <a:r>
              <a:rPr lang="it-IT" altLang="it-IT" sz="3200" b="1"/>
              <a:t>Accordo ANCI COMIECO</a:t>
            </a:r>
          </a:p>
        </p:txBody>
      </p:sp>
      <p:cxnSp>
        <p:nvCxnSpPr>
          <p:cNvPr id="9" name="Straight Connector 8">
            <a:extLst>
              <a:ext uri="{FF2B5EF4-FFF2-40B4-BE49-F238E27FC236}">
                <a16:creationId xmlns="" xmlns:a16="http://schemas.microsoft.com/office/drawing/2014/main" id="{22F9FD4D-EE56-41EE-B8CE-BBC0DBA6A2D5}"/>
              </a:ext>
            </a:extLst>
          </p:cNvPr>
          <p:cNvCxnSpPr/>
          <p:nvPr/>
        </p:nvCxnSpPr>
        <p:spPr>
          <a:xfrm>
            <a:off x="395288" y="846138"/>
            <a:ext cx="82804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11" name="Picture 2" descr="Risultati immagini per LOGO COMIECO">
            <a:extLst>
              <a:ext uri="{FF2B5EF4-FFF2-40B4-BE49-F238E27FC236}">
                <a16:creationId xmlns="" xmlns:a16="http://schemas.microsoft.com/office/drawing/2014/main" id="{01429C1D-F35E-4171-9555-6C2DE6E1974B}"/>
              </a:ext>
            </a:extLst>
          </p:cNvPr>
          <p:cNvPicPr>
            <a:picLocks noChangeAspect="1" noChangeArrowheads="1"/>
          </p:cNvPicPr>
          <p:nvPr/>
        </p:nvPicPr>
        <p:blipFill>
          <a:blip r:embed="rId4"/>
          <a:srcRect/>
          <a:stretch>
            <a:fillRect/>
          </a:stretch>
        </p:blipFill>
        <p:spPr bwMode="auto">
          <a:xfrm>
            <a:off x="7518400" y="436563"/>
            <a:ext cx="1155700" cy="760412"/>
          </a:xfrm>
          <a:prstGeom prst="rect">
            <a:avLst/>
          </a:prstGeom>
          <a:noFill/>
          <a:ln>
            <a:solidFill>
              <a:schemeClr val="bg1">
                <a:lumMod val="65000"/>
              </a:schemeClr>
            </a:solidFill>
          </a:ln>
          <a:extLst/>
        </p:spPr>
      </p:pic>
      <p:cxnSp>
        <p:nvCxnSpPr>
          <p:cNvPr id="12" name="Straight Connector 11">
            <a:extLst>
              <a:ext uri="{FF2B5EF4-FFF2-40B4-BE49-F238E27FC236}">
                <a16:creationId xmlns="" xmlns:a16="http://schemas.microsoft.com/office/drawing/2014/main" id="{90B58ADE-F53B-4D26-8C3D-E12AE8242E14}"/>
              </a:ext>
            </a:extLst>
          </p:cNvPr>
          <p:cNvCxnSpPr/>
          <p:nvPr/>
        </p:nvCxnSpPr>
        <p:spPr>
          <a:xfrm>
            <a:off x="406400" y="6308725"/>
            <a:ext cx="82804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9370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 xmlns:a16="http://schemas.microsoft.com/office/drawing/2014/main" id="{3525322D-BE4D-4DB4-BA12-CD689F10C2FF}"/>
              </a:ext>
            </a:extLst>
          </p:cNvPr>
          <p:cNvSpPr>
            <a:spLocks noGrp="1"/>
          </p:cNvSpPr>
          <p:nvPr>
            <p:ph type="title"/>
          </p:nvPr>
        </p:nvSpPr>
        <p:spPr>
          <a:xfrm>
            <a:off x="406400" y="-100013"/>
            <a:ext cx="8229600" cy="1071563"/>
          </a:xfrm>
        </p:spPr>
        <p:txBody>
          <a:bodyPr/>
          <a:lstStyle/>
          <a:p>
            <a:r>
              <a:rPr lang="it-IT" altLang="it-IT" sz="3200" b="1" dirty="0" smtClean="0"/>
              <a:t>ACCORDO ANCI COMIECO</a:t>
            </a:r>
            <a:endParaRPr lang="it-IT" altLang="it-IT" sz="3200" b="1" dirty="0"/>
          </a:p>
        </p:txBody>
      </p:sp>
      <p:cxnSp>
        <p:nvCxnSpPr>
          <p:cNvPr id="12" name="Straight Connector 11">
            <a:extLst>
              <a:ext uri="{FF2B5EF4-FFF2-40B4-BE49-F238E27FC236}">
                <a16:creationId xmlns="" xmlns:a16="http://schemas.microsoft.com/office/drawing/2014/main" id="{E1FF7D68-8737-4898-A7CC-56B0F4244564}"/>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CB3FE83A-5CEB-4639-894C-64FC39DDB6D1}"/>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2" name="Immagine 1">
            <a:extLst>
              <a:ext uri="{FF2B5EF4-FFF2-40B4-BE49-F238E27FC236}">
                <a16:creationId xmlns="" xmlns:a16="http://schemas.microsoft.com/office/drawing/2014/main" id="{8AE44F82-F876-4ABD-BC75-DC5B020E99DD}"/>
              </a:ext>
            </a:extLst>
          </p:cNvPr>
          <p:cNvPicPr>
            <a:picLocks noChangeAspect="1"/>
          </p:cNvPicPr>
          <p:nvPr/>
        </p:nvPicPr>
        <p:blipFill>
          <a:blip r:embed="rId2"/>
          <a:stretch>
            <a:fillRect/>
          </a:stretch>
        </p:blipFill>
        <p:spPr>
          <a:xfrm>
            <a:off x="0" y="1679274"/>
            <a:ext cx="9144000" cy="3499452"/>
          </a:xfrm>
          <a:prstGeom prst="rect">
            <a:avLst/>
          </a:prstGeom>
        </p:spPr>
      </p:pic>
    </p:spTree>
    <p:extLst>
      <p:ext uri="{BB962C8B-B14F-4D97-AF65-F5344CB8AC3E}">
        <p14:creationId xmlns:p14="http://schemas.microsoft.com/office/powerpoint/2010/main" val="850053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7CE6C66-5AF1-4363-A124-355E38D36A82}"/>
              </a:ext>
            </a:extLst>
          </p:cNvPr>
          <p:cNvSpPr/>
          <p:nvPr/>
        </p:nvSpPr>
        <p:spPr>
          <a:xfrm>
            <a:off x="406400" y="836613"/>
            <a:ext cx="8280400" cy="4339650"/>
          </a:xfrm>
          <a:prstGeom prst="rect">
            <a:avLst/>
          </a:prstGeom>
        </p:spPr>
        <p:txBody>
          <a:bodyPr>
            <a:spAutoFit/>
          </a:bodyPr>
          <a:lstStyle/>
          <a:p>
            <a:pPr fontAlgn="auto">
              <a:spcBef>
                <a:spcPts val="0"/>
              </a:spcBef>
              <a:spcAft>
                <a:spcPts val="0"/>
              </a:spcAft>
              <a:defRPr/>
            </a:pPr>
            <a:endParaRPr lang="it-IT" sz="2200" dirty="0">
              <a:latin typeface="+mn-lt"/>
              <a:cs typeface="+mn-cs"/>
            </a:endParaRPr>
          </a:p>
          <a:p>
            <a:pPr fontAlgn="auto">
              <a:spcBef>
                <a:spcPts val="0"/>
              </a:spcBef>
              <a:spcAft>
                <a:spcPts val="0"/>
              </a:spcAft>
              <a:defRPr/>
            </a:pPr>
            <a:r>
              <a:rPr lang="it-IT" sz="2200" b="1" dirty="0">
                <a:latin typeface="+mn-lt"/>
                <a:cs typeface="+mn-cs"/>
              </a:rPr>
              <a:t>INFORMAZIONI AGGIUNTIVE </a:t>
            </a:r>
            <a:endParaRPr lang="it-IT" sz="2200" dirty="0">
              <a:latin typeface="+mn-lt"/>
              <a:cs typeface="+mn-cs"/>
            </a:endParaRPr>
          </a:p>
          <a:p>
            <a:pPr fontAlgn="auto">
              <a:spcBef>
                <a:spcPts val="0"/>
              </a:spcBef>
              <a:spcAft>
                <a:spcPts val="0"/>
              </a:spcAft>
              <a:defRPr/>
            </a:pPr>
            <a:endParaRPr lang="it-IT" sz="1400" dirty="0">
              <a:latin typeface="+mn-lt"/>
              <a:cs typeface="+mn-cs"/>
            </a:endParaRPr>
          </a:p>
          <a:p>
            <a:pPr marL="342900" indent="-342900" algn="just" fontAlgn="auto">
              <a:spcBef>
                <a:spcPts val="0"/>
              </a:spcBef>
              <a:spcAft>
                <a:spcPts val="0"/>
              </a:spcAft>
              <a:buFont typeface="Wingdings" panose="05000000000000000000" pitchFamily="2" charset="2"/>
              <a:buChar char="§"/>
              <a:defRPr/>
            </a:pPr>
            <a:r>
              <a:rPr lang="it-IT" sz="2200" dirty="0">
                <a:latin typeface="+mn-lt"/>
                <a:cs typeface="+mn-cs"/>
              </a:rPr>
              <a:t>COMIECO penalizza economicamente (declassamento della fascia di qualità: 4° fascia per la RC; 4° fascia classe D per la RS) il convenzionato che conferisce la raccolta della carta con </a:t>
            </a:r>
            <a:r>
              <a:rPr lang="it-IT" sz="2200" b="1" dirty="0">
                <a:latin typeface="+mn-lt"/>
                <a:cs typeface="+mn-cs"/>
              </a:rPr>
              <a:t>sacchi in plastica. </a:t>
            </a:r>
            <a:endParaRPr lang="it-IT" sz="2200" dirty="0">
              <a:latin typeface="+mn-lt"/>
              <a:cs typeface="+mn-cs"/>
            </a:endParaRPr>
          </a:p>
          <a:p>
            <a:pPr marL="342900" indent="-342900" algn="just" fontAlgn="auto">
              <a:spcBef>
                <a:spcPts val="0"/>
              </a:spcBef>
              <a:spcAft>
                <a:spcPts val="0"/>
              </a:spcAft>
              <a:buFont typeface="Wingdings" panose="05000000000000000000" pitchFamily="2" charset="2"/>
              <a:buChar char="§"/>
              <a:defRPr/>
            </a:pPr>
            <a:endParaRPr lang="it-IT" sz="1400" dirty="0">
              <a:latin typeface="+mn-lt"/>
              <a:cs typeface="+mn-cs"/>
            </a:endParaRPr>
          </a:p>
          <a:p>
            <a:pPr marL="342900" indent="-342900" algn="just" fontAlgn="auto">
              <a:spcBef>
                <a:spcPts val="0"/>
              </a:spcBef>
              <a:spcAft>
                <a:spcPts val="0"/>
              </a:spcAft>
              <a:buFont typeface="Wingdings" panose="05000000000000000000" pitchFamily="2" charset="2"/>
              <a:buChar char="§"/>
              <a:defRPr/>
            </a:pPr>
            <a:r>
              <a:rPr lang="it-IT" sz="2200" dirty="0">
                <a:latin typeface="+mn-lt"/>
                <a:cs typeface="+mn-cs"/>
              </a:rPr>
              <a:t>Le </a:t>
            </a:r>
            <a:r>
              <a:rPr lang="it-IT" sz="2200" b="1" dirty="0">
                <a:latin typeface="+mn-lt"/>
                <a:cs typeface="+mn-cs"/>
              </a:rPr>
              <a:t>Analisi Merceologiche </a:t>
            </a:r>
            <a:r>
              <a:rPr lang="it-IT" sz="2200" dirty="0">
                <a:latin typeface="+mn-lt"/>
                <a:cs typeface="+mn-cs"/>
              </a:rPr>
              <a:t>vengono effettuate a sorpresa con la segregazione del carico e invito al convenzionato di assistere. </a:t>
            </a:r>
          </a:p>
          <a:p>
            <a:pPr marL="342900" indent="-342900" algn="just" fontAlgn="auto">
              <a:spcBef>
                <a:spcPts val="0"/>
              </a:spcBef>
              <a:spcAft>
                <a:spcPts val="0"/>
              </a:spcAft>
              <a:buFont typeface="Wingdings" panose="05000000000000000000" pitchFamily="2" charset="2"/>
              <a:buChar char="§"/>
              <a:defRPr/>
            </a:pPr>
            <a:endParaRPr lang="it-IT" sz="1400" dirty="0">
              <a:latin typeface="+mn-lt"/>
              <a:cs typeface="+mn-cs"/>
            </a:endParaRPr>
          </a:p>
          <a:p>
            <a:pPr marL="342900" indent="-342900" algn="just" fontAlgn="auto">
              <a:spcBef>
                <a:spcPts val="0"/>
              </a:spcBef>
              <a:spcAft>
                <a:spcPts val="0"/>
              </a:spcAft>
              <a:buFont typeface="Wingdings" panose="05000000000000000000" pitchFamily="2" charset="2"/>
              <a:buChar char="§"/>
              <a:defRPr/>
            </a:pPr>
            <a:r>
              <a:rPr lang="it-IT" sz="2200" dirty="0">
                <a:latin typeface="+mn-lt"/>
                <a:cs typeface="+mn-cs"/>
              </a:rPr>
              <a:t>E’ previsto un impegno economico per supportare campagne di comunicazione. </a:t>
            </a:r>
          </a:p>
          <a:p>
            <a:pPr algn="just" fontAlgn="auto">
              <a:spcBef>
                <a:spcPts val="0"/>
              </a:spcBef>
              <a:spcAft>
                <a:spcPts val="0"/>
              </a:spcAft>
              <a:defRPr/>
            </a:pPr>
            <a:endParaRPr lang="it-IT" sz="1400" dirty="0">
              <a:latin typeface="+mn-lt"/>
              <a:cs typeface="+mn-cs"/>
            </a:endParaRPr>
          </a:p>
        </p:txBody>
      </p:sp>
      <p:sp>
        <p:nvSpPr>
          <p:cNvPr id="138242" name="Title 1">
            <a:extLst>
              <a:ext uri="{FF2B5EF4-FFF2-40B4-BE49-F238E27FC236}">
                <a16:creationId xmlns="" xmlns:a16="http://schemas.microsoft.com/office/drawing/2014/main" id="{556C498E-5D0D-4AD4-ADD7-E21D76C6EA71}"/>
              </a:ext>
            </a:extLst>
          </p:cNvPr>
          <p:cNvSpPr>
            <a:spLocks noGrp="1"/>
          </p:cNvSpPr>
          <p:nvPr>
            <p:ph type="title"/>
          </p:nvPr>
        </p:nvSpPr>
        <p:spPr>
          <a:xfrm>
            <a:off x="406400" y="-17463"/>
            <a:ext cx="8229600" cy="1069976"/>
          </a:xfrm>
        </p:spPr>
        <p:txBody>
          <a:bodyPr/>
          <a:lstStyle/>
          <a:p>
            <a:r>
              <a:rPr lang="it-IT" altLang="it-IT" sz="3200" b="1"/>
              <a:t>Accordo ANCI COMIECO</a:t>
            </a:r>
          </a:p>
        </p:txBody>
      </p:sp>
      <p:cxnSp>
        <p:nvCxnSpPr>
          <p:cNvPr id="10" name="Straight Connector 9">
            <a:extLst>
              <a:ext uri="{FF2B5EF4-FFF2-40B4-BE49-F238E27FC236}">
                <a16:creationId xmlns="" xmlns:a16="http://schemas.microsoft.com/office/drawing/2014/main" id="{A607D735-51A7-4129-9075-A768F52F28E4}"/>
              </a:ext>
            </a:extLst>
          </p:cNvPr>
          <p:cNvCxnSpPr/>
          <p:nvPr/>
        </p:nvCxnSpPr>
        <p:spPr>
          <a:xfrm>
            <a:off x="395288" y="846138"/>
            <a:ext cx="82804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11" name="Picture 2" descr="Risultati immagini per LOGO COMIECO">
            <a:extLst>
              <a:ext uri="{FF2B5EF4-FFF2-40B4-BE49-F238E27FC236}">
                <a16:creationId xmlns="" xmlns:a16="http://schemas.microsoft.com/office/drawing/2014/main" id="{ECE9F5B3-E36A-4451-8DA9-F7B1607C7F2D}"/>
              </a:ext>
            </a:extLst>
          </p:cNvPr>
          <p:cNvPicPr>
            <a:picLocks noChangeAspect="1" noChangeArrowheads="1"/>
          </p:cNvPicPr>
          <p:nvPr/>
        </p:nvPicPr>
        <p:blipFill>
          <a:blip r:embed="rId3"/>
          <a:srcRect/>
          <a:stretch>
            <a:fillRect/>
          </a:stretch>
        </p:blipFill>
        <p:spPr bwMode="auto">
          <a:xfrm>
            <a:off x="7518400" y="436563"/>
            <a:ext cx="1155700" cy="760412"/>
          </a:xfrm>
          <a:prstGeom prst="rect">
            <a:avLst/>
          </a:prstGeom>
          <a:noFill/>
          <a:ln>
            <a:solidFill>
              <a:schemeClr val="bg1">
                <a:lumMod val="65000"/>
              </a:schemeClr>
            </a:solidFill>
          </a:ln>
          <a:extLst/>
        </p:spPr>
      </p:pic>
      <p:cxnSp>
        <p:nvCxnSpPr>
          <p:cNvPr id="12" name="Straight Connector 11">
            <a:extLst>
              <a:ext uri="{FF2B5EF4-FFF2-40B4-BE49-F238E27FC236}">
                <a16:creationId xmlns="" xmlns:a16="http://schemas.microsoft.com/office/drawing/2014/main" id="{B7C4B16B-9326-44CD-9572-3D4AD6397216}"/>
              </a:ext>
            </a:extLst>
          </p:cNvPr>
          <p:cNvCxnSpPr/>
          <p:nvPr/>
        </p:nvCxnSpPr>
        <p:spPr>
          <a:xfrm>
            <a:off x="406400" y="6308725"/>
            <a:ext cx="8280400"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2441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 xmlns:a16="http://schemas.microsoft.com/office/drawing/2014/main" id="{3525322D-BE4D-4DB4-BA12-CD689F10C2FF}"/>
              </a:ext>
            </a:extLst>
          </p:cNvPr>
          <p:cNvSpPr>
            <a:spLocks noGrp="1"/>
          </p:cNvSpPr>
          <p:nvPr>
            <p:ph type="title"/>
          </p:nvPr>
        </p:nvSpPr>
        <p:spPr>
          <a:xfrm>
            <a:off x="406400" y="-100013"/>
            <a:ext cx="8229600" cy="1071563"/>
          </a:xfrm>
        </p:spPr>
        <p:txBody>
          <a:bodyPr/>
          <a:lstStyle/>
          <a:p>
            <a:r>
              <a:rPr lang="it-IT" altLang="it-IT" sz="3200" b="1" dirty="0" smtClean="0"/>
              <a:t>ACCORDO ANCI RILEGNO</a:t>
            </a:r>
            <a:endParaRPr lang="it-IT" altLang="it-IT" sz="3200" b="1" dirty="0"/>
          </a:p>
        </p:txBody>
      </p:sp>
      <p:cxnSp>
        <p:nvCxnSpPr>
          <p:cNvPr id="12" name="Straight Connector 11">
            <a:extLst>
              <a:ext uri="{FF2B5EF4-FFF2-40B4-BE49-F238E27FC236}">
                <a16:creationId xmlns="" xmlns:a16="http://schemas.microsoft.com/office/drawing/2014/main" id="{E1FF7D68-8737-4898-A7CC-56B0F4244564}"/>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CB3FE83A-5CEB-4639-894C-64FC39DDB6D1}"/>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7" name="Immagine 6"/>
          <p:cNvPicPr>
            <a:picLocks noChangeAspect="1"/>
          </p:cNvPicPr>
          <p:nvPr/>
        </p:nvPicPr>
        <p:blipFill>
          <a:blip r:embed="rId2"/>
          <a:stretch>
            <a:fillRect/>
          </a:stretch>
        </p:blipFill>
        <p:spPr>
          <a:xfrm>
            <a:off x="125047" y="2060827"/>
            <a:ext cx="8705843" cy="1457070"/>
          </a:xfrm>
          <a:prstGeom prst="rect">
            <a:avLst/>
          </a:prstGeom>
        </p:spPr>
      </p:pic>
    </p:spTree>
    <p:extLst>
      <p:ext uri="{BB962C8B-B14F-4D97-AF65-F5344CB8AC3E}">
        <p14:creationId xmlns:p14="http://schemas.microsoft.com/office/powerpoint/2010/main" val="2415071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 xmlns:a16="http://schemas.microsoft.com/office/drawing/2014/main" id="{3525322D-BE4D-4DB4-BA12-CD689F10C2FF}"/>
              </a:ext>
            </a:extLst>
          </p:cNvPr>
          <p:cNvSpPr>
            <a:spLocks noGrp="1"/>
          </p:cNvSpPr>
          <p:nvPr>
            <p:ph type="title"/>
          </p:nvPr>
        </p:nvSpPr>
        <p:spPr>
          <a:xfrm>
            <a:off x="406400" y="-100013"/>
            <a:ext cx="8229600" cy="1071563"/>
          </a:xfrm>
        </p:spPr>
        <p:txBody>
          <a:bodyPr/>
          <a:lstStyle/>
          <a:p>
            <a:r>
              <a:rPr lang="it-IT" altLang="it-IT" sz="3200" b="1" dirty="0" smtClean="0"/>
              <a:t>ACCORDO ANCI RILEGNO</a:t>
            </a:r>
            <a:endParaRPr lang="it-IT" altLang="it-IT" sz="3200" b="1" dirty="0"/>
          </a:p>
        </p:txBody>
      </p:sp>
      <p:cxnSp>
        <p:nvCxnSpPr>
          <p:cNvPr id="12" name="Straight Connector 11">
            <a:extLst>
              <a:ext uri="{FF2B5EF4-FFF2-40B4-BE49-F238E27FC236}">
                <a16:creationId xmlns="" xmlns:a16="http://schemas.microsoft.com/office/drawing/2014/main" id="{E1FF7D68-8737-4898-A7CC-56B0F4244564}"/>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CB3FE83A-5CEB-4639-894C-64FC39DDB6D1}"/>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3" name="Immagine 2">
            <a:extLst>
              <a:ext uri="{FF2B5EF4-FFF2-40B4-BE49-F238E27FC236}">
                <a16:creationId xmlns="" xmlns:a16="http://schemas.microsoft.com/office/drawing/2014/main" id="{21B0D4E6-CE4C-4862-8733-78E32FBBB93A}"/>
              </a:ext>
            </a:extLst>
          </p:cNvPr>
          <p:cNvPicPr>
            <a:picLocks noChangeAspect="1"/>
          </p:cNvPicPr>
          <p:nvPr/>
        </p:nvPicPr>
        <p:blipFill>
          <a:blip r:embed="rId2"/>
          <a:stretch>
            <a:fillRect/>
          </a:stretch>
        </p:blipFill>
        <p:spPr>
          <a:xfrm>
            <a:off x="0" y="1528948"/>
            <a:ext cx="9144000" cy="3800104"/>
          </a:xfrm>
          <a:prstGeom prst="rect">
            <a:avLst/>
          </a:prstGeom>
        </p:spPr>
      </p:pic>
    </p:spTree>
    <p:extLst>
      <p:ext uri="{BB962C8B-B14F-4D97-AF65-F5344CB8AC3E}">
        <p14:creationId xmlns:p14="http://schemas.microsoft.com/office/powerpoint/2010/main" val="2550009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 xmlns:a16="http://schemas.microsoft.com/office/drawing/2014/main" id="{3525322D-BE4D-4DB4-BA12-CD689F10C2FF}"/>
              </a:ext>
            </a:extLst>
          </p:cNvPr>
          <p:cNvSpPr>
            <a:spLocks noGrp="1"/>
          </p:cNvSpPr>
          <p:nvPr>
            <p:ph type="title"/>
          </p:nvPr>
        </p:nvSpPr>
        <p:spPr>
          <a:xfrm>
            <a:off x="406400" y="-100013"/>
            <a:ext cx="8229600" cy="1071563"/>
          </a:xfrm>
        </p:spPr>
        <p:txBody>
          <a:bodyPr/>
          <a:lstStyle/>
          <a:p>
            <a:r>
              <a:rPr lang="it-IT" altLang="it-IT" sz="3200" b="1" dirty="0" smtClean="0"/>
              <a:t>ALLEGATO ANCI COREVE</a:t>
            </a:r>
            <a:endParaRPr lang="it-IT" altLang="it-IT" sz="3200" b="1" dirty="0"/>
          </a:p>
        </p:txBody>
      </p:sp>
      <p:cxnSp>
        <p:nvCxnSpPr>
          <p:cNvPr id="12" name="Straight Connector 11">
            <a:extLst>
              <a:ext uri="{FF2B5EF4-FFF2-40B4-BE49-F238E27FC236}">
                <a16:creationId xmlns="" xmlns:a16="http://schemas.microsoft.com/office/drawing/2014/main" id="{E1FF7D68-8737-4898-A7CC-56B0F4244564}"/>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CB3FE83A-5CEB-4639-894C-64FC39DDB6D1}"/>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2" name="Immagine 1">
            <a:extLst>
              <a:ext uri="{FF2B5EF4-FFF2-40B4-BE49-F238E27FC236}">
                <a16:creationId xmlns="" xmlns:a16="http://schemas.microsoft.com/office/drawing/2014/main" id="{9048466E-8A18-4814-BF57-78835B81C8E1}"/>
              </a:ext>
            </a:extLst>
          </p:cNvPr>
          <p:cNvPicPr>
            <a:picLocks noChangeAspect="1"/>
          </p:cNvPicPr>
          <p:nvPr/>
        </p:nvPicPr>
        <p:blipFill>
          <a:blip r:embed="rId2"/>
          <a:stretch>
            <a:fillRect/>
          </a:stretch>
        </p:blipFill>
        <p:spPr>
          <a:xfrm>
            <a:off x="629816" y="1204371"/>
            <a:ext cx="7884368" cy="4888454"/>
          </a:xfrm>
          <a:prstGeom prst="rect">
            <a:avLst/>
          </a:prstGeom>
        </p:spPr>
      </p:pic>
    </p:spTree>
    <p:extLst>
      <p:ext uri="{BB962C8B-B14F-4D97-AF65-F5344CB8AC3E}">
        <p14:creationId xmlns:p14="http://schemas.microsoft.com/office/powerpoint/2010/main" val="3890337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 xmlns:a16="http://schemas.microsoft.com/office/drawing/2014/main" id="{6F8BA424-37A7-49D6-AC34-1B5FF555A46C}"/>
              </a:ext>
            </a:extLst>
          </p:cNvPr>
          <p:cNvSpPr>
            <a:spLocks noGrp="1"/>
          </p:cNvSpPr>
          <p:nvPr>
            <p:ph type="title"/>
          </p:nvPr>
        </p:nvSpPr>
        <p:spPr>
          <a:xfrm>
            <a:off x="406400" y="-100013"/>
            <a:ext cx="8229600" cy="1071563"/>
          </a:xfrm>
        </p:spPr>
        <p:txBody>
          <a:bodyPr/>
          <a:lstStyle/>
          <a:p>
            <a:r>
              <a:rPr lang="it-IT" altLang="it-IT" sz="3200" b="1"/>
              <a:t>Accordo ANCI COREVE </a:t>
            </a:r>
          </a:p>
        </p:txBody>
      </p:sp>
      <p:sp>
        <p:nvSpPr>
          <p:cNvPr id="117762" name="Rectangle 2">
            <a:extLst>
              <a:ext uri="{FF2B5EF4-FFF2-40B4-BE49-F238E27FC236}">
                <a16:creationId xmlns="" xmlns:a16="http://schemas.microsoft.com/office/drawing/2014/main" id="{E313B8ED-DC36-44C9-A43E-F880E36AD0A1}"/>
              </a:ext>
            </a:extLst>
          </p:cNvPr>
          <p:cNvSpPr>
            <a:spLocks noChangeArrowheads="1"/>
          </p:cNvSpPr>
          <p:nvPr/>
        </p:nvSpPr>
        <p:spPr bwMode="auto">
          <a:xfrm>
            <a:off x="1979613" y="1052513"/>
            <a:ext cx="540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it-IT" altLang="it-IT" sz="2400" b="1" dirty="0">
                <a:solidFill>
                  <a:schemeClr val="accent1"/>
                </a:solidFill>
              </a:rPr>
              <a:t>FASCE DI QUALITA’ </a:t>
            </a:r>
          </a:p>
        </p:txBody>
      </p:sp>
      <p:pic>
        <p:nvPicPr>
          <p:cNvPr id="117763" name="Picture 2">
            <a:extLst>
              <a:ext uri="{FF2B5EF4-FFF2-40B4-BE49-F238E27FC236}">
                <a16:creationId xmlns="" xmlns:a16="http://schemas.microsoft.com/office/drawing/2014/main" id="{3AB23BC6-89A7-4FB3-B78F-EAB95958A8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449" t="8203" b="-8203"/>
          <a:stretch/>
        </p:blipFill>
        <p:spPr bwMode="auto">
          <a:xfrm>
            <a:off x="2582924" y="1650206"/>
            <a:ext cx="4194051"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 xmlns:a16="http://schemas.microsoft.com/office/drawing/2014/main" id="{BA52B020-FACE-482A-8474-F845260A0CB3}"/>
              </a:ext>
            </a:extLst>
          </p:cNvPr>
          <p:cNvCxnSpPr/>
          <p:nvPr/>
        </p:nvCxnSpPr>
        <p:spPr>
          <a:xfrm>
            <a:off x="395288" y="765175"/>
            <a:ext cx="8280400" cy="0"/>
          </a:xfrm>
          <a:prstGeom prst="line">
            <a:avLst/>
          </a:prstGeom>
          <a:ln/>
        </p:spPr>
        <p:style>
          <a:lnRef idx="2">
            <a:schemeClr val="accent3"/>
          </a:lnRef>
          <a:fillRef idx="0">
            <a:schemeClr val="accent3"/>
          </a:fillRef>
          <a:effectRef idx="1">
            <a:schemeClr val="accent3"/>
          </a:effectRef>
          <a:fontRef idx="minor">
            <a:schemeClr val="tx1"/>
          </a:fontRef>
        </p:style>
      </p:cxnSp>
      <p:pic>
        <p:nvPicPr>
          <p:cNvPr id="9" name="Picture 2" descr="Risultati immagini per LOGO COREVE">
            <a:extLst>
              <a:ext uri="{FF2B5EF4-FFF2-40B4-BE49-F238E27FC236}">
                <a16:creationId xmlns="" xmlns:a16="http://schemas.microsoft.com/office/drawing/2014/main" id="{65836215-18C8-4656-BE57-FF6A637185F8}"/>
              </a:ext>
            </a:extLst>
          </p:cNvPr>
          <p:cNvPicPr>
            <a:picLocks noChangeAspect="1" noChangeArrowheads="1"/>
          </p:cNvPicPr>
          <p:nvPr/>
        </p:nvPicPr>
        <p:blipFill>
          <a:blip r:embed="rId3"/>
          <a:srcRect/>
          <a:stretch>
            <a:fillRect/>
          </a:stretch>
        </p:blipFill>
        <p:spPr bwMode="auto">
          <a:xfrm>
            <a:off x="7353300" y="404813"/>
            <a:ext cx="1322388" cy="717550"/>
          </a:xfrm>
          <a:prstGeom prst="rect">
            <a:avLst/>
          </a:prstGeom>
          <a:noFill/>
          <a:ln>
            <a:solidFill>
              <a:schemeClr val="accent3"/>
            </a:solidFill>
          </a:ln>
          <a:extLst/>
        </p:spPr>
      </p:pic>
      <p:cxnSp>
        <p:nvCxnSpPr>
          <p:cNvPr id="10" name="Straight Connector 9">
            <a:extLst>
              <a:ext uri="{FF2B5EF4-FFF2-40B4-BE49-F238E27FC236}">
                <a16:creationId xmlns="" xmlns:a16="http://schemas.microsoft.com/office/drawing/2014/main" id="{6EB776CC-DCAD-477F-841C-2045A8434A07}"/>
              </a:ext>
            </a:extLst>
          </p:cNvPr>
          <p:cNvCxnSpPr/>
          <p:nvPr/>
        </p:nvCxnSpPr>
        <p:spPr>
          <a:xfrm>
            <a:off x="395288" y="6453188"/>
            <a:ext cx="8280400"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873268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591990A-22C6-4EA2-84FA-10BA572E5115}"/>
              </a:ext>
            </a:extLst>
          </p:cNvPr>
          <p:cNvSpPr/>
          <p:nvPr/>
        </p:nvSpPr>
        <p:spPr>
          <a:xfrm>
            <a:off x="406400" y="1052513"/>
            <a:ext cx="8269288" cy="4832092"/>
          </a:xfrm>
          <a:prstGeom prst="rect">
            <a:avLst/>
          </a:prstGeom>
        </p:spPr>
        <p:txBody>
          <a:bodyPr>
            <a:spAutoFit/>
          </a:bodyPr>
          <a:lstStyle/>
          <a:p>
            <a:pPr marL="342900" indent="-342900" algn="just" fontAlgn="auto">
              <a:spcBef>
                <a:spcPts val="0"/>
              </a:spcBef>
              <a:spcAft>
                <a:spcPts val="0"/>
              </a:spcAft>
              <a:buFont typeface="Arial" panose="020B0604020202020204" pitchFamily="34" charset="0"/>
              <a:buChar char="•"/>
              <a:defRPr/>
            </a:pPr>
            <a:r>
              <a:rPr lang="it-IT" sz="2200" dirty="0">
                <a:latin typeface="+mn-lt"/>
                <a:cs typeface="+mn-cs"/>
              </a:rPr>
              <a:t>Analisi eseguite tutte a destino e a sorpresa, ma con meccanismo di comunicazione del carico da campionare prima del suo scarico a destino e possibilità di contradditorio con videoripresa delle fasi salienti;</a:t>
            </a:r>
          </a:p>
          <a:p>
            <a:pPr algn="just" fontAlgn="auto">
              <a:spcBef>
                <a:spcPts val="0"/>
              </a:spcBef>
              <a:spcAft>
                <a:spcPts val="0"/>
              </a:spcAft>
              <a:defRPr/>
            </a:pPr>
            <a:r>
              <a:rPr lang="it-IT" sz="2200" dirty="0">
                <a:latin typeface="+mn-lt"/>
                <a:cs typeface="+mn-cs"/>
              </a:rPr>
              <a:t> </a:t>
            </a:r>
          </a:p>
          <a:p>
            <a:pPr marL="342900" indent="-342900" algn="just" fontAlgn="auto">
              <a:spcBef>
                <a:spcPts val="0"/>
              </a:spcBef>
              <a:spcAft>
                <a:spcPts val="0"/>
              </a:spcAft>
              <a:buFont typeface="Arial" panose="020B0604020202020204" pitchFamily="34" charset="0"/>
              <a:buChar char="•"/>
              <a:defRPr/>
            </a:pPr>
            <a:r>
              <a:rPr lang="it-IT" sz="2200" dirty="0">
                <a:latin typeface="+mn-lt"/>
                <a:cs typeface="+mn-cs"/>
              </a:rPr>
              <a:t>Significativa implementazione della metodica dei controlli prevedendo:</a:t>
            </a:r>
          </a:p>
          <a:p>
            <a:pPr marL="800100" lvl="1" indent="-342900" algn="just" fontAlgn="auto">
              <a:spcBef>
                <a:spcPts val="0"/>
              </a:spcBef>
              <a:spcAft>
                <a:spcPts val="0"/>
              </a:spcAft>
              <a:buFont typeface="Wingdings" panose="05000000000000000000" pitchFamily="2" charset="2"/>
              <a:buChar char="q"/>
              <a:defRPr/>
            </a:pPr>
            <a:r>
              <a:rPr lang="it-IT" sz="2200" dirty="0">
                <a:latin typeface="+mn-lt"/>
                <a:cs typeface="+mn-cs"/>
              </a:rPr>
              <a:t>la triplicazione della quantità del campione prelevato e analizzato (da 100 Kg a 300 Kg);</a:t>
            </a:r>
          </a:p>
          <a:p>
            <a:pPr marL="800100" lvl="1" indent="-342900" algn="just" fontAlgn="auto">
              <a:spcBef>
                <a:spcPts val="0"/>
              </a:spcBef>
              <a:spcAft>
                <a:spcPts val="0"/>
              </a:spcAft>
              <a:buFont typeface="Wingdings" panose="05000000000000000000" pitchFamily="2" charset="2"/>
              <a:buChar char="q"/>
              <a:defRPr/>
            </a:pPr>
            <a:r>
              <a:rPr lang="it-IT" sz="2200" dirty="0">
                <a:latin typeface="+mn-lt"/>
                <a:cs typeface="+mn-cs"/>
              </a:rPr>
              <a:t>Sistematizzazione e incremento dei campionamenti e analisi in</a:t>
            </a:r>
          </a:p>
          <a:p>
            <a:pPr marL="800100" lvl="1" indent="-342900" algn="just" fontAlgn="auto">
              <a:spcBef>
                <a:spcPts val="0"/>
              </a:spcBef>
              <a:spcAft>
                <a:spcPts val="0"/>
              </a:spcAft>
              <a:buFont typeface="Wingdings" panose="05000000000000000000" pitchFamily="2" charset="2"/>
              <a:buChar char="q"/>
              <a:defRPr/>
            </a:pPr>
            <a:r>
              <a:rPr lang="it-IT" sz="2200" dirty="0">
                <a:latin typeface="+mn-lt"/>
                <a:cs typeface="+mn-cs"/>
              </a:rPr>
              <a:t>funzione della dimensione dei flussi conferiti;</a:t>
            </a:r>
          </a:p>
          <a:p>
            <a:pPr marL="800100" lvl="1" indent="-342900" algn="just" fontAlgn="auto">
              <a:spcBef>
                <a:spcPts val="0"/>
              </a:spcBef>
              <a:spcAft>
                <a:spcPts val="0"/>
              </a:spcAft>
              <a:buFont typeface="Wingdings" panose="05000000000000000000" pitchFamily="2" charset="2"/>
              <a:buChar char="q"/>
              <a:defRPr/>
            </a:pPr>
            <a:r>
              <a:rPr lang="it-IT" sz="2200" b="1" dirty="0">
                <a:latin typeface="+mn-lt"/>
                <a:cs typeface="+mn-cs"/>
              </a:rPr>
              <a:t>Introduzione della media mobile</a:t>
            </a:r>
            <a:r>
              <a:rPr lang="it-IT" sz="2200" dirty="0">
                <a:latin typeface="+mn-lt"/>
                <a:cs typeface="+mn-cs"/>
              </a:rPr>
              <a:t> per il calcolo dei valori e conseguentemente della definizione della fascia di appartenenza.</a:t>
            </a:r>
          </a:p>
        </p:txBody>
      </p:sp>
      <p:sp>
        <p:nvSpPr>
          <p:cNvPr id="123906" name="Title 1">
            <a:extLst>
              <a:ext uri="{FF2B5EF4-FFF2-40B4-BE49-F238E27FC236}">
                <a16:creationId xmlns="" xmlns:a16="http://schemas.microsoft.com/office/drawing/2014/main" id="{6BB62B2F-127E-40DA-AF3D-D7A2B4B36175}"/>
              </a:ext>
            </a:extLst>
          </p:cNvPr>
          <p:cNvSpPr>
            <a:spLocks noGrp="1"/>
          </p:cNvSpPr>
          <p:nvPr>
            <p:ph type="title"/>
          </p:nvPr>
        </p:nvSpPr>
        <p:spPr>
          <a:xfrm>
            <a:off x="406400" y="-100013"/>
            <a:ext cx="8229600" cy="1071563"/>
          </a:xfrm>
        </p:spPr>
        <p:txBody>
          <a:bodyPr/>
          <a:lstStyle/>
          <a:p>
            <a:r>
              <a:rPr lang="it-IT" altLang="it-IT" sz="3200" b="1" dirty="0"/>
              <a:t>Accordo ANCI COREVE </a:t>
            </a:r>
          </a:p>
        </p:txBody>
      </p:sp>
      <p:cxnSp>
        <p:nvCxnSpPr>
          <p:cNvPr id="10" name="Straight Connector 9">
            <a:extLst>
              <a:ext uri="{FF2B5EF4-FFF2-40B4-BE49-F238E27FC236}">
                <a16:creationId xmlns="" xmlns:a16="http://schemas.microsoft.com/office/drawing/2014/main" id="{57C635DA-0EBC-4384-81AC-CB9F310DAF85}"/>
              </a:ext>
            </a:extLst>
          </p:cNvPr>
          <p:cNvCxnSpPr/>
          <p:nvPr/>
        </p:nvCxnSpPr>
        <p:spPr>
          <a:xfrm>
            <a:off x="395288" y="765175"/>
            <a:ext cx="8280400" cy="0"/>
          </a:xfrm>
          <a:prstGeom prst="line">
            <a:avLst/>
          </a:prstGeom>
          <a:ln/>
        </p:spPr>
        <p:style>
          <a:lnRef idx="2">
            <a:schemeClr val="accent3"/>
          </a:lnRef>
          <a:fillRef idx="0">
            <a:schemeClr val="accent3"/>
          </a:fillRef>
          <a:effectRef idx="1">
            <a:schemeClr val="accent3"/>
          </a:effectRef>
          <a:fontRef idx="minor">
            <a:schemeClr val="tx1"/>
          </a:fontRef>
        </p:style>
      </p:cxnSp>
      <p:pic>
        <p:nvPicPr>
          <p:cNvPr id="11" name="Picture 2" descr="Risultati immagini per LOGO COREVE">
            <a:extLst>
              <a:ext uri="{FF2B5EF4-FFF2-40B4-BE49-F238E27FC236}">
                <a16:creationId xmlns="" xmlns:a16="http://schemas.microsoft.com/office/drawing/2014/main" id="{02353649-68C6-47C7-A0FE-E5F0798778E5}"/>
              </a:ext>
            </a:extLst>
          </p:cNvPr>
          <p:cNvPicPr>
            <a:picLocks noChangeAspect="1" noChangeArrowheads="1"/>
          </p:cNvPicPr>
          <p:nvPr/>
        </p:nvPicPr>
        <p:blipFill>
          <a:blip r:embed="rId2"/>
          <a:srcRect/>
          <a:stretch>
            <a:fillRect/>
          </a:stretch>
        </p:blipFill>
        <p:spPr bwMode="auto">
          <a:xfrm>
            <a:off x="7353300" y="404813"/>
            <a:ext cx="1322388" cy="717550"/>
          </a:xfrm>
          <a:prstGeom prst="rect">
            <a:avLst/>
          </a:prstGeom>
          <a:noFill/>
          <a:ln>
            <a:solidFill>
              <a:schemeClr val="accent3"/>
            </a:solidFill>
          </a:ln>
          <a:extLst/>
        </p:spPr>
      </p:pic>
      <p:cxnSp>
        <p:nvCxnSpPr>
          <p:cNvPr id="12" name="Straight Connector 11">
            <a:extLst>
              <a:ext uri="{FF2B5EF4-FFF2-40B4-BE49-F238E27FC236}">
                <a16:creationId xmlns="" xmlns:a16="http://schemas.microsoft.com/office/drawing/2014/main" id="{1D87AFB9-2422-4EFD-AEE4-A9BEB978976C}"/>
              </a:ext>
            </a:extLst>
          </p:cNvPr>
          <p:cNvCxnSpPr/>
          <p:nvPr/>
        </p:nvCxnSpPr>
        <p:spPr>
          <a:xfrm>
            <a:off x="395288" y="6453188"/>
            <a:ext cx="8280400"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86047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 xmlns:a16="http://schemas.microsoft.com/office/drawing/2014/main" id="{A81D6EC1-F6F3-4E84-A868-5180CA028379}"/>
              </a:ext>
            </a:extLst>
          </p:cNvPr>
          <p:cNvSpPr>
            <a:spLocks noGrp="1"/>
          </p:cNvSpPr>
          <p:nvPr>
            <p:ph type="title"/>
          </p:nvPr>
        </p:nvSpPr>
        <p:spPr>
          <a:xfrm>
            <a:off x="420688" y="-100013"/>
            <a:ext cx="8229600" cy="1143001"/>
          </a:xfrm>
        </p:spPr>
        <p:txBody>
          <a:bodyPr/>
          <a:lstStyle/>
          <a:p>
            <a:r>
              <a:rPr lang="it-IT" altLang="it-IT" sz="3200" b="1" dirty="0" smtClean="0"/>
              <a:t>CONTRIBUTO AMBIENTALE CONAI</a:t>
            </a:r>
            <a:endParaRPr lang="it-IT" altLang="it-IT" sz="3200" b="1" dirty="0"/>
          </a:p>
        </p:txBody>
      </p:sp>
      <p:cxnSp>
        <p:nvCxnSpPr>
          <p:cNvPr id="21" name="Straight Connector 20">
            <a:extLst>
              <a:ext uri="{FF2B5EF4-FFF2-40B4-BE49-F238E27FC236}">
                <a16:creationId xmlns="" xmlns:a16="http://schemas.microsoft.com/office/drawing/2014/main" id="{6174C32F-D2B7-4B46-A72C-715126482429}"/>
              </a:ext>
            </a:extLst>
          </p:cNvPr>
          <p:cNvCxnSpPr/>
          <p:nvPr/>
        </p:nvCxnSpPr>
        <p:spPr>
          <a:xfrm>
            <a:off x="431800" y="6597650"/>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 xmlns:a16="http://schemas.microsoft.com/office/drawing/2014/main" id="{03181705-D6C8-4EBC-8976-C893C7A25160}"/>
              </a:ext>
            </a:extLst>
          </p:cNvPr>
          <p:cNvSpPr/>
          <p:nvPr/>
        </p:nvSpPr>
        <p:spPr>
          <a:xfrm>
            <a:off x="8027988" y="5635625"/>
            <a:ext cx="431800" cy="431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it-IT"/>
          </a:p>
        </p:txBody>
      </p:sp>
      <p:cxnSp>
        <p:nvCxnSpPr>
          <p:cNvPr id="7" name="Straight Connector 6">
            <a:extLst>
              <a:ext uri="{FF2B5EF4-FFF2-40B4-BE49-F238E27FC236}">
                <a16:creationId xmlns="" xmlns:a16="http://schemas.microsoft.com/office/drawing/2014/main" id="{1278383B-966B-432B-B1C5-9EE45292CCE8}"/>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1" y="1073150"/>
            <a:ext cx="7056387" cy="4562475"/>
          </a:xfrm>
          <a:prstGeom prst="rect">
            <a:avLst/>
          </a:prstGeom>
        </p:spPr>
      </p:pic>
    </p:spTree>
    <p:extLst>
      <p:ext uri="{BB962C8B-B14F-4D97-AF65-F5344CB8AC3E}">
        <p14:creationId xmlns:p14="http://schemas.microsoft.com/office/powerpoint/2010/main" val="21528659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BA11578-7B50-460A-814C-308EE7C6E141}"/>
              </a:ext>
            </a:extLst>
          </p:cNvPr>
          <p:cNvSpPr/>
          <p:nvPr/>
        </p:nvSpPr>
        <p:spPr>
          <a:xfrm>
            <a:off x="417513" y="1412875"/>
            <a:ext cx="8269287" cy="4092575"/>
          </a:xfrm>
          <a:prstGeom prst="rect">
            <a:avLst/>
          </a:prstGeom>
        </p:spPr>
        <p:txBody>
          <a:bodyPr>
            <a:spAutoFit/>
          </a:bodyPr>
          <a:lstStyle/>
          <a:p>
            <a:pPr fontAlgn="auto">
              <a:spcBef>
                <a:spcPts val="0"/>
              </a:spcBef>
              <a:spcAft>
                <a:spcPts val="0"/>
              </a:spcAft>
              <a:defRPr/>
            </a:pPr>
            <a:r>
              <a:rPr lang="en-US" sz="2200" b="1" dirty="0">
                <a:latin typeface="+mn-lt"/>
                <a:cs typeface="+mn-cs"/>
              </a:rPr>
              <a:t>ALTRE NOVITA’</a:t>
            </a:r>
            <a:endParaRPr lang="it-IT" sz="2200" b="1" dirty="0">
              <a:latin typeface="+mn-lt"/>
              <a:cs typeface="+mn-cs"/>
            </a:endParaRPr>
          </a:p>
          <a:p>
            <a:pPr fontAlgn="auto">
              <a:spcBef>
                <a:spcPts val="0"/>
              </a:spcBef>
              <a:spcAft>
                <a:spcPts val="0"/>
              </a:spcAft>
              <a:defRPr/>
            </a:pPr>
            <a:endParaRPr lang="it-IT" sz="1400" dirty="0">
              <a:latin typeface="+mn-lt"/>
              <a:cs typeface="+mn-cs"/>
            </a:endParaRPr>
          </a:p>
          <a:p>
            <a:pPr marL="342900" indent="-342900" algn="just" fontAlgn="auto">
              <a:spcBef>
                <a:spcPts val="0"/>
              </a:spcBef>
              <a:spcAft>
                <a:spcPts val="0"/>
              </a:spcAft>
              <a:buFont typeface="Arial" panose="020B0604020202020204" pitchFamily="34" charset="0"/>
              <a:buChar char="•"/>
              <a:defRPr/>
            </a:pPr>
            <a:r>
              <a:rPr lang="it-IT" sz="2400" dirty="0">
                <a:latin typeface="+mn-lt"/>
                <a:cs typeface="+mn-cs"/>
              </a:rPr>
              <a:t>Introduzione di un nuovo corrispettivo per il trasporto a destino effettuato dal convenzionato con cassoni scarrabili; </a:t>
            </a:r>
          </a:p>
          <a:p>
            <a:pPr algn="just" fontAlgn="auto">
              <a:spcBef>
                <a:spcPts val="0"/>
              </a:spcBef>
              <a:spcAft>
                <a:spcPts val="0"/>
              </a:spcAft>
              <a:defRPr/>
            </a:pPr>
            <a:endParaRPr lang="it-IT" sz="1400" dirty="0">
              <a:latin typeface="+mn-lt"/>
              <a:cs typeface="+mn-cs"/>
            </a:endParaRPr>
          </a:p>
          <a:p>
            <a:pPr marL="342900" indent="-342900" algn="just" fontAlgn="auto">
              <a:spcBef>
                <a:spcPts val="0"/>
              </a:spcBef>
              <a:spcAft>
                <a:spcPts val="0"/>
              </a:spcAft>
              <a:buFont typeface="Arial" panose="020B0604020202020204" pitchFamily="34" charset="0"/>
              <a:buChar char="•"/>
              <a:defRPr/>
            </a:pPr>
            <a:r>
              <a:rPr lang="it-IT" sz="2400" dirty="0">
                <a:latin typeface="+mn-lt"/>
                <a:cs typeface="+mn-cs"/>
              </a:rPr>
              <a:t>Definizione delle “linee guida per la corretta raccolta del vetro”;</a:t>
            </a:r>
          </a:p>
          <a:p>
            <a:pPr algn="just" fontAlgn="auto">
              <a:spcBef>
                <a:spcPts val="0"/>
              </a:spcBef>
              <a:spcAft>
                <a:spcPts val="0"/>
              </a:spcAft>
              <a:defRPr/>
            </a:pPr>
            <a:endParaRPr lang="it-IT" sz="1400" dirty="0">
              <a:latin typeface="+mn-lt"/>
              <a:cs typeface="+mn-cs"/>
            </a:endParaRPr>
          </a:p>
          <a:p>
            <a:pPr marL="342900" indent="-342900" algn="just" fontAlgn="auto">
              <a:spcBef>
                <a:spcPts val="0"/>
              </a:spcBef>
              <a:spcAft>
                <a:spcPts val="0"/>
              </a:spcAft>
              <a:buFont typeface="Arial" panose="020B0604020202020204" pitchFamily="34" charset="0"/>
              <a:buChar char="•"/>
              <a:defRPr/>
            </a:pPr>
            <a:r>
              <a:rPr lang="it-IT" sz="2400" dirty="0">
                <a:latin typeface="+mn-lt"/>
                <a:cs typeface="+mn-cs"/>
              </a:rPr>
              <a:t>Sostanziale orientamento alla eliminazione della raccolta vetro-lattine e introduzione di un periodo transitorio di sei mesi, durate il quale per le fasce D ed E il parametro metalli non verrà considerato F.E. </a:t>
            </a:r>
          </a:p>
        </p:txBody>
      </p:sp>
      <p:sp>
        <p:nvSpPr>
          <p:cNvPr id="124930" name="Title 1">
            <a:extLst>
              <a:ext uri="{FF2B5EF4-FFF2-40B4-BE49-F238E27FC236}">
                <a16:creationId xmlns="" xmlns:a16="http://schemas.microsoft.com/office/drawing/2014/main" id="{A31B8789-C23E-425E-BB32-A17EEC2A8494}"/>
              </a:ext>
            </a:extLst>
          </p:cNvPr>
          <p:cNvSpPr>
            <a:spLocks noGrp="1"/>
          </p:cNvSpPr>
          <p:nvPr>
            <p:ph type="title"/>
          </p:nvPr>
        </p:nvSpPr>
        <p:spPr>
          <a:xfrm>
            <a:off x="406400" y="-100013"/>
            <a:ext cx="8229600" cy="1071563"/>
          </a:xfrm>
        </p:spPr>
        <p:txBody>
          <a:bodyPr/>
          <a:lstStyle/>
          <a:p>
            <a:r>
              <a:rPr lang="it-IT" altLang="it-IT" sz="3200" b="1"/>
              <a:t>Accordo ANCI COREVE </a:t>
            </a:r>
          </a:p>
        </p:txBody>
      </p:sp>
      <p:cxnSp>
        <p:nvCxnSpPr>
          <p:cNvPr id="9" name="Straight Connector 8">
            <a:extLst>
              <a:ext uri="{FF2B5EF4-FFF2-40B4-BE49-F238E27FC236}">
                <a16:creationId xmlns="" xmlns:a16="http://schemas.microsoft.com/office/drawing/2014/main" id="{562903BE-DDA5-486B-B2AE-6E411E59A88C}"/>
              </a:ext>
            </a:extLst>
          </p:cNvPr>
          <p:cNvCxnSpPr/>
          <p:nvPr/>
        </p:nvCxnSpPr>
        <p:spPr>
          <a:xfrm>
            <a:off x="395288" y="765175"/>
            <a:ext cx="8280400" cy="0"/>
          </a:xfrm>
          <a:prstGeom prst="line">
            <a:avLst/>
          </a:prstGeom>
          <a:ln/>
        </p:spPr>
        <p:style>
          <a:lnRef idx="2">
            <a:schemeClr val="accent3"/>
          </a:lnRef>
          <a:fillRef idx="0">
            <a:schemeClr val="accent3"/>
          </a:fillRef>
          <a:effectRef idx="1">
            <a:schemeClr val="accent3"/>
          </a:effectRef>
          <a:fontRef idx="minor">
            <a:schemeClr val="tx1"/>
          </a:fontRef>
        </p:style>
      </p:cxnSp>
      <p:pic>
        <p:nvPicPr>
          <p:cNvPr id="10" name="Picture 2" descr="Risultati immagini per LOGO COREVE">
            <a:extLst>
              <a:ext uri="{FF2B5EF4-FFF2-40B4-BE49-F238E27FC236}">
                <a16:creationId xmlns="" xmlns:a16="http://schemas.microsoft.com/office/drawing/2014/main" id="{C45EC8E1-AD6D-4F10-A314-A802D5667F2D}"/>
              </a:ext>
            </a:extLst>
          </p:cNvPr>
          <p:cNvPicPr>
            <a:picLocks noChangeAspect="1" noChangeArrowheads="1"/>
          </p:cNvPicPr>
          <p:nvPr/>
        </p:nvPicPr>
        <p:blipFill>
          <a:blip r:embed="rId2"/>
          <a:srcRect/>
          <a:stretch>
            <a:fillRect/>
          </a:stretch>
        </p:blipFill>
        <p:spPr bwMode="auto">
          <a:xfrm>
            <a:off x="7353300" y="404813"/>
            <a:ext cx="1322388" cy="717550"/>
          </a:xfrm>
          <a:prstGeom prst="rect">
            <a:avLst/>
          </a:prstGeom>
          <a:noFill/>
          <a:ln>
            <a:solidFill>
              <a:schemeClr val="accent3"/>
            </a:solidFill>
          </a:ln>
          <a:extLst/>
        </p:spPr>
      </p:pic>
      <p:cxnSp>
        <p:nvCxnSpPr>
          <p:cNvPr id="11" name="Straight Connector 10">
            <a:extLst>
              <a:ext uri="{FF2B5EF4-FFF2-40B4-BE49-F238E27FC236}">
                <a16:creationId xmlns="" xmlns:a16="http://schemas.microsoft.com/office/drawing/2014/main" id="{6BE54B0F-96B9-4C89-A2D9-3B941AFAF0DF}"/>
              </a:ext>
            </a:extLst>
          </p:cNvPr>
          <p:cNvCxnSpPr/>
          <p:nvPr/>
        </p:nvCxnSpPr>
        <p:spPr>
          <a:xfrm>
            <a:off x="395288" y="6453188"/>
            <a:ext cx="8280400"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049627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 xmlns:a16="http://schemas.microsoft.com/office/drawing/2014/main" id="{B4DF427C-948B-4D4B-90BD-147DB451E447}"/>
              </a:ext>
            </a:extLst>
          </p:cNvPr>
          <p:cNvSpPr>
            <a:spLocks noGrp="1"/>
          </p:cNvSpPr>
          <p:nvPr>
            <p:ph type="title"/>
          </p:nvPr>
        </p:nvSpPr>
        <p:spPr>
          <a:xfrm>
            <a:off x="401638" y="-100013"/>
            <a:ext cx="8229600" cy="1071563"/>
          </a:xfrm>
        </p:spPr>
        <p:txBody>
          <a:bodyPr/>
          <a:lstStyle/>
          <a:p>
            <a:r>
              <a:rPr lang="it-IT" altLang="it-IT" sz="3200" b="1" dirty="0" smtClean="0"/>
              <a:t>COMITATO DI VERIFICA</a:t>
            </a:r>
            <a:endParaRPr lang="it-IT" altLang="it-IT" sz="3200" b="1" dirty="0"/>
          </a:p>
        </p:txBody>
      </p:sp>
      <p:cxnSp>
        <p:nvCxnSpPr>
          <p:cNvPr id="18" name="Straight Connector 17">
            <a:extLst>
              <a:ext uri="{FF2B5EF4-FFF2-40B4-BE49-F238E27FC236}">
                <a16:creationId xmlns="" xmlns:a16="http://schemas.microsoft.com/office/drawing/2014/main" id="{B4C919F7-B508-46D8-8E9F-9788FBF3F9A1}"/>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1D7B51A3-2AD8-4D04-9D5B-005D4241C944}"/>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7" name="Rectangle 96"/>
          <p:cNvSpPr>
            <a:spLocks noChangeArrowheads="1"/>
          </p:cNvSpPr>
          <p:nvPr/>
        </p:nvSpPr>
        <p:spPr bwMode="auto">
          <a:xfrm>
            <a:off x="381928" y="1312863"/>
            <a:ext cx="8280400" cy="4401205"/>
          </a:xfrm>
          <a:prstGeom prst="rect">
            <a:avLst/>
          </a:prstGeom>
          <a:noFill/>
          <a:ln w="9525">
            <a:noFill/>
            <a:miter lim="800000"/>
            <a:headEnd/>
            <a:tailEnd/>
          </a:ln>
          <a:effectLst/>
        </p:spPr>
        <p:txBody>
          <a:bodyPr>
            <a:spAutoFit/>
          </a:bodyPr>
          <a:lstStyle/>
          <a:p>
            <a:pPr marL="342900" indent="-342900"/>
            <a:r>
              <a:rPr lang="it-IT" sz="2000" dirty="0">
                <a:latin typeface="Calibri" pitchFamily="34" charset="0"/>
              </a:rPr>
              <a:t>Al fine di verificare la corretta applicazione dell’AQ, anche l’ultimo Accordo ha  </a:t>
            </a:r>
          </a:p>
          <a:p>
            <a:pPr marL="342900" indent="-342900"/>
            <a:r>
              <a:rPr lang="it-IT" sz="2000" dirty="0">
                <a:latin typeface="Calibri" pitchFamily="34" charset="0"/>
              </a:rPr>
              <a:t>confermato il Comitato di Verifica composto da 7 esperti designati dal CONAI </a:t>
            </a:r>
          </a:p>
          <a:p>
            <a:pPr marL="342900" indent="-342900"/>
            <a:r>
              <a:rPr lang="it-IT" sz="2000" dirty="0">
                <a:latin typeface="Calibri" pitchFamily="34" charset="0"/>
              </a:rPr>
              <a:t>e 7 esperti designati dall’ANCI</a:t>
            </a:r>
          </a:p>
          <a:p>
            <a:pPr marL="342900" indent="-342900"/>
            <a:endParaRPr lang="it-IT" sz="2000" dirty="0">
              <a:latin typeface="Calibri" pitchFamily="34" charset="0"/>
            </a:endParaRPr>
          </a:p>
          <a:p>
            <a:pPr marL="342900" indent="-342900"/>
            <a:r>
              <a:rPr lang="it-IT" altLang="it-IT" sz="2000" dirty="0" smtClean="0">
                <a:latin typeface="Calibri" pitchFamily="34" charset="0"/>
              </a:rPr>
              <a:t>Al </a:t>
            </a:r>
            <a:r>
              <a:rPr lang="it-IT" altLang="it-IT" sz="2000" dirty="0">
                <a:latin typeface="Calibri" pitchFamily="34" charset="0"/>
              </a:rPr>
              <a:t>Comitato di Verifica spetta:</a:t>
            </a:r>
          </a:p>
          <a:p>
            <a:pPr marL="342900" indent="-342900">
              <a:buFontTx/>
              <a:buChar char="•"/>
            </a:pPr>
            <a:r>
              <a:rPr lang="it-IT" altLang="it-IT" sz="2000" dirty="0">
                <a:latin typeface="Calibri" pitchFamily="34" charset="0"/>
              </a:rPr>
              <a:t>monitorare l’andamento dell’operatività dell’Accordo</a:t>
            </a:r>
          </a:p>
          <a:p>
            <a:pPr marL="342900" indent="-342900">
              <a:buFontTx/>
              <a:buChar char="•"/>
            </a:pPr>
            <a:r>
              <a:rPr lang="it-IT" altLang="it-IT" sz="2000" dirty="0">
                <a:latin typeface="Calibri" pitchFamily="34" charset="0"/>
              </a:rPr>
              <a:t>dirimere eventuali contenziosi nell’attuazione delle diverse fasi dell’Accordo</a:t>
            </a:r>
          </a:p>
          <a:p>
            <a:pPr marL="342900" indent="-342900">
              <a:buFontTx/>
              <a:buChar char="•"/>
            </a:pPr>
            <a:r>
              <a:rPr lang="it-IT" altLang="it-IT" sz="2000" dirty="0">
                <a:latin typeface="Calibri" pitchFamily="34" charset="0"/>
              </a:rPr>
              <a:t> valutare l’applicabilità delle sanzioni e trasmettere la relativa istruttoria al Comitato di Coordinamento </a:t>
            </a:r>
          </a:p>
          <a:p>
            <a:pPr marL="342900" indent="-342900">
              <a:buFontTx/>
              <a:buChar char="-"/>
            </a:pPr>
            <a:r>
              <a:rPr lang="it-IT" altLang="it-IT" sz="2000" dirty="0">
                <a:latin typeface="Calibri" pitchFamily="34" charset="0"/>
              </a:rPr>
              <a:t>proporre al Comitato di Coordinamento modifiche/integrazioni     all’Accordo</a:t>
            </a:r>
          </a:p>
          <a:p>
            <a:pPr marL="342900" indent="-342900">
              <a:buFontTx/>
              <a:buChar char="•"/>
            </a:pPr>
            <a:r>
              <a:rPr lang="it-IT" altLang="it-IT" sz="2000" dirty="0">
                <a:latin typeface="Calibri" pitchFamily="34" charset="0"/>
              </a:rPr>
              <a:t>ratificare la revisione annuale dei corrispettivi in base ai meccanismi di rivalutazione previsti nell’AQ </a:t>
            </a:r>
          </a:p>
        </p:txBody>
      </p:sp>
    </p:spTree>
    <p:extLst>
      <p:ext uri="{BB962C8B-B14F-4D97-AF65-F5344CB8AC3E}">
        <p14:creationId xmlns:p14="http://schemas.microsoft.com/office/powerpoint/2010/main" val="20068037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 xmlns:a16="http://schemas.microsoft.com/office/drawing/2014/main" id="{B4DF427C-948B-4D4B-90BD-147DB451E447}"/>
              </a:ext>
            </a:extLst>
          </p:cNvPr>
          <p:cNvSpPr>
            <a:spLocks noGrp="1"/>
          </p:cNvSpPr>
          <p:nvPr>
            <p:ph type="title"/>
          </p:nvPr>
        </p:nvSpPr>
        <p:spPr>
          <a:xfrm>
            <a:off x="401638" y="-100013"/>
            <a:ext cx="8229600" cy="1071563"/>
          </a:xfrm>
        </p:spPr>
        <p:txBody>
          <a:bodyPr/>
          <a:lstStyle/>
          <a:p>
            <a:r>
              <a:rPr lang="it-IT" altLang="it-IT" sz="3200" b="1" dirty="0" smtClean="0"/>
              <a:t>COMITATO DI VERIFICA</a:t>
            </a:r>
            <a:endParaRPr lang="it-IT" altLang="it-IT" sz="3200" b="1" dirty="0"/>
          </a:p>
        </p:txBody>
      </p:sp>
      <p:cxnSp>
        <p:nvCxnSpPr>
          <p:cNvPr id="18" name="Straight Connector 17">
            <a:extLst>
              <a:ext uri="{FF2B5EF4-FFF2-40B4-BE49-F238E27FC236}">
                <a16:creationId xmlns="" xmlns:a16="http://schemas.microsoft.com/office/drawing/2014/main" id="{B4C919F7-B508-46D8-8E9F-9788FBF3F9A1}"/>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1D7B51A3-2AD8-4D04-9D5B-005D4241C944}"/>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8" name="Rectangle 11"/>
          <p:cNvSpPr>
            <a:spLocks noChangeArrowheads="1"/>
          </p:cNvSpPr>
          <p:nvPr/>
        </p:nvSpPr>
        <p:spPr bwMode="auto">
          <a:xfrm>
            <a:off x="395288" y="823884"/>
            <a:ext cx="8064500" cy="5324535"/>
          </a:xfrm>
          <a:prstGeom prst="rect">
            <a:avLst/>
          </a:prstGeom>
          <a:noFill/>
          <a:ln w="9525">
            <a:noFill/>
            <a:miter lim="800000"/>
            <a:headEnd/>
            <a:tailEnd/>
          </a:ln>
        </p:spPr>
        <p:txBody>
          <a:bodyPr anchor="ctr">
            <a:spAutoFit/>
          </a:bodyPr>
          <a:lstStyle/>
          <a:p>
            <a:pPr>
              <a:tabLst>
                <a:tab pos="355600" algn="l"/>
                <a:tab pos="900113" algn="l"/>
              </a:tabLst>
            </a:pPr>
            <a:r>
              <a:rPr lang="it-IT" altLang="it-IT" sz="2000" b="1" dirty="0"/>
              <a:t>	</a:t>
            </a:r>
            <a:endParaRPr lang="it-IT" altLang="it-IT" sz="2000" b="1" u="sng" dirty="0"/>
          </a:p>
          <a:p>
            <a:pPr algn="just">
              <a:buFontTx/>
              <a:buChar char="•"/>
              <a:tabLst>
                <a:tab pos="355600" algn="l"/>
                <a:tab pos="900113" algn="l"/>
              </a:tabLst>
            </a:pPr>
            <a:r>
              <a:rPr lang="it-IT" altLang="it-IT" sz="2000" dirty="0">
                <a:latin typeface="Calibri" pitchFamily="34" charset="0"/>
              </a:rPr>
              <a:t>trasmettere al Comitato di Coordinamento, semestralmente, un</a:t>
            </a:r>
          </a:p>
          <a:p>
            <a:pPr algn="just">
              <a:tabLst>
                <a:tab pos="355600" algn="l"/>
                <a:tab pos="900113" algn="l"/>
              </a:tabLst>
            </a:pPr>
            <a:r>
              <a:rPr lang="it-IT" altLang="it-IT" sz="2000" dirty="0">
                <a:latin typeface="Calibri" pitchFamily="34" charset="0"/>
              </a:rPr>
              <a:t>report riepilogativo sull’operatività dell’Accordo e sui principali </a:t>
            </a:r>
          </a:p>
          <a:p>
            <a:pPr algn="just">
              <a:tabLst>
                <a:tab pos="355600" algn="l"/>
                <a:tab pos="900113" algn="l"/>
              </a:tabLst>
            </a:pPr>
            <a:r>
              <a:rPr lang="it-IT" altLang="it-IT" sz="2000" dirty="0">
                <a:latin typeface="Calibri" pitchFamily="34" charset="0"/>
              </a:rPr>
              <a:t>accadimenti del periodo</a:t>
            </a:r>
          </a:p>
          <a:p>
            <a:pPr algn="just">
              <a:buFontTx/>
              <a:buChar char="•"/>
              <a:tabLst>
                <a:tab pos="355600" algn="l"/>
                <a:tab pos="900113" algn="l"/>
              </a:tabLst>
            </a:pPr>
            <a:r>
              <a:rPr lang="it-IT" altLang="it-IT" sz="2000" dirty="0">
                <a:latin typeface="Calibri" pitchFamily="34" charset="0"/>
              </a:rPr>
              <a:t> proporre al Comitato di Coordinamento forme di standardizzazione sia dei modelli organizzativi della raccolta sia delle attrezzature sia 	dell’idonea segnaletica</a:t>
            </a:r>
          </a:p>
          <a:p>
            <a:pPr algn="just">
              <a:buFontTx/>
              <a:buChar char="•"/>
              <a:tabLst>
                <a:tab pos="355600" algn="l"/>
                <a:tab pos="900113" algn="l"/>
              </a:tabLst>
            </a:pPr>
            <a:r>
              <a:rPr lang="it-IT" altLang="it-IT" sz="2000" dirty="0">
                <a:latin typeface="Calibri" pitchFamily="34" charset="0"/>
              </a:rPr>
              <a:t>specifici compiti previsti nei singoli Allegati Tecnici: </a:t>
            </a:r>
          </a:p>
          <a:p>
            <a:pPr algn="just">
              <a:tabLst>
                <a:tab pos="355600" algn="l"/>
                <a:tab pos="900113" algn="l"/>
              </a:tabLst>
            </a:pPr>
            <a:r>
              <a:rPr lang="it-IT" altLang="it-IT" sz="2000" dirty="0">
                <a:latin typeface="Calibri" pitchFamily="34" charset="0"/>
              </a:rPr>
              <a:t>ad es. valutazione tecnica sulle richieste di Accordi Volontari dell’AT </a:t>
            </a:r>
            <a:r>
              <a:rPr lang="it-IT" altLang="it-IT" sz="2000" dirty="0" smtClean="0">
                <a:latin typeface="Calibri" pitchFamily="34" charset="0"/>
              </a:rPr>
              <a:t>plastica</a:t>
            </a:r>
          </a:p>
          <a:p>
            <a:pPr algn="just">
              <a:tabLst>
                <a:tab pos="355600" algn="l"/>
                <a:tab pos="900113" algn="l"/>
              </a:tabLst>
            </a:pPr>
            <a:endParaRPr lang="it-IT" altLang="it-IT" sz="2000" dirty="0">
              <a:latin typeface="Calibri" pitchFamily="34" charset="0"/>
            </a:endParaRPr>
          </a:p>
          <a:p>
            <a:pPr algn="just"/>
            <a:r>
              <a:rPr lang="it-IT" sz="2000" dirty="0">
                <a:latin typeface="Calibri" pitchFamily="34" charset="0"/>
              </a:rPr>
              <a:t>Il Comitato di Verifica opera sulla base </a:t>
            </a:r>
            <a:r>
              <a:rPr lang="it-IT" sz="2000" dirty="0" smtClean="0">
                <a:latin typeface="Calibri" pitchFamily="34" charset="0"/>
              </a:rPr>
              <a:t>di </a:t>
            </a:r>
            <a:r>
              <a:rPr lang="it-IT" sz="2000" dirty="0">
                <a:latin typeface="Calibri" pitchFamily="34" charset="0"/>
              </a:rPr>
              <a:t>un regolamento definito tra LE PARTI</a:t>
            </a:r>
          </a:p>
          <a:p>
            <a:pPr algn="just"/>
            <a:endParaRPr lang="it-IT" sz="2000" dirty="0">
              <a:latin typeface="Calibri" pitchFamily="34" charset="0"/>
            </a:endParaRPr>
          </a:p>
          <a:p>
            <a:pPr algn="just"/>
            <a:r>
              <a:rPr lang="it-IT" sz="2000" dirty="0">
                <a:latin typeface="Calibri" pitchFamily="34" charset="0"/>
              </a:rPr>
              <a:t>Il Comitato di Verifica è </a:t>
            </a:r>
            <a:r>
              <a:rPr lang="it-IT" sz="2000" dirty="0" smtClean="0">
                <a:latin typeface="Calibri" pitchFamily="34" charset="0"/>
              </a:rPr>
              <a:t>presieduto </a:t>
            </a:r>
            <a:r>
              <a:rPr lang="it-IT" sz="2000" dirty="0">
                <a:latin typeface="Calibri" pitchFamily="34" charset="0"/>
              </a:rPr>
              <a:t>alternativamente, di anno in anno, da un </a:t>
            </a:r>
          </a:p>
          <a:p>
            <a:pPr algn="just"/>
            <a:r>
              <a:rPr lang="it-IT" sz="2000" dirty="0">
                <a:latin typeface="Calibri" pitchFamily="34" charset="0"/>
              </a:rPr>
              <a:t>rappresentante CONAI e da un rappresentante ANCI e si </a:t>
            </a:r>
            <a:r>
              <a:rPr lang="it-IT" sz="2000" dirty="0" smtClean="0">
                <a:latin typeface="Calibri" pitchFamily="34" charset="0"/>
              </a:rPr>
              <a:t>riunisce </a:t>
            </a:r>
            <a:r>
              <a:rPr lang="it-IT" sz="2000" dirty="0">
                <a:latin typeface="Calibri" pitchFamily="34" charset="0"/>
              </a:rPr>
              <a:t>almeno una volta ogni tre </a:t>
            </a:r>
            <a:r>
              <a:rPr lang="it-IT" sz="2000" dirty="0" smtClean="0">
                <a:latin typeface="Calibri" pitchFamily="34" charset="0"/>
              </a:rPr>
              <a:t>mesi </a:t>
            </a:r>
            <a:r>
              <a:rPr lang="it-IT" sz="2000" dirty="0">
                <a:latin typeface="Calibri" pitchFamily="34" charset="0"/>
              </a:rPr>
              <a:t>o su richiesta di una delle </a:t>
            </a:r>
            <a:r>
              <a:rPr lang="it-IT" sz="2000" dirty="0" smtClean="0">
                <a:latin typeface="Calibri" pitchFamily="34" charset="0"/>
              </a:rPr>
              <a:t>PARTI</a:t>
            </a:r>
            <a:endParaRPr lang="it-IT" sz="2000" dirty="0">
              <a:latin typeface="Calibri" pitchFamily="34" charset="0"/>
            </a:endParaRPr>
          </a:p>
          <a:p>
            <a:pPr algn="just"/>
            <a:r>
              <a:rPr lang="it-IT" sz="2000" dirty="0">
                <a:latin typeface="Calibri" pitchFamily="34" charset="0"/>
              </a:rPr>
              <a:t>La Segreteria del Comitato ha sede presso il </a:t>
            </a:r>
            <a:r>
              <a:rPr lang="it-IT" sz="2000" dirty="0" smtClean="0">
                <a:latin typeface="Calibri" pitchFamily="34" charset="0"/>
              </a:rPr>
              <a:t>CONAI</a:t>
            </a:r>
            <a:endParaRPr lang="it-IT" altLang="it-IT" sz="2000" dirty="0" smtClean="0">
              <a:latin typeface="Calibri" pitchFamily="34" charset="0"/>
            </a:endParaRPr>
          </a:p>
        </p:txBody>
      </p:sp>
    </p:spTree>
    <p:extLst>
      <p:ext uri="{BB962C8B-B14F-4D97-AF65-F5344CB8AC3E}">
        <p14:creationId xmlns:p14="http://schemas.microsoft.com/office/powerpoint/2010/main" val="35402417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 xmlns:a16="http://schemas.microsoft.com/office/drawing/2014/main" id="{B4DF427C-948B-4D4B-90BD-147DB451E447}"/>
              </a:ext>
            </a:extLst>
          </p:cNvPr>
          <p:cNvSpPr>
            <a:spLocks noGrp="1"/>
          </p:cNvSpPr>
          <p:nvPr>
            <p:ph type="title"/>
          </p:nvPr>
        </p:nvSpPr>
        <p:spPr>
          <a:xfrm>
            <a:off x="401638" y="-100013"/>
            <a:ext cx="8229600" cy="1071563"/>
          </a:xfrm>
        </p:spPr>
        <p:txBody>
          <a:bodyPr/>
          <a:lstStyle/>
          <a:p>
            <a:r>
              <a:rPr lang="it-IT" altLang="it-IT" sz="3200" b="1" dirty="0" smtClean="0"/>
              <a:t>COMITATO DI COORDINAMENTO</a:t>
            </a:r>
            <a:endParaRPr lang="it-IT" altLang="it-IT" sz="3200" b="1" dirty="0"/>
          </a:p>
        </p:txBody>
      </p:sp>
      <p:cxnSp>
        <p:nvCxnSpPr>
          <p:cNvPr id="18" name="Straight Connector 17">
            <a:extLst>
              <a:ext uri="{FF2B5EF4-FFF2-40B4-BE49-F238E27FC236}">
                <a16:creationId xmlns="" xmlns:a16="http://schemas.microsoft.com/office/drawing/2014/main" id="{B4C919F7-B508-46D8-8E9F-9788FBF3F9A1}"/>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1D7B51A3-2AD8-4D04-9D5B-005D4241C944}"/>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7" name="Rectangle 96"/>
          <p:cNvSpPr>
            <a:spLocks noChangeArrowheads="1"/>
          </p:cNvSpPr>
          <p:nvPr/>
        </p:nvSpPr>
        <p:spPr bwMode="auto">
          <a:xfrm>
            <a:off x="323850" y="1168291"/>
            <a:ext cx="8568630" cy="4708981"/>
          </a:xfrm>
          <a:prstGeom prst="rect">
            <a:avLst/>
          </a:prstGeom>
          <a:noFill/>
          <a:ln w="9525">
            <a:noFill/>
            <a:miter lim="800000"/>
            <a:headEnd/>
            <a:tailEnd/>
          </a:ln>
          <a:effectLst/>
        </p:spPr>
        <p:txBody>
          <a:bodyPr wrap="square">
            <a:spAutoFit/>
          </a:bodyPr>
          <a:lstStyle/>
          <a:p>
            <a:pPr marL="342900" indent="-342900"/>
            <a:r>
              <a:rPr lang="it-IT" sz="2000" dirty="0" smtClean="0">
                <a:latin typeface="Calibri" pitchFamily="34" charset="0"/>
              </a:rPr>
              <a:t>Anche l’ultimo </a:t>
            </a:r>
            <a:r>
              <a:rPr lang="it-IT" sz="2000" dirty="0">
                <a:latin typeface="Calibri" pitchFamily="34" charset="0"/>
              </a:rPr>
              <a:t>Accordo ha  </a:t>
            </a:r>
            <a:r>
              <a:rPr lang="it-IT" sz="2000" dirty="0" smtClean="0">
                <a:latin typeface="Calibri" pitchFamily="34" charset="0"/>
              </a:rPr>
              <a:t>confermato </a:t>
            </a:r>
            <a:r>
              <a:rPr lang="it-IT" sz="2000" dirty="0">
                <a:latin typeface="Calibri" pitchFamily="34" charset="0"/>
              </a:rPr>
              <a:t>il Comitato di </a:t>
            </a:r>
            <a:r>
              <a:rPr lang="it-IT" sz="2000" dirty="0" smtClean="0">
                <a:latin typeface="Calibri" pitchFamily="34" charset="0"/>
              </a:rPr>
              <a:t>Coordinamento</a:t>
            </a:r>
            <a:r>
              <a:rPr lang="it-IT" sz="2000" dirty="0">
                <a:latin typeface="Calibri" pitchFamily="34" charset="0"/>
              </a:rPr>
              <a:t> </a:t>
            </a:r>
            <a:r>
              <a:rPr lang="it-IT" sz="2000" dirty="0" smtClean="0">
                <a:latin typeface="Calibri" pitchFamily="34" charset="0"/>
              </a:rPr>
              <a:t>composto </a:t>
            </a:r>
            <a:r>
              <a:rPr lang="it-IT" sz="2000" dirty="0">
                <a:latin typeface="Calibri" pitchFamily="34" charset="0"/>
              </a:rPr>
              <a:t>da </a:t>
            </a:r>
            <a:r>
              <a:rPr lang="it-IT" sz="2000" dirty="0" smtClean="0">
                <a:latin typeface="Calibri" pitchFamily="34" charset="0"/>
              </a:rPr>
              <a:t>6 </a:t>
            </a:r>
            <a:r>
              <a:rPr lang="it-IT" sz="2000" dirty="0">
                <a:latin typeface="Calibri" pitchFamily="34" charset="0"/>
              </a:rPr>
              <a:t>esperti designati </a:t>
            </a:r>
            <a:r>
              <a:rPr lang="it-IT" sz="2000" dirty="0" smtClean="0">
                <a:latin typeface="Calibri" pitchFamily="34" charset="0"/>
              </a:rPr>
              <a:t>dal CONAI e </a:t>
            </a:r>
            <a:r>
              <a:rPr lang="it-IT" sz="2000" dirty="0">
                <a:latin typeface="Calibri" pitchFamily="34" charset="0"/>
              </a:rPr>
              <a:t>6</a:t>
            </a:r>
            <a:r>
              <a:rPr lang="it-IT" sz="2000" dirty="0" smtClean="0">
                <a:latin typeface="Calibri" pitchFamily="34" charset="0"/>
              </a:rPr>
              <a:t> </a:t>
            </a:r>
            <a:r>
              <a:rPr lang="it-IT" sz="2000" dirty="0">
                <a:latin typeface="Calibri" pitchFamily="34" charset="0"/>
              </a:rPr>
              <a:t>esperti designati </a:t>
            </a:r>
            <a:r>
              <a:rPr lang="it-IT" sz="2000" dirty="0" smtClean="0">
                <a:latin typeface="Calibri" pitchFamily="34" charset="0"/>
              </a:rPr>
              <a:t>dall’ANCI</a:t>
            </a:r>
          </a:p>
          <a:p>
            <a:pPr marL="342900" indent="-342900"/>
            <a:endParaRPr lang="it-IT" sz="2000" dirty="0">
              <a:latin typeface="Calibri" pitchFamily="34" charset="0"/>
            </a:endParaRPr>
          </a:p>
          <a:p>
            <a:pPr marL="342900" indent="-342900"/>
            <a:r>
              <a:rPr lang="it-IT" altLang="it-IT" sz="2000" dirty="0" smtClean="0">
                <a:latin typeface="Calibri" pitchFamily="34" charset="0"/>
              </a:rPr>
              <a:t>Al </a:t>
            </a:r>
            <a:r>
              <a:rPr lang="it-IT" altLang="it-IT" sz="2000" dirty="0">
                <a:latin typeface="Calibri" pitchFamily="34" charset="0"/>
              </a:rPr>
              <a:t>Comitato di </a:t>
            </a:r>
            <a:r>
              <a:rPr lang="it-IT" altLang="it-IT" sz="2000" dirty="0" smtClean="0">
                <a:latin typeface="Calibri" pitchFamily="34" charset="0"/>
              </a:rPr>
              <a:t>Coordinamento spetta</a:t>
            </a:r>
            <a:r>
              <a:rPr lang="it-IT" altLang="it-IT" sz="2000" dirty="0">
                <a:latin typeface="Calibri" pitchFamily="34" charset="0"/>
              </a:rPr>
              <a:t>:</a:t>
            </a:r>
          </a:p>
          <a:p>
            <a:pPr marL="342900" indent="-342900" algn="just">
              <a:buFontTx/>
              <a:buChar char="•"/>
            </a:pPr>
            <a:r>
              <a:rPr lang="it-IT" sz="2000" dirty="0">
                <a:latin typeface="Calibri" pitchFamily="34" charset="0"/>
              </a:rPr>
              <a:t>proporre eventuali modifiche e/o integrazioni al presente Accordo;</a:t>
            </a:r>
          </a:p>
          <a:p>
            <a:pPr marL="342900" indent="-342900" algn="just">
              <a:buFontTx/>
              <a:buChar char="•"/>
            </a:pPr>
            <a:r>
              <a:rPr lang="it-IT" sz="2000" dirty="0" smtClean="0">
                <a:latin typeface="Calibri" pitchFamily="34" charset="0"/>
              </a:rPr>
              <a:t>Individuare alcuni </a:t>
            </a:r>
            <a:r>
              <a:rPr lang="it-IT" sz="2000" dirty="0">
                <a:latin typeface="Calibri" pitchFamily="34" charset="0"/>
              </a:rPr>
              <a:t>modelli base di organizzazione della raccolta differenziata e delle apparecchiature e segnaletiche relative, promuovendone l’adozione </a:t>
            </a:r>
            <a:r>
              <a:rPr lang="it-IT" sz="2000" dirty="0" smtClean="0">
                <a:latin typeface="Calibri" pitchFamily="34" charset="0"/>
              </a:rPr>
              <a:t>attraverso </a:t>
            </a:r>
            <a:r>
              <a:rPr lang="it-IT" sz="2000" dirty="0">
                <a:latin typeface="Calibri" pitchFamily="34" charset="0"/>
              </a:rPr>
              <a:t>opportuni incentivi e sostegni, anche economici, nella comunicazione locale, nella progettazione esecutiva, nella formazione etc</a:t>
            </a:r>
            <a:r>
              <a:rPr lang="it-IT" sz="2000" dirty="0" smtClean="0">
                <a:latin typeface="Calibri" pitchFamily="34" charset="0"/>
              </a:rPr>
              <a:t>.;</a:t>
            </a:r>
          </a:p>
          <a:p>
            <a:pPr marL="342900" indent="-342900" algn="just">
              <a:buFontTx/>
              <a:buChar char="•"/>
            </a:pPr>
            <a:r>
              <a:rPr lang="it-IT" sz="2000" dirty="0" smtClean="0">
                <a:latin typeface="Calibri" pitchFamily="34" charset="0"/>
              </a:rPr>
              <a:t>Formulare </a:t>
            </a:r>
            <a:r>
              <a:rPr lang="it-IT" sz="2000" dirty="0">
                <a:latin typeface="Calibri" pitchFamily="34" charset="0"/>
              </a:rPr>
              <a:t>le linee guida generali per le attività di informazione, comunicazione, sensibilizzazione dei cittadini ed educazione finalizzate al raggiungimento degli obiettivi </a:t>
            </a:r>
            <a:r>
              <a:rPr lang="it-IT" sz="2000" dirty="0" smtClean="0">
                <a:latin typeface="Calibri" pitchFamily="34" charset="0"/>
              </a:rPr>
              <a:t>dell’Accordo, </a:t>
            </a:r>
            <a:r>
              <a:rPr lang="it-IT" sz="2000" dirty="0">
                <a:latin typeface="Calibri" pitchFamily="34" charset="0"/>
              </a:rPr>
              <a:t>sulla base di specifiche esigenze territoriali, con particolare riguardo alle aree in </a:t>
            </a:r>
            <a:r>
              <a:rPr lang="it-IT" sz="2000" dirty="0" smtClean="0">
                <a:latin typeface="Calibri" pitchFamily="34" charset="0"/>
              </a:rPr>
              <a:t>ritardo (per le attività di comunicazione € 2.000.000/annui che si aggiungono alla quota di budget destinato da ciascun consorzio di filiera oltre ad ulteriori € 5.000.000,00;</a:t>
            </a:r>
            <a:endParaRPr lang="it-IT" sz="2000" dirty="0">
              <a:latin typeface="Calibri" pitchFamily="34" charset="0"/>
            </a:endParaRPr>
          </a:p>
        </p:txBody>
      </p:sp>
    </p:spTree>
    <p:extLst>
      <p:ext uri="{BB962C8B-B14F-4D97-AF65-F5344CB8AC3E}">
        <p14:creationId xmlns:p14="http://schemas.microsoft.com/office/powerpoint/2010/main" val="15957758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 xmlns:a16="http://schemas.microsoft.com/office/drawing/2014/main" id="{B4DF427C-948B-4D4B-90BD-147DB451E447}"/>
              </a:ext>
            </a:extLst>
          </p:cNvPr>
          <p:cNvSpPr>
            <a:spLocks noGrp="1"/>
          </p:cNvSpPr>
          <p:nvPr>
            <p:ph type="title"/>
          </p:nvPr>
        </p:nvSpPr>
        <p:spPr>
          <a:xfrm>
            <a:off x="401638" y="-100013"/>
            <a:ext cx="8229600" cy="1071563"/>
          </a:xfrm>
        </p:spPr>
        <p:txBody>
          <a:bodyPr/>
          <a:lstStyle/>
          <a:p>
            <a:r>
              <a:rPr lang="it-IT" altLang="it-IT" sz="3200" b="1" dirty="0" smtClean="0"/>
              <a:t>COMITATO DI COORDINAMENTO</a:t>
            </a:r>
            <a:endParaRPr lang="it-IT" altLang="it-IT" sz="3200" b="1" dirty="0"/>
          </a:p>
        </p:txBody>
      </p:sp>
      <p:cxnSp>
        <p:nvCxnSpPr>
          <p:cNvPr id="18" name="Straight Connector 17">
            <a:extLst>
              <a:ext uri="{FF2B5EF4-FFF2-40B4-BE49-F238E27FC236}">
                <a16:creationId xmlns="" xmlns:a16="http://schemas.microsoft.com/office/drawing/2014/main" id="{B4C919F7-B508-46D8-8E9F-9788FBF3F9A1}"/>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1D7B51A3-2AD8-4D04-9D5B-005D4241C944}"/>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8" name="Rectangle 96"/>
          <p:cNvSpPr>
            <a:spLocks noChangeArrowheads="1"/>
          </p:cNvSpPr>
          <p:nvPr/>
        </p:nvSpPr>
        <p:spPr bwMode="auto">
          <a:xfrm>
            <a:off x="534491" y="1084830"/>
            <a:ext cx="8280400" cy="5324535"/>
          </a:xfrm>
          <a:prstGeom prst="rect">
            <a:avLst/>
          </a:prstGeom>
          <a:noFill/>
          <a:ln w="9525">
            <a:noFill/>
            <a:miter lim="800000"/>
            <a:headEnd/>
            <a:tailEnd/>
          </a:ln>
          <a:effectLst/>
        </p:spPr>
        <p:txBody>
          <a:bodyPr>
            <a:spAutoFit/>
          </a:bodyPr>
          <a:lstStyle/>
          <a:p>
            <a:pPr marL="342900" indent="-342900">
              <a:buFontTx/>
              <a:buChar char="•"/>
            </a:pPr>
            <a:r>
              <a:rPr lang="it-IT" sz="2000" dirty="0" smtClean="0">
                <a:latin typeface="Calibri" pitchFamily="34" charset="0"/>
              </a:rPr>
              <a:t>Esprimere </a:t>
            </a:r>
            <a:r>
              <a:rPr lang="it-IT" sz="2000" dirty="0">
                <a:latin typeface="Calibri" pitchFamily="34" charset="0"/>
              </a:rPr>
              <a:t>proprie valutazioni in relazione al programma di comunicazione CONAI, suggerendo allo stesso eventuali iniziative da attuare congiuntamente; </a:t>
            </a:r>
          </a:p>
          <a:p>
            <a:pPr marL="342900" indent="-342900">
              <a:buFontTx/>
              <a:buChar char="•"/>
            </a:pPr>
            <a:r>
              <a:rPr lang="it-IT" sz="2000" dirty="0">
                <a:latin typeface="Calibri" pitchFamily="34" charset="0"/>
              </a:rPr>
              <a:t>Proporre al CONAI iniziative di formazione;</a:t>
            </a:r>
          </a:p>
          <a:p>
            <a:pPr marL="342900" indent="-342900">
              <a:buFontTx/>
              <a:buChar char="•"/>
            </a:pPr>
            <a:r>
              <a:rPr lang="it-IT" sz="2000" dirty="0">
                <a:latin typeface="Calibri" pitchFamily="34" charset="0"/>
              </a:rPr>
              <a:t>Promuovere le azioni volte alla prevenzione e minimizzazione nella produzione di rifiuti, alla sensibilizzazione, all’informazione e alla comunicazione in materia;</a:t>
            </a:r>
          </a:p>
          <a:p>
            <a:pPr marL="342900" indent="-342900">
              <a:buFontTx/>
              <a:buChar char="•"/>
            </a:pPr>
            <a:r>
              <a:rPr lang="it-IT" sz="2000" dirty="0">
                <a:latin typeface="Calibri" pitchFamily="34" charset="0"/>
              </a:rPr>
              <a:t>Valutare gli accordi territoriali tra CONAI e pubbliche amministrazioni regionali;</a:t>
            </a:r>
          </a:p>
          <a:p>
            <a:pPr marL="342900" indent="-342900">
              <a:buFontTx/>
              <a:buChar char="•"/>
            </a:pPr>
            <a:r>
              <a:rPr lang="it-IT" sz="2000" dirty="0">
                <a:latin typeface="Calibri" pitchFamily="34" charset="0"/>
              </a:rPr>
              <a:t>Approfondire temi di interesse comune e proporre interventi mirati</a:t>
            </a:r>
          </a:p>
          <a:p>
            <a:pPr marL="342900" indent="-342900">
              <a:buFontTx/>
              <a:buChar char="•"/>
            </a:pPr>
            <a:r>
              <a:rPr lang="it-IT" sz="2000" dirty="0">
                <a:latin typeface="Calibri" pitchFamily="34" charset="0"/>
              </a:rPr>
              <a:t>Istituire un tavolo paritetico per la valutazione delle tematiche connesse al tema dell’assimilazione;</a:t>
            </a:r>
          </a:p>
          <a:p>
            <a:pPr marL="342900" indent="-342900">
              <a:buFontTx/>
              <a:buChar char="•"/>
            </a:pPr>
            <a:r>
              <a:rPr lang="it-IT" sz="2000" dirty="0">
                <a:latin typeface="Calibri" pitchFamily="34" charset="0"/>
              </a:rPr>
              <a:t>Effettuare il monitoraggio e l’analisi dello stato e delle modalità di attuazione dell’Accordo sul territorio nazionale, acquisendo anche le informazioni di settore già disponibili in forma </a:t>
            </a:r>
            <a:r>
              <a:rPr lang="it-IT" sz="2000" dirty="0" smtClean="0">
                <a:latin typeface="Calibri" pitchFamily="34" charset="0"/>
              </a:rPr>
              <a:t>organizzata (risultati da pubblicare annualmente);</a:t>
            </a:r>
            <a:endParaRPr lang="it-IT" sz="2000" dirty="0">
              <a:latin typeface="Calibri" pitchFamily="34" charset="0"/>
            </a:endParaRPr>
          </a:p>
          <a:p>
            <a:endParaRPr lang="it-IT" sz="2000" dirty="0"/>
          </a:p>
        </p:txBody>
      </p:sp>
    </p:spTree>
    <p:extLst>
      <p:ext uri="{BB962C8B-B14F-4D97-AF65-F5344CB8AC3E}">
        <p14:creationId xmlns:p14="http://schemas.microsoft.com/office/powerpoint/2010/main" val="22394641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 xmlns:a16="http://schemas.microsoft.com/office/drawing/2014/main" id="{B4DF427C-948B-4D4B-90BD-147DB451E447}"/>
              </a:ext>
            </a:extLst>
          </p:cNvPr>
          <p:cNvSpPr>
            <a:spLocks noGrp="1"/>
          </p:cNvSpPr>
          <p:nvPr>
            <p:ph type="title"/>
          </p:nvPr>
        </p:nvSpPr>
        <p:spPr>
          <a:xfrm>
            <a:off x="401638" y="-100013"/>
            <a:ext cx="8229600" cy="1071563"/>
          </a:xfrm>
        </p:spPr>
        <p:txBody>
          <a:bodyPr/>
          <a:lstStyle/>
          <a:p>
            <a:r>
              <a:rPr lang="it-IT" altLang="it-IT" sz="3200" b="1" dirty="0" smtClean="0"/>
              <a:t>COMITATO DI COORDINAMENTO</a:t>
            </a:r>
            <a:endParaRPr lang="it-IT" altLang="it-IT" sz="3200" b="1" dirty="0"/>
          </a:p>
        </p:txBody>
      </p:sp>
      <p:cxnSp>
        <p:nvCxnSpPr>
          <p:cNvPr id="18" name="Straight Connector 17">
            <a:extLst>
              <a:ext uri="{FF2B5EF4-FFF2-40B4-BE49-F238E27FC236}">
                <a16:creationId xmlns="" xmlns:a16="http://schemas.microsoft.com/office/drawing/2014/main" id="{B4C919F7-B508-46D8-8E9F-9788FBF3F9A1}"/>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1D7B51A3-2AD8-4D04-9D5B-005D4241C944}"/>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7" name="Rectangle 96"/>
          <p:cNvSpPr>
            <a:spLocks noChangeArrowheads="1"/>
          </p:cNvSpPr>
          <p:nvPr/>
        </p:nvSpPr>
        <p:spPr bwMode="auto">
          <a:xfrm>
            <a:off x="350838" y="1096653"/>
            <a:ext cx="8280400" cy="5324535"/>
          </a:xfrm>
          <a:prstGeom prst="rect">
            <a:avLst/>
          </a:prstGeom>
          <a:noFill/>
          <a:ln w="9525">
            <a:noFill/>
            <a:miter lim="800000"/>
            <a:headEnd/>
            <a:tailEnd/>
          </a:ln>
          <a:effectLst/>
        </p:spPr>
        <p:txBody>
          <a:bodyPr>
            <a:spAutoFit/>
          </a:bodyPr>
          <a:lstStyle/>
          <a:p>
            <a:pPr marL="342900" indent="-342900">
              <a:buFontTx/>
              <a:buChar char="•"/>
            </a:pPr>
            <a:r>
              <a:rPr lang="it-IT" sz="2000" dirty="0" smtClean="0">
                <a:latin typeface="Calibri" pitchFamily="34" charset="0"/>
              </a:rPr>
              <a:t>Proporre </a:t>
            </a:r>
            <a:r>
              <a:rPr lang="it-IT" sz="2000" dirty="0">
                <a:latin typeface="Calibri" pitchFamily="34" charset="0"/>
              </a:rPr>
              <a:t>correttivi e/o modifiche agli allegati </a:t>
            </a:r>
            <a:r>
              <a:rPr lang="it-IT" sz="2000" dirty="0" smtClean="0">
                <a:latin typeface="Calibri" pitchFamily="34" charset="0"/>
              </a:rPr>
              <a:t>tecnici;</a:t>
            </a:r>
            <a:endParaRPr lang="it-IT" sz="2000" dirty="0">
              <a:latin typeface="Calibri" pitchFamily="34" charset="0"/>
            </a:endParaRPr>
          </a:p>
          <a:p>
            <a:pPr marL="342900" indent="-342900">
              <a:buFontTx/>
              <a:buChar char="•"/>
            </a:pPr>
            <a:r>
              <a:rPr lang="it-IT" sz="2000" dirty="0">
                <a:latin typeface="Calibri" pitchFamily="34" charset="0"/>
              </a:rPr>
              <a:t>Elaborare proposte per gli eventuali atti di indirizzo e modelli di semplificazione volti ad agevolare l’attuazione dell’Accordo stesso;</a:t>
            </a:r>
          </a:p>
          <a:p>
            <a:pPr marL="342900" indent="-342900">
              <a:buFontTx/>
              <a:buChar char="•"/>
            </a:pPr>
            <a:r>
              <a:rPr lang="it-IT" sz="2000" dirty="0">
                <a:latin typeface="Calibri" pitchFamily="34" charset="0"/>
              </a:rPr>
              <a:t>Agire quale supporto agli enti locali e alle loro forme associative nelle materie oggetto del presente Accordo;</a:t>
            </a:r>
          </a:p>
          <a:p>
            <a:pPr marL="342900" indent="-342900">
              <a:buFontTx/>
              <a:buChar char="•"/>
            </a:pPr>
            <a:r>
              <a:rPr lang="it-IT" sz="2000" dirty="0">
                <a:latin typeface="Calibri" pitchFamily="34" charset="0"/>
              </a:rPr>
              <a:t>Dirimere eventuali questioni non risolte all’interno del Comitato di verifica;</a:t>
            </a:r>
          </a:p>
          <a:p>
            <a:pPr marL="342900" indent="-342900">
              <a:buFontTx/>
              <a:buChar char="•"/>
            </a:pPr>
            <a:r>
              <a:rPr lang="it-IT" sz="2000" dirty="0">
                <a:latin typeface="Calibri" pitchFamily="34" charset="0"/>
              </a:rPr>
              <a:t>Approvare sulla base delle relative istruttorie trasmesse dal Comitato di Verifica, le sanzioni previste dal capitolo “Sanzioni</a:t>
            </a:r>
            <a:r>
              <a:rPr lang="it-IT" sz="2000" dirty="0" smtClean="0">
                <a:latin typeface="Calibri" pitchFamily="34" charset="0"/>
              </a:rPr>
              <a:t>” </a:t>
            </a:r>
          </a:p>
          <a:p>
            <a:pPr marL="342900" indent="-342900">
              <a:buFontTx/>
              <a:buChar char="•"/>
            </a:pPr>
            <a:endParaRPr lang="it-IT" sz="2000" dirty="0">
              <a:latin typeface="Calibri" pitchFamily="34" charset="0"/>
            </a:endParaRPr>
          </a:p>
          <a:p>
            <a:r>
              <a:rPr lang="it-IT" sz="2000" dirty="0">
                <a:latin typeface="Calibri" pitchFamily="34" charset="0"/>
              </a:rPr>
              <a:t>Il Comitato di Coordinamento è presieduto alternativamente, di anno in anno, da un </a:t>
            </a:r>
            <a:r>
              <a:rPr lang="it-IT" sz="2000" dirty="0" smtClean="0">
                <a:latin typeface="Calibri" pitchFamily="34" charset="0"/>
              </a:rPr>
              <a:t>rappresentante </a:t>
            </a:r>
            <a:r>
              <a:rPr lang="it-IT" sz="2000" dirty="0">
                <a:latin typeface="Calibri" pitchFamily="34" charset="0"/>
              </a:rPr>
              <a:t>CONAI e da un rappresentante ANCI e si riunirà almeno una volta ogni </a:t>
            </a:r>
            <a:r>
              <a:rPr lang="it-IT" sz="2000" dirty="0" smtClean="0">
                <a:latin typeface="Calibri" pitchFamily="34" charset="0"/>
              </a:rPr>
              <a:t>due </a:t>
            </a:r>
            <a:r>
              <a:rPr lang="it-IT" sz="2000" dirty="0">
                <a:latin typeface="Calibri" pitchFamily="34" charset="0"/>
              </a:rPr>
              <a:t>mesi, o su richiesta di una </a:t>
            </a:r>
            <a:r>
              <a:rPr lang="it-IT" sz="2000" dirty="0" smtClean="0">
                <a:latin typeface="Calibri" pitchFamily="34" charset="0"/>
              </a:rPr>
              <a:t>delle PARTI</a:t>
            </a:r>
            <a:endParaRPr lang="it-IT" sz="2000" dirty="0" smtClean="0"/>
          </a:p>
          <a:p>
            <a:r>
              <a:rPr lang="it-IT" sz="2000" dirty="0">
                <a:latin typeface="Calibri" pitchFamily="34" charset="0"/>
              </a:rPr>
              <a:t>La Segreteria del Comitato di Coordinamento ha sede presso il </a:t>
            </a:r>
            <a:r>
              <a:rPr lang="it-IT" sz="2000" dirty="0" smtClean="0">
                <a:latin typeface="Calibri" pitchFamily="34" charset="0"/>
              </a:rPr>
              <a:t>CONAI. Le </a:t>
            </a:r>
            <a:r>
              <a:rPr lang="it-IT" sz="2000" dirty="0">
                <a:latin typeface="Calibri" pitchFamily="34" charset="0"/>
              </a:rPr>
              <a:t>spese di funzionamento di detto Comitato e/o delle iniziative concordate </a:t>
            </a:r>
          </a:p>
          <a:p>
            <a:r>
              <a:rPr lang="it-IT" sz="2000" dirty="0">
                <a:latin typeface="Calibri" pitchFamily="34" charset="0"/>
              </a:rPr>
              <a:t>sono sostenute dal CONAI</a:t>
            </a:r>
          </a:p>
          <a:p>
            <a:endParaRPr lang="it-IT" sz="2000" dirty="0"/>
          </a:p>
          <a:p>
            <a:pPr marL="342900" indent="-342900">
              <a:buFontTx/>
              <a:buChar char="•"/>
            </a:pPr>
            <a:endParaRPr lang="it-IT" sz="2000" dirty="0">
              <a:solidFill>
                <a:srgbClr val="0070C0"/>
              </a:solidFill>
              <a:latin typeface="Calibri" pitchFamily="34" charset="0"/>
            </a:endParaRPr>
          </a:p>
        </p:txBody>
      </p:sp>
    </p:spTree>
    <p:extLst>
      <p:ext uri="{BB962C8B-B14F-4D97-AF65-F5344CB8AC3E}">
        <p14:creationId xmlns:p14="http://schemas.microsoft.com/office/powerpoint/2010/main" val="13527322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AB8756A-00F4-4DE2-926D-96688E9BF147}"/>
              </a:ext>
            </a:extLst>
          </p:cNvPr>
          <p:cNvSpPr/>
          <p:nvPr/>
        </p:nvSpPr>
        <p:spPr>
          <a:xfrm>
            <a:off x="0" y="5805488"/>
            <a:ext cx="9144000" cy="10525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FFFFFF"/>
              </a:solidFill>
            </a:endParaRPr>
          </a:p>
        </p:txBody>
      </p:sp>
      <p:sp>
        <p:nvSpPr>
          <p:cNvPr id="239618" name="TextBox 3">
            <a:extLst>
              <a:ext uri="{FF2B5EF4-FFF2-40B4-BE49-F238E27FC236}">
                <a16:creationId xmlns="" xmlns:a16="http://schemas.microsoft.com/office/drawing/2014/main" id="{96E67F60-FD97-4EF7-9A68-CB153EE9FF8D}"/>
              </a:ext>
            </a:extLst>
          </p:cNvPr>
          <p:cNvSpPr txBox="1">
            <a:spLocks noChangeArrowheads="1"/>
          </p:cNvSpPr>
          <p:nvPr/>
        </p:nvSpPr>
        <p:spPr bwMode="auto">
          <a:xfrm>
            <a:off x="2555776" y="2065283"/>
            <a:ext cx="4381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it-IT" altLang="it-IT" sz="3600" dirty="0">
                <a:solidFill>
                  <a:srgbClr val="2F2B20"/>
                </a:solidFill>
              </a:rPr>
              <a:t>Grazie per </a:t>
            </a:r>
            <a:r>
              <a:rPr lang="it-IT" altLang="it-IT" sz="3600" dirty="0" smtClean="0">
                <a:solidFill>
                  <a:srgbClr val="2F2B20"/>
                </a:solidFill>
              </a:rPr>
              <a:t>l’attenzione</a:t>
            </a:r>
            <a:endParaRPr lang="it-IT" altLang="it-IT" sz="3600" dirty="0">
              <a:solidFill>
                <a:srgbClr val="2F2B20"/>
              </a:solidFill>
            </a:endParaRPr>
          </a:p>
        </p:txBody>
      </p:sp>
      <p:pic>
        <p:nvPicPr>
          <p:cNvPr id="239622" name="Picture 4" descr="Risultati immagini per anci logo">
            <a:extLst>
              <a:ext uri="{FF2B5EF4-FFF2-40B4-BE49-F238E27FC236}">
                <a16:creationId xmlns="" xmlns:a16="http://schemas.microsoft.com/office/drawing/2014/main" id="{00759461-69FF-4766-8C94-D4397EA64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4813"/>
            <a:ext cx="935038"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p:nvSpPr>
        <p:spPr bwMode="auto">
          <a:xfrm>
            <a:off x="539552" y="3216457"/>
            <a:ext cx="76327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73050" algn="l"/>
              </a:tabLst>
              <a:defRPr>
                <a:solidFill>
                  <a:schemeClr val="tx1"/>
                </a:solidFill>
                <a:latin typeface="Arial" panose="020B0604020202020204" pitchFamily="34" charset="0"/>
                <a:cs typeface="Arial" panose="020B0604020202020204" pitchFamily="34" charset="0"/>
              </a:defRPr>
            </a:lvl1pPr>
            <a:lvl2pPr marL="742950" indent="-285750">
              <a:tabLst>
                <a:tab pos="273050" algn="l"/>
              </a:tabLst>
              <a:defRPr>
                <a:solidFill>
                  <a:schemeClr val="tx1"/>
                </a:solidFill>
                <a:latin typeface="Arial" panose="020B0604020202020204" pitchFamily="34" charset="0"/>
                <a:cs typeface="Arial" panose="020B0604020202020204" pitchFamily="34" charset="0"/>
              </a:defRPr>
            </a:lvl2pPr>
            <a:lvl3pPr marL="1143000" indent="-228600">
              <a:tabLst>
                <a:tab pos="273050" algn="l"/>
              </a:tabLst>
              <a:defRPr>
                <a:solidFill>
                  <a:schemeClr val="tx1"/>
                </a:solidFill>
                <a:latin typeface="Arial" panose="020B0604020202020204" pitchFamily="34" charset="0"/>
                <a:cs typeface="Arial" panose="020B0604020202020204" pitchFamily="34" charset="0"/>
              </a:defRPr>
            </a:lvl3pPr>
            <a:lvl4pPr marL="1600200" indent="-228600">
              <a:tabLst>
                <a:tab pos="273050" algn="l"/>
              </a:tabLst>
              <a:defRPr>
                <a:solidFill>
                  <a:schemeClr val="tx1"/>
                </a:solidFill>
                <a:latin typeface="Arial" panose="020B0604020202020204" pitchFamily="34" charset="0"/>
                <a:cs typeface="Arial" panose="020B0604020202020204" pitchFamily="34" charset="0"/>
              </a:defRPr>
            </a:lvl4pPr>
            <a:lvl5pPr marL="2057400" indent="-228600">
              <a:tabLst>
                <a:tab pos="27305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tabLst>
                <a:tab pos="27305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tabLst>
                <a:tab pos="27305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tabLst>
                <a:tab pos="27305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tabLst>
                <a:tab pos="273050" algn="l"/>
              </a:tabLst>
              <a:defRPr>
                <a:solidFill>
                  <a:schemeClr val="tx1"/>
                </a:solidFill>
                <a:latin typeface="Arial" panose="020B0604020202020204" pitchFamily="34" charset="0"/>
                <a:cs typeface="Arial" panose="020B0604020202020204" pitchFamily="34" charset="0"/>
              </a:defRPr>
            </a:lvl9pPr>
          </a:lstStyle>
          <a:p>
            <a:r>
              <a:rPr lang="it-IT" altLang="it-IT" sz="2000" dirty="0">
                <a:latin typeface="Calibri" panose="020F0502020204030204" pitchFamily="34" charset="0"/>
              </a:rPr>
              <a:t>Riferimenti</a:t>
            </a:r>
          </a:p>
          <a:p>
            <a:pPr>
              <a:buFontTx/>
              <a:buChar char="•"/>
            </a:pPr>
            <a:r>
              <a:rPr lang="it-IT" altLang="it-IT" sz="2000" dirty="0">
                <a:latin typeface="Calibri" panose="020F0502020204030204" pitchFamily="34" charset="0"/>
              </a:rPr>
              <a:t>   </a:t>
            </a:r>
            <a:r>
              <a:rPr lang="it-IT" altLang="it-IT" sz="2000" dirty="0">
                <a:latin typeface="Calibri" panose="020F0502020204030204" pitchFamily="34" charset="0"/>
                <a:hlinkClick r:id="rId3"/>
              </a:rPr>
              <a:t>www.anci.it</a:t>
            </a:r>
            <a:r>
              <a:rPr lang="it-IT" altLang="it-IT" sz="2000" dirty="0">
                <a:latin typeface="Calibri" panose="020F0502020204030204" pitchFamily="34" charset="0"/>
              </a:rPr>
              <a:t> On line Accordo quadro Anci-</a:t>
            </a:r>
            <a:r>
              <a:rPr lang="it-IT" altLang="it-IT" sz="2000" dirty="0" err="1">
                <a:latin typeface="Calibri" panose="020F0502020204030204" pitchFamily="34" charset="0"/>
              </a:rPr>
              <a:t>Conai</a:t>
            </a:r>
            <a:r>
              <a:rPr lang="it-IT" altLang="it-IT" sz="2000" dirty="0">
                <a:latin typeface="Calibri" panose="020F0502020204030204" pitchFamily="34" charset="0"/>
              </a:rPr>
              <a:t>, allegati tecnici,      	modello di delega, convenzioni locali</a:t>
            </a:r>
          </a:p>
          <a:p>
            <a:pPr>
              <a:buFontTx/>
              <a:buChar char="•"/>
            </a:pPr>
            <a:endParaRPr lang="it-IT" altLang="it-IT" sz="2000" dirty="0">
              <a:latin typeface="Calibri" panose="020F0502020204030204" pitchFamily="34" charset="0"/>
            </a:endParaRPr>
          </a:p>
          <a:p>
            <a:r>
              <a:rPr lang="it-IT" altLang="it-IT" sz="2000" dirty="0">
                <a:latin typeface="Calibri" panose="020F0502020204030204" pitchFamily="34" charset="0"/>
              </a:rPr>
              <a:t>Segreteria Comitato di Verifica </a:t>
            </a:r>
          </a:p>
          <a:p>
            <a:pPr>
              <a:buFontTx/>
              <a:buChar char="•"/>
            </a:pPr>
            <a:r>
              <a:rPr lang="it-IT" altLang="it-IT" sz="2000" dirty="0">
                <a:latin typeface="Calibri" panose="020F0502020204030204" pitchFamily="34" charset="0"/>
              </a:rPr>
              <a:t>   comitatodiverifica@conai.org</a:t>
            </a:r>
          </a:p>
          <a:p>
            <a:pPr>
              <a:buFontTx/>
              <a:buChar char="•"/>
            </a:pPr>
            <a:endParaRPr lang="it-IT" altLang="it-IT" sz="2000" dirty="0">
              <a:solidFill>
                <a:srgbClr val="0070C0"/>
              </a:solidFill>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 xmlns:a16="http://schemas.microsoft.com/office/drawing/2014/main" id="{3525322D-BE4D-4DB4-BA12-CD689F10C2FF}"/>
              </a:ext>
            </a:extLst>
          </p:cNvPr>
          <p:cNvSpPr>
            <a:spLocks noGrp="1"/>
          </p:cNvSpPr>
          <p:nvPr>
            <p:ph type="title"/>
          </p:nvPr>
        </p:nvSpPr>
        <p:spPr>
          <a:xfrm>
            <a:off x="406400" y="-100013"/>
            <a:ext cx="8229600" cy="1071563"/>
          </a:xfrm>
        </p:spPr>
        <p:txBody>
          <a:bodyPr/>
          <a:lstStyle/>
          <a:p>
            <a:r>
              <a:rPr lang="it-IT" altLang="it-IT" sz="3200" b="1" dirty="0" smtClean="0"/>
              <a:t>ACCORDO QUADRO ANCI-CONAI</a:t>
            </a:r>
            <a:endParaRPr lang="it-IT" altLang="it-IT" sz="3200" b="1" dirty="0"/>
          </a:p>
        </p:txBody>
      </p:sp>
      <p:sp>
        <p:nvSpPr>
          <p:cNvPr id="4" name="Rectangle 3">
            <a:extLst>
              <a:ext uri="{FF2B5EF4-FFF2-40B4-BE49-F238E27FC236}">
                <a16:creationId xmlns="" xmlns:a16="http://schemas.microsoft.com/office/drawing/2014/main" id="{3347E5C0-8CA2-40F4-9F9E-A96704CCF40E}"/>
              </a:ext>
            </a:extLst>
          </p:cNvPr>
          <p:cNvSpPr/>
          <p:nvPr/>
        </p:nvSpPr>
        <p:spPr>
          <a:xfrm>
            <a:off x="611188" y="954008"/>
            <a:ext cx="7848600" cy="5078313"/>
          </a:xfrm>
          <a:prstGeom prst="rect">
            <a:avLst/>
          </a:prstGeom>
        </p:spPr>
        <p:txBody>
          <a:bodyPr>
            <a:spAutoFit/>
          </a:bodyPr>
          <a:lstStyle/>
          <a:p>
            <a:pPr algn="just"/>
            <a:r>
              <a:rPr lang="it-IT" altLang="it-IT" b="1" dirty="0">
                <a:latin typeface="+mn-lt"/>
                <a:cs typeface="+mn-cs"/>
              </a:rPr>
              <a:t>Art. 224, comma 5 del D.lgs. 152/2006</a:t>
            </a:r>
          </a:p>
          <a:p>
            <a:pPr algn="just" eaLnBrk="1" hangingPunct="1"/>
            <a:r>
              <a:rPr lang="it-IT" altLang="it-IT" dirty="0">
                <a:latin typeface="+mn-lt"/>
                <a:cs typeface="+mn-cs"/>
              </a:rPr>
              <a:t>Il CONAI può stipulare un accordo di programma quadro su base nazionale con l’Associazione nazionale Comuni Italiani (ANCI</a:t>
            </a:r>
            <a:r>
              <a:rPr lang="it-IT" altLang="it-IT" dirty="0" smtClean="0">
                <a:latin typeface="+mn-lt"/>
                <a:cs typeface="+mn-cs"/>
              </a:rPr>
              <a:t>) al </a:t>
            </a:r>
            <a:r>
              <a:rPr lang="it-IT" altLang="it-IT" dirty="0">
                <a:latin typeface="+mn-lt"/>
                <a:cs typeface="+mn-cs"/>
              </a:rPr>
              <a:t>fine di garantire l’attuazione del principio di corresponsabilità gestionale tra produttori, utilizzatori e pubbliche amministrazioni. </a:t>
            </a:r>
            <a:r>
              <a:rPr lang="it-IT" altLang="it-IT" dirty="0">
                <a:latin typeface="+mn-lt"/>
                <a:cs typeface="+mn-cs"/>
              </a:rPr>
              <a:t>In particolare tale accordo stabilisce:</a:t>
            </a:r>
          </a:p>
          <a:p>
            <a:pPr algn="just" eaLnBrk="1" hangingPunct="1">
              <a:buFontTx/>
              <a:buAutoNum type="alphaLcParenR"/>
            </a:pPr>
            <a:r>
              <a:rPr lang="it-IT" altLang="it-IT" dirty="0">
                <a:latin typeface="+mn-lt"/>
                <a:cs typeface="+mn-cs"/>
              </a:rPr>
              <a:t>l’entità dei maggiori oneri per la raccolta differenziata dei rifiuti di imballaggio, di cui all’art. 221, comma 10 lettera b), da versare alle competenti pubbliche amministrazioni, determinati secondo criteri di efficienza, efficacia, economicità e trasparenza di gestione del servizio medesimo, nonché sulla base della tariffa di cui all’articolo 238, dalla data di entrata in vigore della stessa;</a:t>
            </a:r>
          </a:p>
          <a:p>
            <a:pPr algn="just" eaLnBrk="1" hangingPunct="1">
              <a:buFontTx/>
              <a:buAutoNum type="alphaLcParenR"/>
            </a:pPr>
            <a:r>
              <a:rPr lang="it-IT" altLang="it-IT" dirty="0">
                <a:latin typeface="+mn-lt"/>
                <a:cs typeface="+mn-cs"/>
              </a:rPr>
              <a:t>gli obblighi e le sanzioni poste a carico delle parti contraenti</a:t>
            </a:r>
          </a:p>
          <a:p>
            <a:pPr algn="just" eaLnBrk="1" hangingPunct="1">
              <a:buFontTx/>
              <a:buAutoNum type="alphaLcParenR"/>
            </a:pPr>
            <a:r>
              <a:rPr lang="it-IT" altLang="it-IT" dirty="0">
                <a:latin typeface="+mn-lt"/>
                <a:cs typeface="+mn-cs"/>
              </a:rPr>
              <a:t>le modalità di raccolta dei rifiuti di imballaggio in relazione alle esigenze delle attività di riciclaggio e di recupero</a:t>
            </a:r>
          </a:p>
          <a:p>
            <a:pPr algn="just" eaLnBrk="1" hangingPunct="1"/>
            <a:endParaRPr lang="it-IT" altLang="it-IT" dirty="0">
              <a:latin typeface="+mn-lt"/>
              <a:cs typeface="+mn-cs"/>
            </a:endParaRPr>
          </a:p>
          <a:p>
            <a:pPr algn="just"/>
            <a:r>
              <a:rPr lang="it-IT" dirty="0">
                <a:latin typeface="+mn-lt"/>
                <a:cs typeface="+mn-cs"/>
              </a:rPr>
              <a:t>Il primo accordo è stato sottoscritto nel 1999 e da allora regola l’entità dei corrispettivi da riconoscere ai Comuni convenzionati (o ai soggetti da questi delegati) a fronte dei “maggiori oneri” sostenuti per l’effettuazione della raccolta differenziata dei rifiuti da </a:t>
            </a:r>
            <a:r>
              <a:rPr lang="it-IT" dirty="0" smtClean="0">
                <a:latin typeface="+mn-lt"/>
                <a:cs typeface="+mn-cs"/>
              </a:rPr>
              <a:t>imballaggio</a:t>
            </a:r>
            <a:endParaRPr lang="it-IT" altLang="it-IT" dirty="0">
              <a:latin typeface="+mn-lt"/>
              <a:cs typeface="+mn-cs"/>
            </a:endParaRPr>
          </a:p>
        </p:txBody>
      </p:sp>
      <p:cxnSp>
        <p:nvCxnSpPr>
          <p:cNvPr id="12" name="Straight Connector 11">
            <a:extLst>
              <a:ext uri="{FF2B5EF4-FFF2-40B4-BE49-F238E27FC236}">
                <a16:creationId xmlns="" xmlns:a16="http://schemas.microsoft.com/office/drawing/2014/main" id="{E1FF7D68-8737-4898-A7CC-56B0F4244564}"/>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CB3FE83A-5CEB-4639-894C-64FC39DDB6D1}"/>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6779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 xmlns:a16="http://schemas.microsoft.com/office/drawing/2014/main" id="{C0A00815-2D27-473E-918F-9081242AE739}"/>
              </a:ext>
            </a:extLst>
          </p:cNvPr>
          <p:cNvSpPr>
            <a:spLocks noGrp="1"/>
          </p:cNvSpPr>
          <p:nvPr>
            <p:ph type="title"/>
          </p:nvPr>
        </p:nvSpPr>
        <p:spPr>
          <a:xfrm>
            <a:off x="420688" y="-100013"/>
            <a:ext cx="8229600" cy="1071563"/>
          </a:xfrm>
        </p:spPr>
        <p:txBody>
          <a:bodyPr/>
          <a:lstStyle/>
          <a:p>
            <a:r>
              <a:rPr lang="it-IT" altLang="it-IT" sz="3200" b="1"/>
              <a:t>Ruoli: Comuni e CONAI </a:t>
            </a:r>
          </a:p>
        </p:txBody>
      </p:sp>
      <p:cxnSp>
        <p:nvCxnSpPr>
          <p:cNvPr id="21" name="Straight Connector 20">
            <a:extLst>
              <a:ext uri="{FF2B5EF4-FFF2-40B4-BE49-F238E27FC236}">
                <a16:creationId xmlns="" xmlns:a16="http://schemas.microsoft.com/office/drawing/2014/main" id="{836443F4-8DDE-4D44-8B25-42BD053A7E87}"/>
              </a:ext>
            </a:extLst>
          </p:cNvPr>
          <p:cNvCxnSpPr/>
          <p:nvPr/>
        </p:nvCxnSpPr>
        <p:spPr>
          <a:xfrm>
            <a:off x="431800" y="6597650"/>
            <a:ext cx="82804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93187" name="Picture 2">
            <a:extLst>
              <a:ext uri="{FF2B5EF4-FFF2-40B4-BE49-F238E27FC236}">
                <a16:creationId xmlns="" xmlns:a16="http://schemas.microsoft.com/office/drawing/2014/main" id="{56DE6E05-D3D7-4456-89A6-6E8D60CF3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046163"/>
            <a:ext cx="81010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D2D632A6-BD2E-4E20-B483-18296A47E273}"/>
              </a:ext>
            </a:extLst>
          </p:cNvPr>
          <p:cNvSpPr/>
          <p:nvPr/>
        </p:nvSpPr>
        <p:spPr>
          <a:xfrm>
            <a:off x="7956550" y="5949950"/>
            <a:ext cx="503238" cy="43180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it-IT"/>
          </a:p>
        </p:txBody>
      </p:sp>
      <p:sp>
        <p:nvSpPr>
          <p:cNvPr id="5" name="Rectangle 4">
            <a:extLst>
              <a:ext uri="{FF2B5EF4-FFF2-40B4-BE49-F238E27FC236}">
                <a16:creationId xmlns="" xmlns:a16="http://schemas.microsoft.com/office/drawing/2014/main" id="{2D517C8D-A4B1-4191-938B-4D17AFD5E3AF}"/>
              </a:ext>
            </a:extLst>
          </p:cNvPr>
          <p:cNvSpPr/>
          <p:nvPr/>
        </p:nvSpPr>
        <p:spPr>
          <a:xfrm>
            <a:off x="1763713" y="6057900"/>
            <a:ext cx="6553200" cy="44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8" name="Straight Connector 7">
            <a:extLst>
              <a:ext uri="{FF2B5EF4-FFF2-40B4-BE49-F238E27FC236}">
                <a16:creationId xmlns="" xmlns:a16="http://schemas.microsoft.com/office/drawing/2014/main" id="{F8F9F401-4A5C-41E3-8A67-DE0BC678D1AF}"/>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 xmlns:a16="http://schemas.microsoft.com/office/drawing/2014/main" id="{445A0EB5-319B-4C07-A375-3FA163CF5692}"/>
              </a:ext>
            </a:extLst>
          </p:cNvPr>
          <p:cNvSpPr>
            <a:spLocks noGrp="1"/>
          </p:cNvSpPr>
          <p:nvPr>
            <p:ph type="title"/>
          </p:nvPr>
        </p:nvSpPr>
        <p:spPr>
          <a:xfrm>
            <a:off x="420688" y="-100013"/>
            <a:ext cx="8229600" cy="1071563"/>
          </a:xfrm>
        </p:spPr>
        <p:txBody>
          <a:bodyPr/>
          <a:lstStyle/>
          <a:p>
            <a:r>
              <a:rPr lang="it-IT" altLang="it-IT" sz="3200" b="1" dirty="0"/>
              <a:t>L’Accordo Quadro ANCI-CONAI</a:t>
            </a:r>
          </a:p>
        </p:txBody>
      </p:sp>
      <p:graphicFrame>
        <p:nvGraphicFramePr>
          <p:cNvPr id="7" name="Diagram 6">
            <a:extLst>
              <a:ext uri="{FF2B5EF4-FFF2-40B4-BE49-F238E27FC236}">
                <a16:creationId xmlns="" xmlns:a16="http://schemas.microsoft.com/office/drawing/2014/main" id="{C1895FD8-4194-45F8-8AF7-95D92FF2E973}"/>
              </a:ext>
            </a:extLst>
          </p:cNvPr>
          <p:cNvGraphicFramePr/>
          <p:nvPr>
            <p:extLst>
              <p:ext uri="{D42A27DB-BD31-4B8C-83A1-F6EECF244321}">
                <p14:modId xmlns:p14="http://schemas.microsoft.com/office/powerpoint/2010/main" val="3826027509"/>
              </p:ext>
            </p:extLst>
          </p:nvPr>
        </p:nvGraphicFramePr>
        <p:xfrm>
          <a:off x="683568" y="1916832"/>
          <a:ext cx="8136904"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4211" name="Rectangle 5">
            <a:extLst>
              <a:ext uri="{FF2B5EF4-FFF2-40B4-BE49-F238E27FC236}">
                <a16:creationId xmlns="" xmlns:a16="http://schemas.microsoft.com/office/drawing/2014/main" id="{9EDB9430-E767-4C8E-BCE3-5DA2AB043FAD}"/>
              </a:ext>
            </a:extLst>
          </p:cNvPr>
          <p:cNvSpPr>
            <a:spLocks noChangeArrowheads="1"/>
          </p:cNvSpPr>
          <p:nvPr/>
        </p:nvSpPr>
        <p:spPr bwMode="auto">
          <a:xfrm>
            <a:off x="466725" y="908050"/>
            <a:ext cx="7921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it-IT" altLang="it-IT" sz="2200" b="1" dirty="0"/>
              <a:t>Il nuovo Accordo Quadro è stato siglato il 1 aprile 2014 ed ha validità dal 1 aprile 2014 al 31 marzo </a:t>
            </a:r>
            <a:r>
              <a:rPr lang="it-IT" altLang="it-IT" sz="2200" b="1" dirty="0" smtClean="0"/>
              <a:t>2019 (proroga)</a:t>
            </a:r>
            <a:endParaRPr lang="it-IT" altLang="it-IT" sz="2200" b="1" dirty="0"/>
          </a:p>
        </p:txBody>
      </p:sp>
      <p:pic>
        <p:nvPicPr>
          <p:cNvPr id="94212" name="Picture 4" descr="C:\Program Files (x86)\Microsoft Office\MEDIA\OFFICE14\Bullets\BD21299_.gif">
            <a:extLst>
              <a:ext uri="{FF2B5EF4-FFF2-40B4-BE49-F238E27FC236}">
                <a16:creationId xmlns="" xmlns:a16="http://schemas.microsoft.com/office/drawing/2014/main" id="{C5007D55-FC3D-408D-B5C0-0951C912C6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400" y="2420938"/>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4" descr="C:\Program Files (x86)\Microsoft Office\MEDIA\OFFICE14\Bullets\BD21299_.gif">
            <a:extLst>
              <a:ext uri="{FF2B5EF4-FFF2-40B4-BE49-F238E27FC236}">
                <a16:creationId xmlns="" xmlns:a16="http://schemas.microsoft.com/office/drawing/2014/main" id="{91304133-1BF3-4F59-935E-29B19CABF6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3284538"/>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4" descr="C:\Program Files (x86)\Microsoft Office\MEDIA\OFFICE14\Bullets\BD21299_.gif">
            <a:extLst>
              <a:ext uri="{FF2B5EF4-FFF2-40B4-BE49-F238E27FC236}">
                <a16:creationId xmlns="" xmlns:a16="http://schemas.microsoft.com/office/drawing/2014/main" id="{99532E7F-1C6E-4187-B027-DC505A9642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414972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Picture 4" descr="C:\Program Files (x86)\Microsoft Office\MEDIA\OFFICE14\Bullets\BD21299_.gif">
            <a:extLst>
              <a:ext uri="{FF2B5EF4-FFF2-40B4-BE49-F238E27FC236}">
                <a16:creationId xmlns="" xmlns:a16="http://schemas.microsoft.com/office/drawing/2014/main" id="{5CDF2ED7-3B4B-4930-A6C0-0BA536AC90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501332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6" name="Picture 4" descr="C:\Program Files (x86)\Microsoft Office\MEDIA\OFFICE14\Bullets\BD21299_.gif">
            <a:extLst>
              <a:ext uri="{FF2B5EF4-FFF2-40B4-BE49-F238E27FC236}">
                <a16:creationId xmlns="" xmlns:a16="http://schemas.microsoft.com/office/drawing/2014/main" id="{DE2651FB-14B2-4046-9C51-F546147931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5805488"/>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a:extLst>
              <a:ext uri="{FF2B5EF4-FFF2-40B4-BE49-F238E27FC236}">
                <a16:creationId xmlns="" xmlns:a16="http://schemas.microsoft.com/office/drawing/2014/main" id="{8B5A5A0F-A69B-42A3-BF9F-3BD03EF8F42D}"/>
              </a:ext>
            </a:extLst>
          </p:cNvPr>
          <p:cNvCxnSpPr/>
          <p:nvPr/>
        </p:nvCxnSpPr>
        <p:spPr>
          <a:xfrm>
            <a:off x="406400" y="6597650"/>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 xmlns:a16="http://schemas.microsoft.com/office/drawing/2014/main" id="{5A3866B1-315D-49D8-952F-8875006F5A4C}"/>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 xmlns:a16="http://schemas.microsoft.com/office/drawing/2014/main" id="{B4DF427C-948B-4D4B-90BD-147DB451E447}"/>
              </a:ext>
            </a:extLst>
          </p:cNvPr>
          <p:cNvSpPr>
            <a:spLocks noGrp="1"/>
          </p:cNvSpPr>
          <p:nvPr>
            <p:ph type="title"/>
          </p:nvPr>
        </p:nvSpPr>
        <p:spPr>
          <a:xfrm>
            <a:off x="401638" y="-100013"/>
            <a:ext cx="8229600" cy="1071563"/>
          </a:xfrm>
        </p:spPr>
        <p:txBody>
          <a:bodyPr/>
          <a:lstStyle/>
          <a:p>
            <a:r>
              <a:rPr lang="it-IT" altLang="it-IT" sz="3200" b="1" dirty="0" smtClean="0"/>
              <a:t>Accordo Quadro </a:t>
            </a:r>
            <a:r>
              <a:rPr lang="it-IT" altLang="it-IT" sz="3200" b="1" dirty="0"/>
              <a:t>ANCI-CONAI</a:t>
            </a:r>
          </a:p>
        </p:txBody>
      </p:sp>
      <p:cxnSp>
        <p:nvCxnSpPr>
          <p:cNvPr id="18" name="Straight Connector 17">
            <a:extLst>
              <a:ext uri="{FF2B5EF4-FFF2-40B4-BE49-F238E27FC236}">
                <a16:creationId xmlns="" xmlns:a16="http://schemas.microsoft.com/office/drawing/2014/main" id="{B4C919F7-B508-46D8-8E9F-9788FBF3F9A1}"/>
              </a:ext>
            </a:extLst>
          </p:cNvPr>
          <p:cNvCxnSpPr/>
          <p:nvPr/>
        </p:nvCxnSpPr>
        <p:spPr>
          <a:xfrm>
            <a:off x="406400" y="6524625"/>
            <a:ext cx="82804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1D7B51A3-2AD8-4D04-9D5B-005D4241C944}"/>
              </a:ext>
            </a:extLst>
          </p:cNvPr>
          <p:cNvCxnSpPr/>
          <p:nvPr/>
        </p:nvCxnSpPr>
        <p:spPr>
          <a:xfrm>
            <a:off x="395288" y="765175"/>
            <a:ext cx="82804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 name="Rettangolo 1"/>
          <p:cNvSpPr/>
          <p:nvPr/>
        </p:nvSpPr>
        <p:spPr>
          <a:xfrm>
            <a:off x="539552" y="1068641"/>
            <a:ext cx="8147248" cy="4019562"/>
          </a:xfrm>
          <a:prstGeom prst="rect">
            <a:avLst/>
          </a:prstGeom>
        </p:spPr>
        <p:txBody>
          <a:bodyPr wrap="square">
            <a:spAutoFit/>
          </a:bodyPr>
          <a:lstStyle/>
          <a:p>
            <a:pPr marL="342900" lvl="0" indent="-342900" algn="just" eaLnBrk="0" hangingPunct="0">
              <a:spcBef>
                <a:spcPct val="20000"/>
              </a:spcBef>
            </a:pPr>
            <a:r>
              <a:rPr lang="it-IT" altLang="it-IT" sz="2200" dirty="0"/>
              <a:t>Documenti:</a:t>
            </a:r>
          </a:p>
          <a:p>
            <a:pPr marL="342900" lvl="0" indent="-342900" algn="just" eaLnBrk="0" hangingPunct="0">
              <a:spcBef>
                <a:spcPct val="20000"/>
              </a:spcBef>
            </a:pPr>
            <a:r>
              <a:rPr lang="it-IT" altLang="it-IT" sz="2200" dirty="0"/>
              <a:t>1 Accordo Quadro generale</a:t>
            </a:r>
          </a:p>
          <a:p>
            <a:pPr marL="342900" lvl="0" indent="-342900" algn="just" eaLnBrk="0" hangingPunct="0">
              <a:spcBef>
                <a:spcPct val="20000"/>
              </a:spcBef>
            </a:pPr>
            <a:r>
              <a:rPr lang="it-IT" altLang="it-IT" sz="2200" dirty="0"/>
              <a:t>6 Allegati Tecnici  corredati ciascuno di più allegati </a:t>
            </a:r>
          </a:p>
          <a:p>
            <a:pPr marL="342900" lvl="0" indent="-342900" algn="just" eaLnBrk="0" hangingPunct="0">
              <a:spcBef>
                <a:spcPct val="20000"/>
              </a:spcBef>
            </a:pPr>
            <a:r>
              <a:rPr lang="it-IT" altLang="it-IT" sz="2200" dirty="0"/>
              <a:t>6 Convenzioni locali tipo uguale nella sezione I e diversificate per filiera nella sezione II corredate da numerosi allegati</a:t>
            </a:r>
          </a:p>
          <a:p>
            <a:pPr marL="342900" lvl="0" indent="-342900" algn="just" eaLnBrk="0" hangingPunct="0">
              <a:spcBef>
                <a:spcPct val="20000"/>
              </a:spcBef>
            </a:pPr>
            <a:r>
              <a:rPr lang="it-IT" altLang="it-IT" sz="2200" dirty="0"/>
              <a:t>1 Modello tipo di delega </a:t>
            </a:r>
          </a:p>
          <a:p>
            <a:pPr marL="342900" lvl="0" indent="-342900" algn="just" eaLnBrk="0" hangingPunct="0">
              <a:spcBef>
                <a:spcPct val="20000"/>
              </a:spcBef>
            </a:pPr>
            <a:endParaRPr lang="it-IT" altLang="it-IT" sz="2200" dirty="0"/>
          </a:p>
          <a:p>
            <a:pPr marL="342900" lvl="0" indent="-342900" algn="just" eaLnBrk="0" hangingPunct="0">
              <a:spcBef>
                <a:spcPct val="20000"/>
              </a:spcBef>
            </a:pPr>
            <a:r>
              <a:rPr lang="it-IT" altLang="it-IT" sz="2200" dirty="0"/>
              <a:t>Organi dell’AQ:</a:t>
            </a:r>
          </a:p>
          <a:p>
            <a:pPr marL="342900" lvl="0" indent="-342900" algn="just" eaLnBrk="0" hangingPunct="0">
              <a:spcBef>
                <a:spcPct val="20000"/>
              </a:spcBef>
            </a:pPr>
            <a:r>
              <a:rPr lang="it-IT" altLang="it-IT" sz="2200" dirty="0"/>
              <a:t>Comitato di Coordinamento</a:t>
            </a:r>
          </a:p>
          <a:p>
            <a:pPr marL="342900" lvl="0" indent="-342900" algn="just" eaLnBrk="0" hangingPunct="0">
              <a:spcBef>
                <a:spcPct val="20000"/>
              </a:spcBef>
            </a:pPr>
            <a:r>
              <a:rPr lang="it-IT" altLang="it-IT" sz="2200" dirty="0"/>
              <a:t>Comitato di Verifica</a:t>
            </a:r>
          </a:p>
        </p:txBody>
      </p:sp>
    </p:spTree>
    <p:extLst>
      <p:ext uri="{BB962C8B-B14F-4D97-AF65-F5344CB8AC3E}">
        <p14:creationId xmlns:p14="http://schemas.microsoft.com/office/powerpoint/2010/main" val="737170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3024</Words>
  <Application>Microsoft Office PowerPoint</Application>
  <PresentationFormat>Presentazione su schermo (4:3)</PresentationFormat>
  <Paragraphs>328</Paragraphs>
  <Slides>56</Slides>
  <Notes>11</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56</vt:i4>
      </vt:variant>
    </vt:vector>
  </HeadingPairs>
  <TitlesOfParts>
    <vt:vector size="62" baseType="lpstr">
      <vt:lpstr>Arial</vt:lpstr>
      <vt:lpstr>Calibri</vt:lpstr>
      <vt:lpstr>Verdana</vt:lpstr>
      <vt:lpstr>Wingdings</vt:lpstr>
      <vt:lpstr>Office Theme</vt:lpstr>
      <vt:lpstr>7_Office Theme</vt:lpstr>
      <vt:lpstr>Presentazione standard di PowerPoint</vt:lpstr>
      <vt:lpstr>Il sistema CONAI</vt:lpstr>
      <vt:lpstr>ACCORDO QUADRO ANCI-CONAI</vt:lpstr>
      <vt:lpstr>CONTRIBUTO AMBIENTALE CONAI</vt:lpstr>
      <vt:lpstr>CONTRIBUTO AMBIENTALE CONAI</vt:lpstr>
      <vt:lpstr>ACCORDO QUADRO ANCI-CONAI</vt:lpstr>
      <vt:lpstr>Ruoli: Comuni e CONAI </vt:lpstr>
      <vt:lpstr>L’Accordo Quadro ANCI-CONAI</vt:lpstr>
      <vt:lpstr>Accordo Quadro ANCI-CONAI</vt:lpstr>
      <vt:lpstr>Promozione “multileggera” e conferma della Banca Dati ANCI CONAI</vt:lpstr>
      <vt:lpstr>Operatività dell’Accordo Quadro</vt:lpstr>
      <vt:lpstr>VII RAPPORTO SULLA RACCOLTA DIFFERENZIATAE RICICLO</vt:lpstr>
      <vt:lpstr>VII RAPPORTO SULLA RACCOLTA DIFFERENZIATAE RICICLO</vt:lpstr>
      <vt:lpstr>VII RAPPORTO SULLA RACCOLTA DIFFERENZIATAE RICICLO</vt:lpstr>
      <vt:lpstr>VII RAPPORTO SULLA RACCOLTA DIFFERENZIATAE RICICLO</vt:lpstr>
      <vt:lpstr>VII RAPPORTO SULLA RACCOLTA DIFFERENZIATAE RICICLO</vt:lpstr>
      <vt:lpstr>ACCORDO ANCI COREPLA</vt:lpstr>
      <vt:lpstr>ACCORDO ANCI COREPLA</vt:lpstr>
      <vt:lpstr>ACCORDO ANCI COREPLA</vt:lpstr>
      <vt:lpstr>Accordo ANCI COREPLA </vt:lpstr>
      <vt:lpstr>ACCORDO ANCI COREPLA</vt:lpstr>
      <vt:lpstr>ACCORDO ANCI COREPLA</vt:lpstr>
      <vt:lpstr>ACCORDO ANCI COREPLA</vt:lpstr>
      <vt:lpstr>ACCORDO ANCI RICREA</vt:lpstr>
      <vt:lpstr>ACCORDO ANCI RICREA</vt:lpstr>
      <vt:lpstr>Accordo ANCI RICREA</vt:lpstr>
      <vt:lpstr>Accordo ANCI RICREA</vt:lpstr>
      <vt:lpstr>Accordo ANCI RICREA</vt:lpstr>
      <vt:lpstr>ACCORDO ANCI CIAL</vt:lpstr>
      <vt:lpstr>          ACCORDO ANCI CIAL</vt:lpstr>
      <vt:lpstr>Accordo ANCI CIAL</vt:lpstr>
      <vt:lpstr>Accordo ANCI CIAL</vt:lpstr>
      <vt:lpstr>Accordo ANCI CIAL</vt:lpstr>
      <vt:lpstr>Accordo ANCI CIAL</vt:lpstr>
      <vt:lpstr>Accordo ANCI CIAL</vt:lpstr>
      <vt:lpstr>Accordo ANCI COMIECO</vt:lpstr>
      <vt:lpstr>Accordo ANCI COMIECO</vt:lpstr>
      <vt:lpstr>Accordo ANCI COMIECO</vt:lpstr>
      <vt:lpstr>Accordo ANCI COMIECO</vt:lpstr>
      <vt:lpstr>Accordo ANCI COMIECO</vt:lpstr>
      <vt:lpstr>Accordo ANCI COMIECO</vt:lpstr>
      <vt:lpstr>Accordo ANCI COMIECO</vt:lpstr>
      <vt:lpstr>ACCORDO ANCI COMIECO</vt:lpstr>
      <vt:lpstr>Accordo ANCI COMIECO</vt:lpstr>
      <vt:lpstr>ACCORDO ANCI RILEGNO</vt:lpstr>
      <vt:lpstr>ACCORDO ANCI RILEGNO</vt:lpstr>
      <vt:lpstr>ALLEGATO ANCI COREVE</vt:lpstr>
      <vt:lpstr>Accordo ANCI COREVE </vt:lpstr>
      <vt:lpstr>Accordo ANCI COREVE </vt:lpstr>
      <vt:lpstr>Accordo ANCI COREVE </vt:lpstr>
      <vt:lpstr>COMITATO DI VERIFICA</vt:lpstr>
      <vt:lpstr>COMITATO DI VERIFICA</vt:lpstr>
      <vt:lpstr>COMITATO DI COORDINAMENTO</vt:lpstr>
      <vt:lpstr>COMITATO DI COORDINAMENTO</vt:lpstr>
      <vt:lpstr>COMITATO DI COORDINAMENTO</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Paolo Azzurro</dc:creator>
  <cp:lastModifiedBy>Valentina Guelpa</cp:lastModifiedBy>
  <cp:revision>213</cp:revision>
  <dcterms:created xsi:type="dcterms:W3CDTF">2017-07-24T12:10:34Z</dcterms:created>
  <dcterms:modified xsi:type="dcterms:W3CDTF">2019-02-25T22:27:32Z</dcterms:modified>
</cp:coreProperties>
</file>