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72" r:id="rId6"/>
    <p:sldId id="266" r:id="rId7"/>
    <p:sldId id="260" r:id="rId8"/>
    <p:sldId id="267" r:id="rId9"/>
    <p:sldId id="259" r:id="rId10"/>
    <p:sldId id="263" r:id="rId11"/>
    <p:sldId id="262" r:id="rId12"/>
    <p:sldId id="264" r:id="rId13"/>
    <p:sldId id="273" r:id="rId14"/>
    <p:sldId id="265" r:id="rId15"/>
    <p:sldId id="268" r:id="rId16"/>
    <p:sldId id="269" r:id="rId17"/>
    <p:sldId id="288" r:id="rId18"/>
    <p:sldId id="270" r:id="rId19"/>
    <p:sldId id="271" r:id="rId20"/>
    <p:sldId id="275" r:id="rId21"/>
    <p:sldId id="274" r:id="rId22"/>
    <p:sldId id="276" r:id="rId23"/>
    <p:sldId id="277" r:id="rId24"/>
    <p:sldId id="283" r:id="rId25"/>
    <p:sldId id="278" r:id="rId26"/>
    <p:sldId id="280" r:id="rId27"/>
    <p:sldId id="281" r:id="rId28"/>
    <p:sldId id="284" r:id="rId29"/>
    <p:sldId id="279" r:id="rId30"/>
    <p:sldId id="286" r:id="rId31"/>
    <p:sldId id="287" r:id="rId3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B36C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13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212C2-3B99-45F0-8CF3-7E42D11B1966}" type="datetimeFigureOut">
              <a:rPr lang="it-IT" smtClean="0"/>
              <a:t>28/11/2017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D652C-E8B7-42A5-B61B-FB5A1C6841B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16828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212C2-3B99-45F0-8CF3-7E42D11B1966}" type="datetimeFigureOut">
              <a:rPr lang="it-IT" smtClean="0"/>
              <a:t>28/11/2017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D652C-E8B7-42A5-B61B-FB5A1C6841B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39918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212C2-3B99-45F0-8CF3-7E42D11B1966}" type="datetimeFigureOut">
              <a:rPr lang="it-IT" smtClean="0"/>
              <a:t>28/11/2017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D652C-E8B7-42A5-B61B-FB5A1C6841B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67270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212C2-3B99-45F0-8CF3-7E42D11B1966}" type="datetimeFigureOut">
              <a:rPr lang="it-IT" smtClean="0"/>
              <a:t>28/11/2017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D652C-E8B7-42A5-B61B-FB5A1C6841B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4929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212C2-3B99-45F0-8CF3-7E42D11B1966}" type="datetimeFigureOut">
              <a:rPr lang="it-IT" smtClean="0"/>
              <a:t>28/11/2017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D652C-E8B7-42A5-B61B-FB5A1C6841B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36188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212C2-3B99-45F0-8CF3-7E42D11B1966}" type="datetimeFigureOut">
              <a:rPr lang="it-IT" smtClean="0"/>
              <a:t>28/11/2017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D652C-E8B7-42A5-B61B-FB5A1C6841B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71989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212C2-3B99-45F0-8CF3-7E42D11B1966}" type="datetimeFigureOut">
              <a:rPr lang="it-IT" smtClean="0"/>
              <a:t>28/11/2017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D652C-E8B7-42A5-B61B-FB5A1C6841B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70889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212C2-3B99-45F0-8CF3-7E42D11B1966}" type="datetimeFigureOut">
              <a:rPr lang="it-IT" smtClean="0"/>
              <a:t>28/11/2017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D652C-E8B7-42A5-B61B-FB5A1C6841B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05162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212C2-3B99-45F0-8CF3-7E42D11B1966}" type="datetimeFigureOut">
              <a:rPr lang="it-IT" smtClean="0"/>
              <a:t>28/11/2017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D652C-E8B7-42A5-B61B-FB5A1C6841B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62618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212C2-3B99-45F0-8CF3-7E42D11B1966}" type="datetimeFigureOut">
              <a:rPr lang="it-IT" smtClean="0"/>
              <a:t>28/11/2017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D652C-E8B7-42A5-B61B-FB5A1C6841B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6174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212C2-3B99-45F0-8CF3-7E42D11B1966}" type="datetimeFigureOut">
              <a:rPr lang="it-IT" smtClean="0"/>
              <a:t>28/11/2017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D652C-E8B7-42A5-B61B-FB5A1C6841B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7479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212C2-3B99-45F0-8CF3-7E42D11B1966}" type="datetimeFigureOut">
              <a:rPr lang="it-IT" smtClean="0"/>
              <a:t>28/11/2017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D652C-E8B7-42A5-B61B-FB5A1C6841BB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5220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gif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401627" y="4437112"/>
            <a:ext cx="834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bg2">
                    <a:lumMod val="25000"/>
                  </a:schemeClr>
                </a:solidFill>
                <a:latin typeface="Consolas" pitchFamily="49" charset="0"/>
                <a:cs typeface="Consolas" pitchFamily="49" charset="0"/>
              </a:rPr>
              <a:t>La definizione del reticolo idrico di competenza</a:t>
            </a:r>
            <a:endParaRPr lang="it-IT" sz="2400" b="1" dirty="0">
              <a:solidFill>
                <a:schemeClr val="bg2">
                  <a:lumMod val="25000"/>
                </a:schemeClr>
              </a:solidFill>
              <a:latin typeface="Consolas" pitchFamily="49" charset="0"/>
              <a:cs typeface="Consolas" pitchFamily="49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96" y="1916832"/>
            <a:ext cx="6444208" cy="2222333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115106" y="5085184"/>
            <a:ext cx="49051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/>
              <a:t>mino d’alessio -  </a:t>
            </a:r>
            <a:r>
              <a:rPr lang="it-IT" i="1" dirty="0" smtClean="0"/>
              <a:t>rea/ricerche </a:t>
            </a:r>
            <a:r>
              <a:rPr lang="it-IT" i="1" dirty="0"/>
              <a:t>ecologiche applicate</a:t>
            </a:r>
          </a:p>
        </p:txBody>
      </p:sp>
    </p:spTree>
    <p:extLst>
      <p:ext uri="{BB962C8B-B14F-4D97-AF65-F5344CB8AC3E}">
        <p14:creationId xmlns:p14="http://schemas.microsoft.com/office/powerpoint/2010/main" val="417705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593321" y="797803"/>
            <a:ext cx="8352928" cy="830997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Con che precisione è possibile e ha senso tracciare </a:t>
            </a:r>
          </a:p>
          <a:p>
            <a:r>
              <a:rPr lang="it-IT" sz="2400" dirty="0" smtClean="0"/>
              <a:t>il percorso idrico, e la sua ampiezza ?</a:t>
            </a:r>
            <a:endParaRPr lang="it-IT" sz="2400" dirty="0"/>
          </a:p>
        </p:txBody>
      </p:sp>
      <p:pic>
        <p:nvPicPr>
          <p:cNvPr id="2050" name="Picture 2" descr="C:\D\AAADocumenti\lavori\Cremona2016_RIM\interventoANCI\dimensione_alve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392144" cy="415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\AAADocumenti\lavori\Cremona2016_RIM\interventoANCI\alvei_ValImag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31" y="1772816"/>
            <a:ext cx="7408306" cy="416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D\AAADocumenti\lavori\Cremona2016_RIM\interventoANCI\val_brembill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70" y="1738214"/>
            <a:ext cx="7870380" cy="442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96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2411760" y="1196752"/>
            <a:ext cx="4834144" cy="1384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smtClean="0"/>
              <a:t>Attività 2</a:t>
            </a:r>
          </a:p>
          <a:p>
            <a:pPr algn="ctr"/>
            <a:endParaRPr lang="it-IT" sz="2800" b="1" dirty="0"/>
          </a:p>
          <a:p>
            <a:pPr algn="ctr"/>
            <a:r>
              <a:rPr lang="it-IT" sz="2800" b="1" dirty="0" smtClean="0"/>
              <a:t>Competenze e «reticoli minori»</a:t>
            </a:r>
            <a:endParaRPr lang="it-IT" sz="2800" b="1" dirty="0"/>
          </a:p>
        </p:txBody>
      </p:sp>
      <p:sp>
        <p:nvSpPr>
          <p:cNvPr id="2" name="Freccia a destra 1"/>
          <p:cNvSpPr/>
          <p:nvPr/>
        </p:nvSpPr>
        <p:spPr>
          <a:xfrm rot="20431846">
            <a:off x="539552" y="1889249"/>
            <a:ext cx="1944216" cy="146774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2987824" y="3861048"/>
            <a:ext cx="30821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lain"/>
            </a:pPr>
            <a:r>
              <a:rPr lang="it-IT" sz="2400" b="1" dirty="0" smtClean="0"/>
              <a:t>Cosa è demaniale ?</a:t>
            </a:r>
          </a:p>
          <a:p>
            <a:pPr marL="342900" indent="-342900">
              <a:buAutoNum type="arabicPlain"/>
            </a:pPr>
            <a:r>
              <a:rPr lang="it-IT" sz="2400" b="1" dirty="0" smtClean="0"/>
              <a:t>A chi va assegnato ?</a:t>
            </a:r>
          </a:p>
          <a:p>
            <a:pPr marL="342900" indent="-342900">
              <a:buAutoNum type="arabicPlain"/>
            </a:pPr>
            <a:r>
              <a:rPr lang="it-IT" sz="2400" b="1" dirty="0" smtClean="0"/>
              <a:t>Dove trovare i dati ?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48287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827584" y="1772816"/>
            <a:ext cx="7714035" cy="2554545"/>
          </a:xfrm>
          <a:prstGeom prst="rect">
            <a:avLst/>
          </a:prstGeom>
          <a:solidFill>
            <a:srgbClr val="92D050">
              <a:alpha val="55000"/>
            </a:srgbClr>
          </a:solidFill>
          <a:ln w="22225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sz="3200" dirty="0" smtClean="0"/>
              <a:t>1 Elenchi </a:t>
            </a:r>
            <a:r>
              <a:rPr lang="it-IT" sz="3200" dirty="0" err="1" smtClean="0"/>
              <a:t>dgr</a:t>
            </a:r>
            <a:r>
              <a:rPr lang="it-IT" sz="3200" dirty="0" smtClean="0"/>
              <a:t> regionali (4229/2015)</a:t>
            </a:r>
          </a:p>
          <a:p>
            <a:r>
              <a:rPr lang="it-IT" sz="3200" dirty="0" smtClean="0"/>
              <a:t>2 Controlli presso Consorzi e Comuni limitrofi</a:t>
            </a:r>
          </a:p>
          <a:p>
            <a:r>
              <a:rPr lang="it-IT" sz="3200" dirty="0" smtClean="0"/>
              <a:t>3 Elenchi acque pubbliche ??</a:t>
            </a:r>
          </a:p>
          <a:p>
            <a:r>
              <a:rPr lang="it-IT" sz="3200" dirty="0" smtClean="0"/>
              <a:t>4 Catasto  (acque)</a:t>
            </a:r>
          </a:p>
          <a:p>
            <a:r>
              <a:rPr lang="it-IT" sz="3200" dirty="0" smtClean="0"/>
              <a:t>5 Catasto Utenze Idriche/concessioni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17096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pic>
        <p:nvPicPr>
          <p:cNvPr id="5122" name="Picture 2" descr="C:\D\AAADocumenti\lavori\Cremona2016_RIM\interventoANCI\ottavo_elencoAAP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215" y="807577"/>
            <a:ext cx="6065520" cy="576064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\AAADocumenti\lavori\Cremona2016_RIM\interventoANCI\BURL_derubricazio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05" y="1988840"/>
            <a:ext cx="7522348" cy="2833092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97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pic>
        <p:nvPicPr>
          <p:cNvPr id="6148" name="Picture 4" descr="C:\D\AAADocumenti\lavori\Cremona2016_RIM\interventoANCI\reticoli_DUN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0" y="1124744"/>
            <a:ext cx="8229600" cy="50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D\AAADocumenti\lavori\Cremona2016_RIM\interventoANCI\diff_RIM_Consorz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9" y="1065704"/>
            <a:ext cx="8482781" cy="488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35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pic>
        <p:nvPicPr>
          <p:cNvPr id="3075" name="Picture 3" descr="C:\D\AAADocumenti\lavori\Cremona2016_RIM\interventoANCI\rim_cremo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203266"/>
            <a:ext cx="8712200" cy="50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D\AAADocumenti\lavori\Cremona2016_RIM\interventoANCI\rete_completa_provv_C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8229600" cy="50419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46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pic>
        <p:nvPicPr>
          <p:cNvPr id="7170" name="Picture 2" descr="C:\D\AAADocumenti\lavori\Cremona2016_RIM\interventoANCI\rim_comuna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15" y="908720"/>
            <a:ext cx="8756650" cy="50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D\AAADocumenti\lavori\Cremona2016_RIM\interventoANCI\sup_sot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810947" cy="4868401"/>
          </a:xfrm>
          <a:prstGeom prst="rect">
            <a:avLst/>
          </a:prstGeom>
          <a:noFill/>
          <a:ln w="15875">
            <a:solidFill>
              <a:schemeClr val="tx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50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2420934" y="1215153"/>
            <a:ext cx="4599337" cy="138499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smtClean="0"/>
              <a:t>Attività </a:t>
            </a:r>
            <a:r>
              <a:rPr lang="it-IT" sz="2800" b="1" dirty="0" smtClean="0"/>
              <a:t>3</a:t>
            </a:r>
            <a:endParaRPr lang="it-IT" sz="2800" b="1" dirty="0" smtClean="0"/>
          </a:p>
          <a:p>
            <a:pPr algn="ctr"/>
            <a:endParaRPr lang="it-IT" sz="2800" b="1" dirty="0"/>
          </a:p>
          <a:p>
            <a:pPr algn="ctr"/>
            <a:r>
              <a:rPr lang="it-IT" sz="2800" b="1" dirty="0" smtClean="0"/>
              <a:t>Le superfici idriche e non solo</a:t>
            </a:r>
            <a:endParaRPr lang="it-IT" sz="2800" b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907704" y="4005064"/>
            <a:ext cx="5477077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b="1" dirty="0" smtClean="0"/>
              <a:t>Quali fonti, quali rilievi e quale significato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323089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pic>
        <p:nvPicPr>
          <p:cNvPr id="4099" name="Picture 3" descr="C:\D\AAADocumenti\lavori\Cremona2016_RIM\Documenti\mappe_storiche\ASC\generali\DSC01471_ri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2"/>
            <a:ext cx="4624858" cy="557081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\AAADocumenti\lavori\Cremona2016_RIM\Documenti\mappe_storiche\ASC\marchionis\DSC015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62" y="1104178"/>
            <a:ext cx="6636157" cy="5323399"/>
          </a:xfrm>
          <a:prstGeom prst="rect">
            <a:avLst/>
          </a:prstGeom>
          <a:noFill/>
          <a:ln w="15875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D\AAADocumenti\lavori\Cremona2016_RIM\Documenti\mappe_storiche\ASC\cremonella\DSC015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887" y="779225"/>
            <a:ext cx="6804077" cy="5716604"/>
          </a:xfrm>
          <a:prstGeom prst="rect">
            <a:avLst/>
          </a:prstGeom>
          <a:noFill/>
          <a:ln w="15875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59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pic>
        <p:nvPicPr>
          <p:cNvPr id="8194" name="Picture 2" descr="C:\D\AAADocumenti\lavori\Cremona2016_RIM\interventoANCI\areabagnata_Valsassi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73" y="1124744"/>
            <a:ext cx="8452790" cy="475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D\AAADocumenti\lavori\Cremona2016_RIM\interventoANCI\areabagnata_peridro_Valfurv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40275"/>
            <a:ext cx="8731572" cy="4909963"/>
          </a:xfrm>
          <a:prstGeom prst="rect">
            <a:avLst/>
          </a:prstGeom>
          <a:noFill/>
          <a:ln w="15875">
            <a:solidFill>
              <a:schemeClr val="bg2">
                <a:lumMod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D\AAADocumenti\lavori\Cremona2016_RIM\interventoANCI\acqua_sponde_C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01" y="1103214"/>
            <a:ext cx="8336669" cy="5007047"/>
          </a:xfrm>
          <a:prstGeom prst="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40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954296" y="921623"/>
            <a:ext cx="7299371" cy="1384995"/>
          </a:xfrm>
          <a:prstGeom prst="rect">
            <a:avLst/>
          </a:prstGeom>
          <a:solidFill>
            <a:schemeClr val="accent5">
              <a:lumMod val="60000"/>
              <a:lumOff val="40000"/>
              <a:alpha val="65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 smtClean="0"/>
              <a:t>Attività 1</a:t>
            </a:r>
          </a:p>
          <a:p>
            <a:pPr algn="ctr"/>
            <a:endParaRPr lang="it-IT" sz="2800" b="1" dirty="0"/>
          </a:p>
          <a:p>
            <a:pPr algn="ctr"/>
            <a:r>
              <a:rPr lang="it-IT" sz="2800" b="1" dirty="0" smtClean="0"/>
              <a:t>La ricognizione e la carta del reticolo idrografico</a:t>
            </a:r>
            <a:endParaRPr lang="it-IT" sz="2800" b="1" dirty="0"/>
          </a:p>
        </p:txBody>
      </p:sp>
      <p:sp>
        <p:nvSpPr>
          <p:cNvPr id="3" name="Rettangolo 2"/>
          <p:cNvSpPr/>
          <p:nvPr/>
        </p:nvSpPr>
        <p:spPr>
          <a:xfrm>
            <a:off x="783231" y="2420888"/>
            <a:ext cx="76415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In generale appartengono al reticolo idrico superficiale i canali e i corsi d’acqua che siano così rappresentati nelle carte catastali e/o nelle cartografie ufficiali (IGM, CTR, DBT), ancorché non più </a:t>
            </a:r>
            <a:r>
              <a:rPr lang="it-IT" sz="2400" dirty="0" smtClean="0"/>
              <a:t>attivi</a:t>
            </a:r>
            <a:r>
              <a:rPr lang="it-IT" sz="2400" dirty="0"/>
              <a:t> </a:t>
            </a:r>
            <a:r>
              <a:rPr lang="it-IT" sz="2400" dirty="0" smtClean="0"/>
              <a:t>(</a:t>
            </a:r>
            <a:r>
              <a:rPr lang="it-IT" sz="2400" dirty="0" err="1" smtClean="0"/>
              <a:t>dgr</a:t>
            </a:r>
            <a:r>
              <a:rPr lang="it-IT" sz="2400" dirty="0" smtClean="0"/>
              <a:t> 4229/2015 </a:t>
            </a:r>
            <a:r>
              <a:rPr lang="it-IT" sz="2400" dirty="0" err="1" smtClean="0"/>
              <a:t>All</a:t>
            </a:r>
            <a:r>
              <a:rPr lang="it-IT" sz="2400" dirty="0" smtClean="0"/>
              <a:t>. D Punto 4)</a:t>
            </a:r>
            <a:endParaRPr lang="it-IT" sz="2400" dirty="0"/>
          </a:p>
        </p:txBody>
      </p:sp>
      <p:sp>
        <p:nvSpPr>
          <p:cNvPr id="7" name="Freccia a destra 6"/>
          <p:cNvSpPr/>
          <p:nvPr/>
        </p:nvSpPr>
        <p:spPr>
          <a:xfrm rot="757233">
            <a:off x="372860" y="845639"/>
            <a:ext cx="1386852" cy="9912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41784" y="4356171"/>
            <a:ext cx="8550696" cy="2215991"/>
          </a:xfrm>
          <a:prstGeom prst="rect">
            <a:avLst/>
          </a:prstGeom>
          <a:solidFill>
            <a:srgbClr val="FFC000">
              <a:alpha val="42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sz="1600" dirty="0" smtClean="0"/>
              <a:t>Potranno essere  </a:t>
            </a:r>
            <a:r>
              <a:rPr lang="it-IT" sz="1600" dirty="0"/>
              <a:t>inseriti i tracciati che rispondono anche solo ad uno dei  seguenti criteri</a:t>
            </a:r>
            <a:r>
              <a:rPr lang="it-IT" sz="1600" dirty="0" smtClean="0"/>
              <a:t>:</a:t>
            </a:r>
          </a:p>
          <a:p>
            <a:endParaRPr lang="it-IT" sz="1600" dirty="0"/>
          </a:p>
          <a:p>
            <a:pPr marL="285750" lvl="0" indent="-285750">
              <a:buFontTx/>
              <a:buChar char="-"/>
            </a:pPr>
            <a:r>
              <a:rPr lang="it-IT" dirty="0" smtClean="0"/>
              <a:t>siano </a:t>
            </a:r>
            <a:r>
              <a:rPr lang="it-IT" dirty="0"/>
              <a:t>indicati come demaniali nelle carte </a:t>
            </a:r>
            <a:r>
              <a:rPr lang="it-IT" dirty="0" smtClean="0"/>
              <a:t>catastali</a:t>
            </a:r>
          </a:p>
          <a:p>
            <a:pPr marL="285750" lvl="0" indent="-285750">
              <a:buFontTx/>
              <a:buChar char="-"/>
            </a:pPr>
            <a:endParaRPr lang="it-IT" dirty="0"/>
          </a:p>
          <a:p>
            <a:pPr marL="285750" lvl="0" indent="-285750">
              <a:buFontTx/>
              <a:buChar char="-"/>
            </a:pPr>
            <a:r>
              <a:rPr lang="it-IT" dirty="0" smtClean="0"/>
              <a:t>siano </a:t>
            </a:r>
            <a:r>
              <a:rPr lang="it-IT" dirty="0"/>
              <a:t>oggetto di interventi di sistemazione idraulica con finanziamenti </a:t>
            </a:r>
            <a:r>
              <a:rPr lang="it-IT" dirty="0" smtClean="0"/>
              <a:t>pubblici </a:t>
            </a:r>
          </a:p>
          <a:p>
            <a:pPr marL="285750" lvl="0" indent="-285750">
              <a:buFontTx/>
              <a:buChar char="-"/>
            </a:pPr>
            <a:endParaRPr lang="it-IT" dirty="0"/>
          </a:p>
          <a:p>
            <a:pPr lvl="0"/>
            <a:r>
              <a:rPr lang="it-IT" dirty="0" smtClean="0"/>
              <a:t>- </a:t>
            </a:r>
            <a:r>
              <a:rPr lang="it-IT" dirty="0" smtClean="0"/>
              <a:t>   siano </a:t>
            </a:r>
            <a:r>
              <a:rPr lang="it-IT" dirty="0"/>
              <a:t>rappresentati come corsi d’acqua sulla cartografia ufficiale (IGM, CTR </a:t>
            </a:r>
            <a:r>
              <a:rPr lang="it-IT" dirty="0" err="1"/>
              <a:t>ecc</a:t>
            </a:r>
            <a:r>
              <a:rPr lang="it-IT" dirty="0"/>
              <a:t>)</a:t>
            </a:r>
          </a:p>
          <a:p>
            <a:r>
              <a:rPr lang="it-IT" sz="1600" dirty="0"/>
              <a:t> </a:t>
            </a:r>
            <a:r>
              <a:rPr lang="it-IT" sz="1600" dirty="0" smtClean="0"/>
              <a:t>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334570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pic>
        <p:nvPicPr>
          <p:cNvPr id="10242" name="Picture 2" descr="C:\D\AAADocumenti\lavori\Cremona2016_RIM\interventoANCI\aree_bagnate_tralespon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72" y="1844824"/>
            <a:ext cx="7966397" cy="384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827584" y="1268760"/>
            <a:ext cx="8095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2 Linee Guida per la digitalizzazione delle aree tra le sponde dei corpi idrici</a:t>
            </a:r>
            <a:endParaRPr lang="it-IT" sz="20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7040863" y="5980638"/>
            <a:ext cx="15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V.1.2 gen.2017</a:t>
            </a:r>
            <a:endParaRPr lang="it-IT" dirty="0"/>
          </a:p>
        </p:txBody>
      </p:sp>
      <p:pic>
        <p:nvPicPr>
          <p:cNvPr id="12" name="Picture 2" descr="C:\D\AAADocumenti\lavori\Cremona2016_RIM\interventoANCI\areatralesponde_Linee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16" y="970645"/>
            <a:ext cx="7183484" cy="534244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22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pic>
        <p:nvPicPr>
          <p:cNvPr id="9218" name="Picture 2" descr="C:\D\AAADocumenti\lavori\Cremona2016_RIM\interventoANCI\area_tralesponde_digi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32" y="1052736"/>
            <a:ext cx="8565448" cy="22322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" name="Rettangolo 1"/>
          <p:cNvSpPr/>
          <p:nvPr/>
        </p:nvSpPr>
        <p:spPr>
          <a:xfrm>
            <a:off x="399040" y="4005064"/>
            <a:ext cx="8493440" cy="2308324"/>
          </a:xfrm>
          <a:prstGeom prst="rect">
            <a:avLst/>
          </a:prstGeom>
          <a:solidFill>
            <a:srgbClr val="B36C0D">
              <a:alpha val="49000"/>
            </a:srgbClr>
          </a:solidFill>
        </p:spPr>
        <p:txBody>
          <a:bodyPr wrap="square">
            <a:spAutoFit/>
          </a:bodyPr>
          <a:lstStyle/>
          <a:p>
            <a:r>
              <a:rPr lang="it-IT" dirty="0"/>
              <a:t>Alveo di un corso d'acqua: porzione della regione fluviale compresa tra le sponde incise naturali, costituite dal limite dell'erosione dei terreni operata dalla corrente idrica, ovvero fisse (artificiali), quali scogliere e muri d'argine in </a:t>
            </a:r>
            <a:r>
              <a:rPr lang="it-IT" dirty="0" err="1"/>
              <a:t>froldo</a:t>
            </a:r>
            <a:r>
              <a:rPr lang="it-IT" dirty="0"/>
              <a:t>. La Corte di Cassazione Civile, con sentenza a sezioni unite del 18 dicembre 1998 n. 12701, ha stabilito che: «fanno parte del demanio idrico, perché rientrano nel </a:t>
            </a:r>
            <a:r>
              <a:rPr lang="it-IT" dirty="0" smtClean="0"/>
              <a:t>concetto </a:t>
            </a:r>
            <a:r>
              <a:rPr lang="it-IT" dirty="0"/>
              <a:t>di alveo, le sponde e le rive interne dei fiumi, cioè le zone soggette ad essere sommerse dalle piene ordinarie (mentre le sponde e le rive esterne, che possono essere invase dalle acque solo in caso di piene straordinarie, appartengono ai proprietari dei fondi rivieraschi)</a:t>
            </a:r>
          </a:p>
        </p:txBody>
      </p:sp>
      <p:sp>
        <p:nvSpPr>
          <p:cNvPr id="3" name="Freccia a destra 2"/>
          <p:cNvSpPr/>
          <p:nvPr/>
        </p:nvSpPr>
        <p:spPr>
          <a:xfrm rot="14425804">
            <a:off x="4177707" y="3270456"/>
            <a:ext cx="864096" cy="504056"/>
          </a:xfrm>
          <a:prstGeom prst="rightArrow">
            <a:avLst/>
          </a:prstGeom>
          <a:solidFill>
            <a:srgbClr val="B36C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a destra 11"/>
          <p:cNvSpPr/>
          <p:nvPr/>
        </p:nvSpPr>
        <p:spPr>
          <a:xfrm rot="2622144">
            <a:off x="264791" y="3423082"/>
            <a:ext cx="864096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448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pic>
        <p:nvPicPr>
          <p:cNvPr id="11267" name="Picture 3" descr="C:\D\AAADocumenti\lavori\Cremona2016_RIM\interventoANCI\Zoppè_di_San_Vendemiano_-_Corso_d'acqua_nell'area_dei_palù_-_Foto_di_Paolo_Steffa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96" y="1196752"/>
            <a:ext cx="557066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D\AAADocumenti\lavori\Cremona2016_RIM\interventoANCI\Ala_di_Stura_torrente_Stura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77" y="908720"/>
            <a:ext cx="7160644" cy="537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D\AAADocumenti\lavori\TorredeBusi\foto_20-10-2016\DSC01921_ri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96" y="884576"/>
            <a:ext cx="7290112" cy="546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60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pic>
        <p:nvPicPr>
          <p:cNvPr id="12290" name="Picture 2" descr="C:\D\AAADocumenti\lavori\TorredeBusi\GE_4-10-2016_frec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88" y="1196752"/>
            <a:ext cx="742482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D\AAADocumenti\lavori\TorredeBusi\sezione_tri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1039"/>
            <a:ext cx="7930329" cy="5112568"/>
          </a:xfrm>
          <a:prstGeom prst="rect">
            <a:avLst/>
          </a:prstGeom>
          <a:noFill/>
          <a:ln w="158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01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pic>
        <p:nvPicPr>
          <p:cNvPr id="14338" name="Picture 2" descr="C:\D\AAADocumenti\lavori\TorredeBusi\piena_ordinaria_F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93" y="1556792"/>
            <a:ext cx="7461250" cy="3460750"/>
          </a:xfrm>
          <a:prstGeom prst="rect">
            <a:avLst/>
          </a:prstGeom>
          <a:noFill/>
          <a:ln w="25400" cmpd="dbl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D\AAADocumenti\lavori\Cremona2016_RIM\interventoANCI\marecchia_conca_ampliamento_piana_inondabi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93" y="1811003"/>
            <a:ext cx="8656449" cy="2952328"/>
          </a:xfrm>
          <a:prstGeom prst="rect">
            <a:avLst/>
          </a:prstGeom>
          <a:noFill/>
          <a:ln w="15875">
            <a:solidFill>
              <a:srgbClr val="33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D\AAADocumenti\lavori\Cremona2016_RIM\interventoANCI\Image13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81" y="1700808"/>
            <a:ext cx="8470354" cy="419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D\AAADocumenti\lavori\Cremona2016_RIM\interventoANCI\La+mitigazione+del+rischio+idraulic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414528" cy="5560896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99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sp>
        <p:nvSpPr>
          <p:cNvPr id="2" name="Rettangolo 1"/>
          <p:cNvSpPr/>
          <p:nvPr/>
        </p:nvSpPr>
        <p:spPr>
          <a:xfrm>
            <a:off x="512898" y="1052736"/>
            <a:ext cx="81182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5. Principi di gestione Lavori ed atti vietati Come previsto dall'art. 93, </a:t>
            </a:r>
            <a:r>
              <a:rPr lang="it-IT" dirty="0" err="1"/>
              <a:t>r.d.</a:t>
            </a:r>
            <a:r>
              <a:rPr lang="it-IT" dirty="0"/>
              <a:t> n. 523/1904, nessuno può fare opere nell'alveo dei fiumi, torrenti, rivi, scolatoi pubblici e canali di proprietà demaniale senza il permesso dell'Autorità idraulica competente. Nel caso di alvei a sponde variabili od incerte, la linea o le linee fino alle quali dovrà intendersi estesa la proibizione stabilita dall'art. 93, saranno determinate, anche in caso di contestazione, dall'Autorità Idraulica competente. Ai sensi dell'art. 96, </a:t>
            </a:r>
            <a:r>
              <a:rPr lang="it-IT" dirty="0" err="1"/>
              <a:t>r.d.</a:t>
            </a:r>
            <a:r>
              <a:rPr lang="it-IT" dirty="0"/>
              <a:t> n. 523/1904, le principali attività e le più significative opere vietate in modo assoluto sulle acque pubbliche, loro alvei, sponde e difese sono le seguenti: </a:t>
            </a:r>
            <a:r>
              <a:rPr lang="it-IT" dirty="0" smtClean="0"/>
              <a:t> …………….</a:t>
            </a:r>
            <a:endParaRPr lang="it-IT" dirty="0"/>
          </a:p>
        </p:txBody>
      </p:sp>
      <p:pic>
        <p:nvPicPr>
          <p:cNvPr id="13315" name="Picture 3" descr="C:\D\AAADocumenti\lavori\TorredeBusi\fas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14" y="4077072"/>
            <a:ext cx="8640266" cy="124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21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pic>
        <p:nvPicPr>
          <p:cNvPr id="15363" name="Picture 3" descr="C:\D\AAADocumenti\lavori\Cremona2016_RIM\interventoANCI\Bormio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6216650" cy="34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D\AAADocumenti\lavori\Cremona2016_RIM\interventoANCI\fasceBormi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465" y="4019416"/>
            <a:ext cx="62611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92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pic>
        <p:nvPicPr>
          <p:cNvPr id="16386" name="Picture 2" descr="C:\D\AAADocumenti\lavori\Cremona2016_RIM\interventoANCI\Giussano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754265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D\AAADocumenti\lavori\Cremona2016_RIM\interventoANCI\Giussano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501008"/>
            <a:ext cx="6732089" cy="302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72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pic>
        <p:nvPicPr>
          <p:cNvPr id="17410" name="Picture 2" descr="C:\D\AAADocumenti\lavori\Cremona2016_RIM\interventoANCI\fasce_limiti_Briosco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91" y="1009266"/>
            <a:ext cx="8201589" cy="4752528"/>
          </a:xfrm>
          <a:prstGeom prst="rect">
            <a:avLst/>
          </a:prstGeom>
          <a:noFill/>
          <a:ln w="2540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D\AAADocumenti\lavori\Cremona2016_RIM\interventoANCI\fasce_limiti_Briosco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18" y="1017921"/>
            <a:ext cx="7721364" cy="5128892"/>
          </a:xfrm>
          <a:prstGeom prst="rect">
            <a:avLst/>
          </a:prstGeom>
          <a:noFill/>
          <a:ln w="25400"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14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pic>
        <p:nvPicPr>
          <p:cNvPr id="9" name="Picture 2" descr="C:\D\AAADocumenti\lavori\TorredeBusi\sezione_bi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58325"/>
            <a:ext cx="7513006" cy="5716007"/>
          </a:xfrm>
          <a:prstGeom prst="rect">
            <a:avLst/>
          </a:prstGeom>
          <a:noFill/>
          <a:ln w="28575" cmpd="thinThick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68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09" y="908720"/>
            <a:ext cx="6736580" cy="5421978"/>
          </a:xfrm>
          <a:prstGeom prst="rect">
            <a:avLst/>
          </a:prstGeom>
          <a:ln w="2222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19706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pic>
        <p:nvPicPr>
          <p:cNvPr id="19458" name="Picture 2" descr="C:\D\AAADocumenti\lavori\Cremona2016_RIM\interventoANCI\fasce_Giussano_V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736"/>
            <a:ext cx="6978650" cy="510540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D\AAADocumenti\lavori\Cremona2016_RIM\interventoANCI\fasce_rispetto_C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08" y="1196752"/>
            <a:ext cx="8394700" cy="50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45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115106" y="2060848"/>
            <a:ext cx="50273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tx2">
                    <a:lumMod val="50000"/>
                  </a:schemeClr>
                </a:solidFill>
                <a:latin typeface="Bradley Hand ITC" pitchFamily="66" charset="0"/>
              </a:rPr>
              <a:t>Fine</a:t>
            </a:r>
          </a:p>
          <a:p>
            <a:pPr algn="ctr"/>
            <a:endParaRPr lang="it-IT" sz="4000" b="1" dirty="0" smtClean="0">
              <a:solidFill>
                <a:schemeClr val="tx2">
                  <a:lumMod val="50000"/>
                </a:schemeClr>
              </a:solidFill>
              <a:latin typeface="Bradley Hand ITC" pitchFamily="66" charset="0"/>
            </a:endParaRPr>
          </a:p>
          <a:p>
            <a:pPr algn="ctr"/>
            <a:r>
              <a:rPr lang="it-IT" sz="4000" b="1" dirty="0" smtClean="0">
                <a:solidFill>
                  <a:schemeClr val="tx2">
                    <a:lumMod val="50000"/>
                  </a:schemeClr>
                </a:solidFill>
                <a:latin typeface="Bradley Hand ITC" pitchFamily="66" charset="0"/>
              </a:rPr>
              <a:t>Grazie per l’attenzione</a:t>
            </a:r>
            <a:endParaRPr lang="it-IT" sz="4000" b="1" dirty="0">
              <a:solidFill>
                <a:schemeClr val="tx2">
                  <a:lumMod val="50000"/>
                </a:schemeClr>
              </a:solidFill>
              <a:latin typeface="Bradley Hand ITC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55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pic>
        <p:nvPicPr>
          <p:cNvPr id="2050" name="Picture 2" descr="C:\D\AAADocumenti\lavori\Cremona2016_RIM\interventoANCI\catasto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10" y="980728"/>
            <a:ext cx="8401050" cy="52832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\AAADocumenti\lavori\Cremona2016_RIM\interventoANCI\Bormio_Catas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920" y="1052736"/>
            <a:ext cx="6469047" cy="5311428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42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pic>
        <p:nvPicPr>
          <p:cNvPr id="2" name="Picture 2" descr="C:\D\AAADocumenti\lavori\Cremona2016_RIM\interventoANCI\fonti_dati_percorsi_Cologn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88" y="836712"/>
            <a:ext cx="5101513" cy="5630899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\AAADocumenti\lavori\Cremona2016_RIM\interventoANCI\fonte_dati_Cologn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251" y="836712"/>
            <a:ext cx="3491039" cy="182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\AAADocumenti\lavori\Cremona2016_RIM\interventoANCI\qualità_info_Cologn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352" y="2659827"/>
            <a:ext cx="3833304" cy="169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\AAADocumenti\lavori\Cremona2016_RIM\interventoANCI\tipo_tratt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526" y="4521747"/>
            <a:ext cx="4392488" cy="194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97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pic>
        <p:nvPicPr>
          <p:cNvPr id="3074" name="Picture 2" descr="C:\D\AAADocumenti\lavori\Cremona2016_RIM\interventoANCI\Bormio_al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90573"/>
            <a:ext cx="4367311" cy="580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\AAADocumenti\lavori\Cremona2016_RIM\interventoANCI\Valfurva_alto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27" y="1281358"/>
            <a:ext cx="8580845" cy="482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27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pic>
        <p:nvPicPr>
          <p:cNvPr id="4098" name="Picture 2" descr="C:\D\AAADocumenti\lavori\Cremona2016_RIM\interventoANCI\Valfurva_alto2_CT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59" y="1484784"/>
            <a:ext cx="8196681" cy="4609182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11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pic>
        <p:nvPicPr>
          <p:cNvPr id="5122" name="Picture 2" descr="C:\D\AAADocumenti\lavori\Cremona2016_RIM\interventoANCI\confrontoMaster_Briosc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7213600" cy="52451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\AAADocumenti\lavori\Cremona2016_RIM\interventoANCI\confronto_Cremon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67" y="980728"/>
            <a:ext cx="8571681" cy="4837182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D\AAADocumenti\lavori\Cremona2016_RIM\interventoANCI\confronto_Cremona_dettagli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77" y="1124744"/>
            <a:ext cx="8571681" cy="4837182"/>
          </a:xfrm>
          <a:prstGeom prst="rect">
            <a:avLst/>
          </a:prstGeom>
          <a:noFill/>
          <a:ln w="19050">
            <a:solidFill>
              <a:schemeClr val="bg2">
                <a:lumMod val="9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36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311835"/>
            <a:ext cx="9144000" cy="38086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0" y="0"/>
            <a:ext cx="9144000" cy="60486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2" y="87828"/>
            <a:ext cx="1512168" cy="604868"/>
          </a:xfrm>
          <a:prstGeom prst="rect">
            <a:avLst/>
          </a:prstGeom>
        </p:spPr>
      </p:pic>
      <p:pic>
        <p:nvPicPr>
          <p:cNvPr id="1026" name="Picture 2" descr="C:\D\AAADocumenti\lavori\Cremona2016_RIM\interventoANCI\download_Regi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01829"/>
            <a:ext cx="1995387" cy="59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ttore 1 7"/>
          <p:cNvCxnSpPr/>
          <p:nvPr/>
        </p:nvCxnSpPr>
        <p:spPr>
          <a:xfrm>
            <a:off x="251520" y="6597352"/>
            <a:ext cx="8640960" cy="0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16678" y="6597352"/>
            <a:ext cx="3298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</a:t>
            </a:r>
            <a:r>
              <a:rPr lang="it-IT" sz="1200" dirty="0" smtClean="0"/>
              <a:t>ino d’alessio -  rea/ricerche ecologiche applicate</a:t>
            </a:r>
            <a:endParaRPr lang="it-IT" sz="1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251519" y="6602757"/>
            <a:ext cx="1863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milano  28 novembre 2017</a:t>
            </a:r>
            <a:endParaRPr lang="it-IT" sz="1200" dirty="0"/>
          </a:p>
        </p:txBody>
      </p:sp>
      <p:pic>
        <p:nvPicPr>
          <p:cNvPr id="1027" name="Picture 3" descr="C:\D\AAADocumenti\lavori\Cremona2016_RIM\interventoANCI\catasto_cremon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26" y="1214278"/>
            <a:ext cx="8388548" cy="485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0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781</Words>
  <Application>Microsoft Office PowerPoint</Application>
  <PresentationFormat>Presentazione su schermo (4:3)</PresentationFormat>
  <Paragraphs>100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Mino</dc:creator>
  <cp:lastModifiedBy>Mino</cp:lastModifiedBy>
  <cp:revision>36</cp:revision>
  <dcterms:created xsi:type="dcterms:W3CDTF">2017-11-26T22:57:52Z</dcterms:created>
  <dcterms:modified xsi:type="dcterms:W3CDTF">2017-11-28T00:58:14Z</dcterms:modified>
</cp:coreProperties>
</file>