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4"/>
  </p:sldMasterIdLst>
  <p:notesMasterIdLst>
    <p:notesMasterId r:id="rId20"/>
  </p:notesMasterIdLst>
  <p:sldIdLst>
    <p:sldId id="256" r:id="rId5"/>
    <p:sldId id="257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301" r:id="rId17"/>
    <p:sldId id="300" r:id="rId18"/>
    <p:sldId id="303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DE553AB6-3DFB-7447-A996-8EE2F1D7D569}">
          <p14:sldIdLst>
            <p14:sldId id="256"/>
            <p14:sldId id="257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301"/>
            <p14:sldId id="300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A3D7"/>
    <a:srgbClr val="9D9D9C"/>
    <a:srgbClr val="686868"/>
    <a:srgbClr val="555555"/>
    <a:srgbClr val="797979"/>
    <a:srgbClr val="85C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5A240B-C20B-4D2D-8E21-0354B916EBC0}" v="50" dt="2020-05-12T15:42:43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0"/>
    <p:restoredTop sz="94715"/>
  </p:normalViewPr>
  <p:slideViewPr>
    <p:cSldViewPr snapToGrid="0" snapToObjects="1">
      <p:cViewPr varScale="1">
        <p:scale>
          <a:sx n="63" d="100"/>
          <a:sy n="63" d="100"/>
        </p:scale>
        <p:origin x="69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0D125-73DC-5F4A-AC7C-7AF2B17A0D16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ABB56-7044-6049-A94F-DFA9B6141C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9819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B58-B8C4-654B-8EC9-563525E216E3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26ED-E51A-6844-88DF-5C5CB0E1A7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009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B58-B8C4-654B-8EC9-563525E216E3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26ED-E51A-6844-88DF-5C5CB0E1A7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09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B58-B8C4-654B-8EC9-563525E216E3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26ED-E51A-6844-88DF-5C5CB0E1A7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8911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4B5621F3-A01E-964A-9B50-79055A143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B4D61D3B-9BCA-114D-8AC1-6330CF66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26ED-E51A-6844-88DF-5C5CB0E1A7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09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B58-B8C4-654B-8EC9-563525E216E3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26ED-E51A-6844-88DF-5C5CB0E1A7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05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B58-B8C4-654B-8EC9-563525E216E3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26ED-E51A-6844-88DF-5C5CB0E1A7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54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B58-B8C4-654B-8EC9-563525E216E3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26ED-E51A-6844-88DF-5C5CB0E1A7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12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B58-B8C4-654B-8EC9-563525E216E3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26ED-E51A-6844-88DF-5C5CB0E1A7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74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B58-B8C4-654B-8EC9-563525E216E3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26ED-E51A-6844-88DF-5C5CB0E1A7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51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B58-B8C4-654B-8EC9-563525E216E3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26ED-E51A-6844-88DF-5C5CB0E1A7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05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B58-B8C4-654B-8EC9-563525E216E3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26ED-E51A-6844-88DF-5C5CB0E1A7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81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AB58-B8C4-654B-8EC9-563525E216E3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26ED-E51A-6844-88DF-5C5CB0E1A7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910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FAB58-B8C4-654B-8EC9-563525E216E3}" type="datetimeFigureOut">
              <a:rPr lang="it-IT" smtClean="0"/>
              <a:t>19/06/2020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C26ED-E51A-6844-88DF-5C5CB0E1A7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492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hyperlink" Target="https://commons.wikimedia.org/wiki/File:Exclamation_Circle_Red.sv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ommons.wikimedia.org/wiki/File:Exclamation_Circle_Red.svg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navigaweb.net/2011/04/se-un-account-email-e-usato-da-altri-e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ruzione.it/pon/avviso_edilizia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ur.gov.i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https://www.miur.gov.it/web/guest/access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aquilanonvedente.wordpress.com/2010/01/02/domanda-che-cerca-risposta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5D587396-4DF4-944D-84A1-B6DE56D6C78C}"/>
              </a:ext>
            </a:extLst>
          </p:cNvPr>
          <p:cNvSpPr txBox="1"/>
          <p:nvPr/>
        </p:nvSpPr>
        <p:spPr>
          <a:xfrm>
            <a:off x="5705383" y="5629391"/>
            <a:ext cx="2528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Giugno 2020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028822-55ED-4FE0-94D1-311FF9677D4D}"/>
              </a:ext>
            </a:extLst>
          </p:cNvPr>
          <p:cNvSpPr/>
          <p:nvPr/>
        </p:nvSpPr>
        <p:spPr>
          <a:xfrm>
            <a:off x="5385989" y="3385457"/>
            <a:ext cx="63713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Century Gothic"/>
                <a:cs typeface="Century Gothic"/>
              </a:rPr>
              <a:t>Procedura per la registrazione all’AREA RISERVATA MI e per l’accreditamento ai Fondi di Edilizia PON per Enti Locali</a:t>
            </a:r>
          </a:p>
        </p:txBody>
      </p:sp>
    </p:spTree>
    <p:extLst>
      <p:ext uri="{BB962C8B-B14F-4D97-AF65-F5344CB8AC3E}">
        <p14:creationId xmlns:p14="http://schemas.microsoft.com/office/powerpoint/2010/main" val="21520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3EED84-2852-444A-AC6A-7874C520FC03}"/>
              </a:ext>
            </a:extLst>
          </p:cNvPr>
          <p:cNvSpPr txBox="1"/>
          <p:nvPr/>
        </p:nvSpPr>
        <p:spPr>
          <a:xfrm>
            <a:off x="11689877" y="6358342"/>
            <a:ext cx="46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9CBA17-678A-E84C-80C7-AC98D9546218}" type="slidenum">
              <a:rPr lang="it-IT" sz="1400" smtClean="0">
                <a:solidFill>
                  <a:srgbClr val="64A3D7"/>
                </a:solidFill>
              </a:rPr>
              <a:t>10</a:t>
            </a:fld>
            <a:endParaRPr lang="it-IT" sz="1400" dirty="0">
              <a:solidFill>
                <a:srgbClr val="64A3D7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3995A07-0C68-914A-937A-DB521B77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1659" y="6295947"/>
            <a:ext cx="13242299" cy="54687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263632-A00F-6140-A741-2C8BBCEEFA62}"/>
              </a:ext>
            </a:extLst>
          </p:cNvPr>
          <p:cNvSpPr txBox="1"/>
          <p:nvPr/>
        </p:nvSpPr>
        <p:spPr>
          <a:xfrm>
            <a:off x="31431" y="6407799"/>
            <a:ext cx="5729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cap="all" dirty="0">
                <a:solidFill>
                  <a:schemeClr val="bg1"/>
                </a:solidFill>
              </a:rPr>
              <a:t>Registrazione e accreditamento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8C99EA40-C3AA-3246-BFA5-678F3FC9CA22}"/>
              </a:ext>
            </a:extLst>
          </p:cNvPr>
          <p:cNvSpPr txBox="1"/>
          <p:nvPr/>
        </p:nvSpPr>
        <p:spPr>
          <a:xfrm>
            <a:off x="5200639" y="1132188"/>
            <a:ext cx="6358609" cy="44133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it-IT" sz="2200" kern="500" spc="5" dirty="0">
                <a:solidFill>
                  <a:srgbClr val="686868"/>
                </a:solidFill>
                <a:latin typeface="Calibri"/>
                <a:cs typeface="Calibri"/>
              </a:rPr>
              <a:t>Si ricorda che l’accreditamento deve essere eseguito dal </a:t>
            </a:r>
            <a:r>
              <a:rPr lang="it-IT" sz="2200" b="1" kern="500" spc="5" dirty="0">
                <a:solidFill>
                  <a:srgbClr val="64A3D7"/>
                </a:solidFill>
                <a:cs typeface="Calibri"/>
              </a:rPr>
              <a:t>Rappresentante Legale dell’Ente Locale </a:t>
            </a:r>
            <a:r>
              <a:rPr lang="it-IT" sz="2200" kern="500" spc="5" dirty="0">
                <a:solidFill>
                  <a:srgbClr val="686868"/>
                </a:solidFill>
                <a:latin typeface="Calibri"/>
                <a:cs typeface="Calibri"/>
              </a:rPr>
              <a:t>che intende partecipare all’avviso o da un soggetto delegato da quest’ultimo</a:t>
            </a:r>
          </a:p>
          <a:p>
            <a:endParaRPr lang="it-IT" sz="22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endParaRPr lang="it-IT" sz="22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r>
              <a:rPr lang="it-IT" sz="2200" kern="500" spc="5" dirty="0">
                <a:solidFill>
                  <a:srgbClr val="686868"/>
                </a:solidFill>
                <a:latin typeface="Calibri"/>
                <a:cs typeface="Calibri"/>
              </a:rPr>
              <a:t>I dati richiesti sono raggruppati nelle seguenti sezioni: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kern="500" spc="5" dirty="0" err="1">
                <a:solidFill>
                  <a:srgbClr val="686868"/>
                </a:solidFill>
                <a:latin typeface="Calibri"/>
                <a:cs typeface="Calibri"/>
              </a:rPr>
              <a:t>Dati</a:t>
            </a:r>
            <a:r>
              <a:rPr lang="en-US" sz="2200" kern="500" spc="5" dirty="0">
                <a:solidFill>
                  <a:srgbClr val="686868"/>
                </a:solidFill>
                <a:latin typeface="Calibri"/>
                <a:cs typeface="Calibri"/>
              </a:rPr>
              <a:t> di </a:t>
            </a:r>
            <a:r>
              <a:rPr lang="en-US" sz="2200" kern="500" spc="5" dirty="0" err="1">
                <a:solidFill>
                  <a:srgbClr val="686868"/>
                </a:solidFill>
                <a:latin typeface="Calibri"/>
                <a:cs typeface="Calibri"/>
              </a:rPr>
              <a:t>servizio</a:t>
            </a:r>
            <a:endParaRPr lang="en-US" sz="22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kern="500" spc="5" dirty="0" err="1">
                <a:solidFill>
                  <a:srgbClr val="686868"/>
                </a:solidFill>
                <a:latin typeface="Calibri"/>
                <a:cs typeface="Calibri"/>
              </a:rPr>
              <a:t>Dati</a:t>
            </a:r>
            <a:r>
              <a:rPr lang="en-US" sz="2200" kern="500" spc="5" dirty="0">
                <a:solidFill>
                  <a:srgbClr val="686868"/>
                </a:solidFill>
                <a:latin typeface="Calibri"/>
                <a:cs typeface="Calibri"/>
              </a:rPr>
              <a:t> di </a:t>
            </a:r>
            <a:r>
              <a:rPr lang="en-US" sz="2200" kern="500" spc="5" dirty="0" err="1">
                <a:solidFill>
                  <a:srgbClr val="686868"/>
                </a:solidFill>
                <a:latin typeface="Calibri"/>
                <a:cs typeface="Calibri"/>
              </a:rPr>
              <a:t>Accreditamento</a:t>
            </a:r>
            <a:endParaRPr lang="en-US" sz="22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kern="500" spc="5" dirty="0" err="1">
                <a:solidFill>
                  <a:srgbClr val="686868"/>
                </a:solidFill>
                <a:latin typeface="Calibri"/>
                <a:cs typeface="Calibri"/>
              </a:rPr>
              <a:t>Documento</a:t>
            </a:r>
            <a:r>
              <a:rPr lang="en-US" sz="2200" kern="500" spc="5" dirty="0">
                <a:solidFill>
                  <a:srgbClr val="686868"/>
                </a:solidFill>
                <a:latin typeface="Calibri"/>
                <a:cs typeface="Calibri"/>
              </a:rPr>
              <a:t> </a:t>
            </a:r>
            <a:r>
              <a:rPr lang="en-US" sz="2200" kern="500" spc="5" dirty="0" err="1">
                <a:solidFill>
                  <a:srgbClr val="686868"/>
                </a:solidFill>
                <a:latin typeface="Calibri"/>
                <a:cs typeface="Calibri"/>
              </a:rPr>
              <a:t>d’identità</a:t>
            </a:r>
            <a:endParaRPr lang="en-US" sz="22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kern="500" spc="5" dirty="0" err="1">
                <a:solidFill>
                  <a:srgbClr val="686868"/>
                </a:solidFill>
                <a:latin typeface="Calibri"/>
                <a:cs typeface="Calibri"/>
              </a:rPr>
              <a:t>Nomina</a:t>
            </a:r>
            <a:r>
              <a:rPr lang="en-US" sz="2200" kern="500" spc="5" dirty="0">
                <a:solidFill>
                  <a:srgbClr val="686868"/>
                </a:solidFill>
                <a:latin typeface="Calibri"/>
                <a:cs typeface="Calibri"/>
              </a:rPr>
              <a:t> a </a:t>
            </a:r>
            <a:r>
              <a:rPr lang="en-US" sz="2200" kern="500" spc="5" dirty="0" err="1">
                <a:solidFill>
                  <a:srgbClr val="686868"/>
                </a:solidFill>
                <a:latin typeface="Calibri"/>
                <a:cs typeface="Calibri"/>
              </a:rPr>
              <a:t>Rappresentante</a:t>
            </a:r>
            <a:r>
              <a:rPr lang="en-US" sz="2200" kern="500" spc="5" dirty="0">
                <a:solidFill>
                  <a:srgbClr val="686868"/>
                </a:solidFill>
                <a:latin typeface="Calibri"/>
                <a:cs typeface="Calibri"/>
              </a:rPr>
              <a:t> </a:t>
            </a:r>
            <a:r>
              <a:rPr lang="en-US" sz="2200" kern="500" spc="5" dirty="0" err="1">
                <a:solidFill>
                  <a:srgbClr val="686868"/>
                </a:solidFill>
                <a:latin typeface="Calibri"/>
                <a:cs typeface="Calibri"/>
              </a:rPr>
              <a:t>Legale</a:t>
            </a:r>
            <a:endParaRPr lang="en-US" sz="22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kern="500" spc="5" dirty="0" err="1">
                <a:solidFill>
                  <a:srgbClr val="686868"/>
                </a:solidFill>
                <a:latin typeface="Calibri"/>
                <a:cs typeface="Calibri"/>
              </a:rPr>
              <a:t>Atto</a:t>
            </a:r>
            <a:r>
              <a:rPr lang="en-US" sz="2200" kern="500" spc="5" dirty="0">
                <a:solidFill>
                  <a:srgbClr val="686868"/>
                </a:solidFill>
                <a:latin typeface="Calibri"/>
                <a:cs typeface="Calibri"/>
              </a:rPr>
              <a:t> di </a:t>
            </a:r>
            <a:r>
              <a:rPr lang="en-US" sz="2200" kern="500" spc="5" dirty="0" err="1">
                <a:solidFill>
                  <a:srgbClr val="686868"/>
                </a:solidFill>
                <a:latin typeface="Calibri"/>
                <a:cs typeface="Calibri"/>
              </a:rPr>
              <a:t>delega</a:t>
            </a:r>
            <a:endParaRPr lang="en-US" sz="22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200" kern="500" spc="5" dirty="0">
                <a:solidFill>
                  <a:srgbClr val="686868"/>
                </a:solidFill>
                <a:latin typeface="Calibri"/>
                <a:cs typeface="Calibri"/>
              </a:rPr>
              <a:t>Consenso invio dati ad INDIRE</a:t>
            </a:r>
            <a:endParaRPr lang="it-IT" sz="2200" kern="500" spc="5" dirty="0">
              <a:solidFill>
                <a:srgbClr val="686868"/>
              </a:solidFill>
              <a:latin typeface="Calibri"/>
              <a:cs typeface="Calibri"/>
              <a:sym typeface="Inter-Regular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1D1C975-820E-624C-9EB3-BF1420867F18}"/>
              </a:ext>
            </a:extLst>
          </p:cNvPr>
          <p:cNvSpPr/>
          <p:nvPr/>
        </p:nvSpPr>
        <p:spPr>
          <a:xfrm>
            <a:off x="6832997" y="228674"/>
            <a:ext cx="5359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PASSAGGIO 2</a:t>
            </a: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8584F2A7-CC44-C640-9DE4-0EB97B62DC7E}"/>
              </a:ext>
            </a:extLst>
          </p:cNvPr>
          <p:cNvCxnSpPr/>
          <p:nvPr/>
        </p:nvCxnSpPr>
        <p:spPr>
          <a:xfrm flipH="1">
            <a:off x="8559800" y="779606"/>
            <a:ext cx="3784600" cy="0"/>
          </a:xfrm>
          <a:prstGeom prst="line">
            <a:avLst/>
          </a:prstGeom>
          <a:ln w="19050">
            <a:solidFill>
              <a:srgbClr val="9D9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>
            <a:extLst>
              <a:ext uri="{FF2B5EF4-FFF2-40B4-BE49-F238E27FC236}">
                <a16:creationId xmlns:a16="http://schemas.microsoft.com/office/drawing/2014/main" id="{513173BC-37E2-4300-BAC7-4AB368D6E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00" y="606200"/>
            <a:ext cx="4050708" cy="54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00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3EED84-2852-444A-AC6A-7874C520FC03}"/>
              </a:ext>
            </a:extLst>
          </p:cNvPr>
          <p:cNvSpPr txBox="1"/>
          <p:nvPr/>
        </p:nvSpPr>
        <p:spPr>
          <a:xfrm>
            <a:off x="11689877" y="6358342"/>
            <a:ext cx="46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9CBA17-678A-E84C-80C7-AC98D9546218}" type="slidenum">
              <a:rPr lang="it-IT" sz="1400" smtClean="0">
                <a:solidFill>
                  <a:srgbClr val="64A3D7"/>
                </a:solidFill>
              </a:rPr>
              <a:t>11</a:t>
            </a:fld>
            <a:endParaRPr lang="it-IT" sz="1400" dirty="0">
              <a:solidFill>
                <a:srgbClr val="64A3D7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3995A07-0C68-914A-937A-DB521B77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1659" y="6295947"/>
            <a:ext cx="13242299" cy="54687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263632-A00F-6140-A741-2C8BBCEEFA62}"/>
              </a:ext>
            </a:extLst>
          </p:cNvPr>
          <p:cNvSpPr txBox="1"/>
          <p:nvPr/>
        </p:nvSpPr>
        <p:spPr>
          <a:xfrm>
            <a:off x="31431" y="6407799"/>
            <a:ext cx="5729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cap="all" dirty="0">
                <a:solidFill>
                  <a:schemeClr val="bg1"/>
                </a:solidFill>
              </a:rPr>
              <a:t>Registrazione e accreditamento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8C99EA40-C3AA-3246-BFA5-678F3FC9CA22}"/>
              </a:ext>
            </a:extLst>
          </p:cNvPr>
          <p:cNvSpPr txBox="1"/>
          <p:nvPr/>
        </p:nvSpPr>
        <p:spPr>
          <a:xfrm>
            <a:off x="1107688" y="836036"/>
            <a:ext cx="4653029" cy="5167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/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IMPORTANTE </a:t>
            </a:r>
            <a:endParaRPr lang="it-IT" sz="2800" kern="500" spc="5" dirty="0">
              <a:solidFill>
                <a:srgbClr val="686868"/>
              </a:solidFill>
              <a:cs typeface="Calibri"/>
            </a:endParaRPr>
          </a:p>
          <a:p>
            <a:r>
              <a:rPr lang="it-IT" sz="2800" kern="500" spc="5" dirty="0">
                <a:solidFill>
                  <a:srgbClr val="64A3D7"/>
                </a:solidFill>
                <a:cs typeface="Calibri"/>
              </a:rPr>
              <a:t>L’ultima sezione </a:t>
            </a:r>
            <a:r>
              <a:rPr lang="it-IT" sz="2800" kern="500" spc="5" dirty="0">
                <a:solidFill>
                  <a:srgbClr val="686868"/>
                </a:solidFill>
                <a:cs typeface="Calibri"/>
              </a:rPr>
              <a:t>riguarda il consenso per la comunicazione dei dati personali e di quelli di accreditamento ad Indire. </a:t>
            </a:r>
          </a:p>
          <a:p>
            <a:r>
              <a:rPr lang="it-IT" sz="2800" kern="500" spc="5" dirty="0">
                <a:solidFill>
                  <a:srgbClr val="686868"/>
                </a:solidFill>
                <a:cs typeface="Calibri"/>
              </a:rPr>
              <a:t>Il consenso è necessario per consentire ai soggetti che richiedono l’accreditamento di accedere alla piattaforma GPU al fine di presentare le proposte progettuali. </a:t>
            </a:r>
            <a:endParaRPr lang="en-US" sz="2800" kern="500" spc="5" dirty="0">
              <a:solidFill>
                <a:srgbClr val="686868"/>
              </a:solidFill>
              <a:cs typeface="Calibri"/>
            </a:endParaRPr>
          </a:p>
          <a:p>
            <a:pPr lvl="0">
              <a:lnSpc>
                <a:spcPct val="150000"/>
              </a:lnSpc>
            </a:pPr>
            <a:endParaRPr lang="it-IT" kern="500" spc="5" dirty="0">
              <a:solidFill>
                <a:srgbClr val="686868"/>
              </a:solidFill>
              <a:latin typeface="Calibri"/>
              <a:cs typeface="Calibri"/>
              <a:sym typeface="Inter-Regular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1D1C975-820E-624C-9EB3-BF1420867F18}"/>
              </a:ext>
            </a:extLst>
          </p:cNvPr>
          <p:cNvSpPr/>
          <p:nvPr/>
        </p:nvSpPr>
        <p:spPr>
          <a:xfrm>
            <a:off x="6832997" y="228674"/>
            <a:ext cx="5359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PASSAGGIO 2 </a:t>
            </a: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8584F2A7-CC44-C640-9DE4-0EB97B62DC7E}"/>
              </a:ext>
            </a:extLst>
          </p:cNvPr>
          <p:cNvCxnSpPr/>
          <p:nvPr/>
        </p:nvCxnSpPr>
        <p:spPr>
          <a:xfrm flipH="1">
            <a:off x="8559800" y="779606"/>
            <a:ext cx="3784600" cy="0"/>
          </a:xfrm>
          <a:prstGeom prst="line">
            <a:avLst/>
          </a:prstGeom>
          <a:ln w="19050">
            <a:solidFill>
              <a:srgbClr val="9D9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8">
            <a:extLst>
              <a:ext uri="{FF2B5EF4-FFF2-40B4-BE49-F238E27FC236}">
                <a16:creationId xmlns:a16="http://schemas.microsoft.com/office/drawing/2014/main" id="{E2263DEE-31B0-479C-A84E-E146576E1A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373753" y="968461"/>
            <a:ext cx="605961" cy="451742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D3DD1D9B-64B5-40AC-A991-E24A98F3F98D}"/>
              </a:ext>
            </a:extLst>
          </p:cNvPr>
          <p:cNvSpPr/>
          <p:nvPr/>
        </p:nvSpPr>
        <p:spPr>
          <a:xfrm>
            <a:off x="6525248" y="4475031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In caso di mancata accettazione del consenso non sarà possibile completare la procedura di accreditamento!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AB7614E0-CB9E-4959-A4F1-3F9BF3290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3733" y="1351830"/>
            <a:ext cx="48958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63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3EED84-2852-444A-AC6A-7874C520FC03}"/>
              </a:ext>
            </a:extLst>
          </p:cNvPr>
          <p:cNvSpPr txBox="1"/>
          <p:nvPr/>
        </p:nvSpPr>
        <p:spPr>
          <a:xfrm>
            <a:off x="11689877" y="6358342"/>
            <a:ext cx="46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9CBA17-678A-E84C-80C7-AC98D9546218}" type="slidenum">
              <a:rPr lang="it-IT" sz="1400" smtClean="0">
                <a:solidFill>
                  <a:srgbClr val="64A3D7"/>
                </a:solidFill>
              </a:rPr>
              <a:t>12</a:t>
            </a:fld>
            <a:endParaRPr lang="it-IT" sz="1400" dirty="0">
              <a:solidFill>
                <a:srgbClr val="64A3D7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3995A07-0C68-914A-937A-DB521B77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1659" y="6295947"/>
            <a:ext cx="13242299" cy="54687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263632-A00F-6140-A741-2C8BBCEEFA62}"/>
              </a:ext>
            </a:extLst>
          </p:cNvPr>
          <p:cNvSpPr txBox="1"/>
          <p:nvPr/>
        </p:nvSpPr>
        <p:spPr>
          <a:xfrm>
            <a:off x="31431" y="6407799"/>
            <a:ext cx="5729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cap="all" dirty="0">
                <a:solidFill>
                  <a:schemeClr val="bg1"/>
                </a:solidFill>
              </a:rPr>
              <a:t>Registrazione e accreditamento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8C99EA40-C3AA-3246-BFA5-678F3FC9CA22}"/>
              </a:ext>
            </a:extLst>
          </p:cNvPr>
          <p:cNvSpPr txBox="1"/>
          <p:nvPr/>
        </p:nvSpPr>
        <p:spPr>
          <a:xfrm>
            <a:off x="1847917" y="902986"/>
            <a:ext cx="8143790" cy="2812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it-IT" sz="2200" kern="500" spc="5" dirty="0">
                <a:solidFill>
                  <a:srgbClr val="686868"/>
                </a:solidFill>
                <a:cs typeface="Calibri"/>
              </a:rPr>
              <a:t>Selezionando il pulsante </a:t>
            </a:r>
            <a:r>
              <a:rPr lang="it-IT" sz="2200" b="1" kern="500" spc="5" dirty="0">
                <a:solidFill>
                  <a:srgbClr val="64A3D7"/>
                </a:solidFill>
                <a:cs typeface="Calibri"/>
              </a:rPr>
              <a:t>“Passaggio 3” </a:t>
            </a:r>
            <a:r>
              <a:rPr lang="it-IT" sz="2200" kern="500" spc="5" dirty="0">
                <a:solidFill>
                  <a:srgbClr val="686868"/>
                </a:solidFill>
                <a:cs typeface="Calibri"/>
              </a:rPr>
              <a:t>si esegue l’invio dei dati inseriti all’ufficio competente che si occuperà della validazione delle informazioni</a:t>
            </a:r>
          </a:p>
          <a:p>
            <a:endParaRPr lang="it-IT" sz="2200" kern="500" spc="5" dirty="0">
              <a:solidFill>
                <a:srgbClr val="686868"/>
              </a:solidFill>
              <a:cs typeface="Calibri"/>
            </a:endParaRPr>
          </a:p>
          <a:p>
            <a:r>
              <a:rPr lang="it-IT" sz="2200" kern="500" spc="5" dirty="0">
                <a:solidFill>
                  <a:srgbClr val="686868"/>
                </a:solidFill>
                <a:cs typeface="Calibri"/>
              </a:rPr>
              <a:t>Premere:</a:t>
            </a:r>
          </a:p>
          <a:p>
            <a:endParaRPr lang="it-IT" sz="2200" kern="500" spc="5" dirty="0">
              <a:solidFill>
                <a:srgbClr val="686868"/>
              </a:solidFill>
              <a:cs typeface="Calibri"/>
            </a:endParaRPr>
          </a:p>
          <a:p>
            <a:endParaRPr lang="it-IT" sz="2200" kern="500" spc="5" dirty="0">
              <a:solidFill>
                <a:srgbClr val="686868"/>
              </a:solidFill>
              <a:cs typeface="Calibri"/>
            </a:endParaRPr>
          </a:p>
          <a:p>
            <a:endParaRPr lang="en-US" sz="2800" kern="500" spc="5" dirty="0">
              <a:solidFill>
                <a:srgbClr val="686868"/>
              </a:solidFill>
              <a:cs typeface="Calibri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1D1C975-820E-624C-9EB3-BF1420867F18}"/>
              </a:ext>
            </a:extLst>
          </p:cNvPr>
          <p:cNvSpPr/>
          <p:nvPr/>
        </p:nvSpPr>
        <p:spPr>
          <a:xfrm>
            <a:off x="6832997" y="228674"/>
            <a:ext cx="5359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PASSAGGIO 3</a:t>
            </a: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8584F2A7-CC44-C640-9DE4-0EB97B62DC7E}"/>
              </a:ext>
            </a:extLst>
          </p:cNvPr>
          <p:cNvCxnSpPr/>
          <p:nvPr/>
        </p:nvCxnSpPr>
        <p:spPr>
          <a:xfrm flipH="1">
            <a:off x="8559800" y="779606"/>
            <a:ext cx="3784600" cy="0"/>
          </a:xfrm>
          <a:prstGeom prst="line">
            <a:avLst/>
          </a:prstGeom>
          <a:ln w="19050">
            <a:solidFill>
              <a:srgbClr val="9D9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6">
            <a:extLst>
              <a:ext uri="{FF2B5EF4-FFF2-40B4-BE49-F238E27FC236}">
                <a16:creationId xmlns:a16="http://schemas.microsoft.com/office/drawing/2014/main" id="{D154B100-FE80-4978-A36D-5B1078C4A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24" y="3181834"/>
            <a:ext cx="657225" cy="409575"/>
          </a:xfrm>
          <a:prstGeom prst="rect">
            <a:avLst/>
          </a:prstGeom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id="{4CF8747C-0304-4E3A-AF3A-C1EB0721D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44" y="4403677"/>
            <a:ext cx="438150" cy="40005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05D47FB5-AFB3-4550-8D2E-C1F763B184FB}"/>
              </a:ext>
            </a:extLst>
          </p:cNvPr>
          <p:cNvSpPr/>
          <p:nvPr/>
        </p:nvSpPr>
        <p:spPr>
          <a:xfrm>
            <a:off x="1680236" y="2924956"/>
            <a:ext cx="2531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kern="500" spc="5" dirty="0">
                <a:solidFill>
                  <a:srgbClr val="686868"/>
                </a:solidFill>
                <a:cs typeface="Calibri"/>
              </a:rPr>
              <a:t>per tornare alla pagina di inserimento dei dati di accreditamento  </a:t>
            </a: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6DD5F0FA-3F04-4926-9306-DEBA5072563C}"/>
              </a:ext>
            </a:extLst>
          </p:cNvPr>
          <p:cNvSpPr/>
          <p:nvPr/>
        </p:nvSpPr>
        <p:spPr>
          <a:xfrm>
            <a:off x="1680236" y="4076039"/>
            <a:ext cx="2531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kern="500" spc="5" dirty="0">
                <a:solidFill>
                  <a:srgbClr val="686868"/>
                </a:solidFill>
                <a:cs typeface="Calibri"/>
              </a:rPr>
              <a:t>per proseguire con l’invio dei dati</a:t>
            </a:r>
            <a:endParaRPr lang="en-US" kern="500" spc="5" dirty="0">
              <a:solidFill>
                <a:srgbClr val="686868"/>
              </a:solidFill>
              <a:cs typeface="Calibri"/>
            </a:endParaRP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D92201AB-ABCA-4F21-AB1A-C84DCF335A9A}"/>
              </a:ext>
            </a:extLst>
          </p:cNvPr>
          <p:cNvSpPr/>
          <p:nvPr/>
        </p:nvSpPr>
        <p:spPr>
          <a:xfrm>
            <a:off x="1592943" y="49501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kern="500" spc="5" dirty="0">
                <a:solidFill>
                  <a:srgbClr val="686868"/>
                </a:solidFill>
                <a:cs typeface="Calibri"/>
              </a:rPr>
              <a:t>Si ricorda che una volta inviati i dati non è più possibile modificarli!</a:t>
            </a:r>
          </a:p>
        </p:txBody>
      </p:sp>
      <p:pic>
        <p:nvPicPr>
          <p:cNvPr id="21" name="Picture 22">
            <a:extLst>
              <a:ext uri="{FF2B5EF4-FFF2-40B4-BE49-F238E27FC236}">
                <a16:creationId xmlns:a16="http://schemas.microsoft.com/office/drawing/2014/main" id="{29DE2AC7-D982-4A8F-891E-0E09A94F75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72731" y="5008281"/>
            <a:ext cx="485775" cy="451742"/>
          </a:xfrm>
          <a:prstGeom prst="rect">
            <a:avLst/>
          </a:prstGeom>
        </p:spPr>
      </p:pic>
      <p:pic>
        <p:nvPicPr>
          <p:cNvPr id="22" name="Picture 15">
            <a:extLst>
              <a:ext uri="{FF2B5EF4-FFF2-40B4-BE49-F238E27FC236}">
                <a16:creationId xmlns:a16="http://schemas.microsoft.com/office/drawing/2014/main" id="{46C2B7B5-A1D2-47B7-8E22-76C7123D49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8369" y="1904955"/>
            <a:ext cx="4476750" cy="2095500"/>
          </a:xfrm>
          <a:prstGeom prst="rect">
            <a:avLst/>
          </a:prstGeom>
        </p:spPr>
      </p:pic>
      <p:sp>
        <p:nvSpPr>
          <p:cNvPr id="23" name="Arrow: Bent-Up 6">
            <a:extLst>
              <a:ext uri="{FF2B5EF4-FFF2-40B4-BE49-F238E27FC236}">
                <a16:creationId xmlns:a16="http://schemas.microsoft.com/office/drawing/2014/main" id="{261CB1AB-5843-4DCC-8513-F5F74A5904D3}"/>
              </a:ext>
            </a:extLst>
          </p:cNvPr>
          <p:cNvSpPr/>
          <p:nvPr/>
        </p:nvSpPr>
        <p:spPr>
          <a:xfrm rot="10800000">
            <a:off x="6544885" y="3522414"/>
            <a:ext cx="519158" cy="731520"/>
          </a:xfrm>
          <a:prstGeom prst="bentUpArrow">
            <a:avLst>
              <a:gd name="adj1" fmla="val 33192"/>
              <a:gd name="adj2" fmla="val 26024"/>
              <a:gd name="adj3" fmla="val 45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9">
            <a:extLst>
              <a:ext uri="{FF2B5EF4-FFF2-40B4-BE49-F238E27FC236}">
                <a16:creationId xmlns:a16="http://schemas.microsoft.com/office/drawing/2014/main" id="{3FA96D59-6A8E-4CD0-8A7E-44EE1DB13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2861" y="4370673"/>
            <a:ext cx="50673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22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3EED84-2852-444A-AC6A-7874C520FC03}"/>
              </a:ext>
            </a:extLst>
          </p:cNvPr>
          <p:cNvSpPr txBox="1"/>
          <p:nvPr/>
        </p:nvSpPr>
        <p:spPr>
          <a:xfrm>
            <a:off x="11689877" y="6358342"/>
            <a:ext cx="46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9CBA17-678A-E84C-80C7-AC98D9546218}" type="slidenum">
              <a:rPr lang="it-IT" sz="1400" smtClean="0">
                <a:solidFill>
                  <a:srgbClr val="64A3D7"/>
                </a:solidFill>
              </a:rPr>
              <a:t>13</a:t>
            </a:fld>
            <a:endParaRPr lang="it-IT" sz="1400" dirty="0">
              <a:solidFill>
                <a:srgbClr val="64A3D7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3995A07-0C68-914A-937A-DB521B77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1659" y="6295947"/>
            <a:ext cx="13242299" cy="54687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263632-A00F-6140-A741-2C8BBCEEFA62}"/>
              </a:ext>
            </a:extLst>
          </p:cNvPr>
          <p:cNvSpPr txBox="1"/>
          <p:nvPr/>
        </p:nvSpPr>
        <p:spPr>
          <a:xfrm>
            <a:off x="31431" y="6407799"/>
            <a:ext cx="5729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cap="all" dirty="0">
                <a:solidFill>
                  <a:schemeClr val="bg1"/>
                </a:solidFill>
              </a:rPr>
              <a:t>Registrazione e accreditamento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8C99EA40-C3AA-3246-BFA5-678F3FC9CA22}"/>
              </a:ext>
            </a:extLst>
          </p:cNvPr>
          <p:cNvSpPr txBox="1"/>
          <p:nvPr/>
        </p:nvSpPr>
        <p:spPr>
          <a:xfrm>
            <a:off x="2807957" y="1079256"/>
            <a:ext cx="8143790" cy="5992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kern="500" spc="5" dirty="0">
                <a:solidFill>
                  <a:srgbClr val="686868"/>
                </a:solidFill>
                <a:cs typeface="Calibri"/>
              </a:rPr>
              <a:t>Se il </a:t>
            </a:r>
            <a:r>
              <a:rPr lang="it-IT" sz="2800" b="1" kern="500" spc="5" dirty="0">
                <a:solidFill>
                  <a:srgbClr val="64A3D7"/>
                </a:solidFill>
                <a:cs typeface="Calibri"/>
              </a:rPr>
              <a:t>Rappresentate Legale</a:t>
            </a:r>
            <a:r>
              <a:rPr lang="it-IT" sz="2800" kern="500" spc="5" dirty="0">
                <a:solidFill>
                  <a:srgbClr val="686868"/>
                </a:solidFill>
                <a:cs typeface="Calibri"/>
              </a:rPr>
              <a:t>, o un suo delegato, o entrambi, inseriti in fase di accreditamento, non sono più in carica, è necessario richiedere l’annullamento dell’accreditamento inviando un’email all'indirizzo di posta: pon2020.assistenza.utenza@istruzione.it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800" kern="500" spc="5" dirty="0">
              <a:solidFill>
                <a:srgbClr val="686868"/>
              </a:solidFill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kern="500" spc="5" dirty="0">
                <a:solidFill>
                  <a:srgbClr val="686868"/>
                </a:solidFill>
                <a:cs typeface="Calibri"/>
              </a:rPr>
              <a:t>Nell’oggetto dell’e-mail inserire il seguente riferimento: </a:t>
            </a:r>
            <a:r>
              <a:rPr lang="it-IT" sz="2800" b="1" kern="500" spc="5" dirty="0">
                <a:solidFill>
                  <a:srgbClr val="64A3D7"/>
                </a:solidFill>
                <a:cs typeface="Calibri"/>
              </a:rPr>
              <a:t>”Accreditamento Enti Locali – Annullamento accreditamento per aggiornamento rappresentante legale/delegato”</a:t>
            </a:r>
            <a:r>
              <a:rPr lang="it-IT" sz="2800" kern="500" spc="5" dirty="0">
                <a:solidFill>
                  <a:srgbClr val="686868"/>
                </a:solidFill>
                <a:cs typeface="Calibri"/>
              </a:rPr>
              <a:t>.</a:t>
            </a:r>
            <a:endParaRPr lang="en-US" sz="2800" kern="500" spc="5" dirty="0">
              <a:solidFill>
                <a:srgbClr val="686868"/>
              </a:solidFill>
              <a:cs typeface="Calibri"/>
            </a:endParaRPr>
          </a:p>
          <a:p>
            <a:pPr>
              <a:lnSpc>
                <a:spcPct val="150000"/>
              </a:lnSpc>
            </a:pPr>
            <a:endParaRPr lang="it-IT" sz="2800" kern="500" spc="5" dirty="0">
              <a:solidFill>
                <a:srgbClr val="686868"/>
              </a:solidFill>
              <a:cs typeface="Calibri"/>
            </a:endParaRPr>
          </a:p>
          <a:p>
            <a:pPr lvl="0">
              <a:lnSpc>
                <a:spcPct val="150000"/>
              </a:lnSpc>
            </a:pPr>
            <a:endParaRPr lang="it-IT" kern="500" spc="5" dirty="0">
              <a:solidFill>
                <a:srgbClr val="686868"/>
              </a:solidFill>
              <a:latin typeface="Calibri"/>
              <a:cs typeface="Calibri"/>
              <a:sym typeface="Inter-Regular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1D1C975-820E-624C-9EB3-BF1420867F18}"/>
              </a:ext>
            </a:extLst>
          </p:cNvPr>
          <p:cNvSpPr/>
          <p:nvPr/>
        </p:nvSpPr>
        <p:spPr>
          <a:xfrm>
            <a:off x="4822371" y="228674"/>
            <a:ext cx="7369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RICHIESTA ANNULLAMENTO ACCREDITAMENTO</a:t>
            </a:r>
            <a:endParaRPr lang="it-IT" sz="2800" b="1" dirty="0">
              <a:solidFill>
                <a:srgbClr val="2D5E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8584F2A7-CC44-C640-9DE4-0EB97B62DC7E}"/>
              </a:ext>
            </a:extLst>
          </p:cNvPr>
          <p:cNvCxnSpPr/>
          <p:nvPr/>
        </p:nvCxnSpPr>
        <p:spPr>
          <a:xfrm flipH="1">
            <a:off x="8559800" y="779606"/>
            <a:ext cx="3784600" cy="0"/>
          </a:xfrm>
          <a:prstGeom prst="line">
            <a:avLst/>
          </a:prstGeom>
          <a:ln w="19050">
            <a:solidFill>
              <a:srgbClr val="9D9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>
            <a:extLst>
              <a:ext uri="{FF2B5EF4-FFF2-40B4-BE49-F238E27FC236}">
                <a16:creationId xmlns:a16="http://schemas.microsoft.com/office/drawing/2014/main" id="{2191192D-A11D-406B-8B78-E7539CA568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6314" y="1817782"/>
            <a:ext cx="2152323" cy="173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64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3EED84-2852-444A-AC6A-7874C520FC03}"/>
              </a:ext>
            </a:extLst>
          </p:cNvPr>
          <p:cNvSpPr txBox="1"/>
          <p:nvPr/>
        </p:nvSpPr>
        <p:spPr>
          <a:xfrm>
            <a:off x="11689877" y="6358342"/>
            <a:ext cx="46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9CBA17-678A-E84C-80C7-AC98D9546218}" type="slidenum">
              <a:rPr lang="it-IT" sz="1400" smtClean="0">
                <a:solidFill>
                  <a:srgbClr val="64A3D7"/>
                </a:solidFill>
              </a:rPr>
              <a:t>14</a:t>
            </a:fld>
            <a:endParaRPr lang="it-IT" sz="1400" dirty="0">
              <a:solidFill>
                <a:srgbClr val="64A3D7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3995A07-0C68-914A-937A-DB521B77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1659" y="6295947"/>
            <a:ext cx="13242299" cy="54687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263632-A00F-6140-A741-2C8BBCEEFA62}"/>
              </a:ext>
            </a:extLst>
          </p:cNvPr>
          <p:cNvSpPr txBox="1"/>
          <p:nvPr/>
        </p:nvSpPr>
        <p:spPr>
          <a:xfrm>
            <a:off x="31431" y="6407799"/>
            <a:ext cx="5729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cap="all" dirty="0">
                <a:solidFill>
                  <a:schemeClr val="bg1"/>
                </a:solidFill>
              </a:rPr>
              <a:t>Registrazione e accreditamento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8C99EA40-C3AA-3246-BFA5-678F3FC9CA22}"/>
              </a:ext>
            </a:extLst>
          </p:cNvPr>
          <p:cNvSpPr txBox="1"/>
          <p:nvPr/>
        </p:nvSpPr>
        <p:spPr>
          <a:xfrm>
            <a:off x="859970" y="1203875"/>
            <a:ext cx="10829907" cy="47519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kern="500" spc="5">
                <a:solidFill>
                  <a:srgbClr val="686868"/>
                </a:solidFill>
                <a:cs typeface="Calibri"/>
              </a:rPr>
              <a:t>Le </a:t>
            </a:r>
            <a:r>
              <a:rPr lang="it-IT" sz="2800" kern="500" spc="5" dirty="0">
                <a:solidFill>
                  <a:srgbClr val="686868"/>
                </a:solidFill>
                <a:cs typeface="Calibri"/>
              </a:rPr>
              <a:t>procedure di Registrazione all’Area Riservata del portale del Ministero dell’Istruzione e quelle di Accreditamento sono descritte nei documenti:</a:t>
            </a:r>
          </a:p>
          <a:p>
            <a:endParaRPr lang="en-US" sz="2800" kern="500" spc="5" dirty="0">
              <a:solidFill>
                <a:srgbClr val="686868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kern="500" spc="5" dirty="0">
                <a:solidFill>
                  <a:srgbClr val="64A3D7"/>
                </a:solidFill>
                <a:cs typeface="Calibri"/>
              </a:rPr>
              <a:t>“Enti Locali - Manuale accreditamento e invio candidature firmate”</a:t>
            </a:r>
            <a:r>
              <a:rPr lang="it-IT" sz="2800" kern="500" spc="5" dirty="0">
                <a:solidFill>
                  <a:srgbClr val="686868"/>
                </a:solidFill>
                <a:cs typeface="Calibri"/>
              </a:rPr>
              <a:t>  (Pubblicazione del 17 aprile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kern="500" spc="5" dirty="0">
              <a:solidFill>
                <a:srgbClr val="686868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kern="500" spc="5" dirty="0">
                <a:solidFill>
                  <a:srgbClr val="64A3D7"/>
                </a:solidFill>
                <a:cs typeface="Calibri"/>
              </a:rPr>
              <a:t>FAQ “Accreditamento dei responsabili degli Enti locali”</a:t>
            </a:r>
            <a:endParaRPr lang="en-US" sz="2800" b="1" kern="500" spc="5" dirty="0">
              <a:solidFill>
                <a:srgbClr val="64A3D7"/>
              </a:solidFill>
              <a:cs typeface="Calibri"/>
            </a:endParaRPr>
          </a:p>
          <a:p>
            <a:endParaRPr lang="it-IT" sz="2800" kern="500" spc="5" dirty="0">
              <a:solidFill>
                <a:srgbClr val="686868"/>
              </a:solidFill>
              <a:cs typeface="Calibri"/>
            </a:endParaRPr>
          </a:p>
          <a:p>
            <a:r>
              <a:rPr lang="it-IT" sz="2800" kern="500" spc="5" dirty="0">
                <a:solidFill>
                  <a:srgbClr val="686868"/>
                </a:solidFill>
                <a:cs typeface="Calibri"/>
              </a:rPr>
              <a:t>scaricabili al seguente link </a:t>
            </a:r>
            <a:r>
              <a:rPr lang="it-IT" sz="2800" kern="500" spc="5" dirty="0">
                <a:solidFill>
                  <a:srgbClr val="686868"/>
                </a:solidFill>
                <a:cs typeface="Calibri"/>
                <a:hlinkClick r:id="rId3"/>
              </a:rPr>
              <a:t>https://www.istruzione.it/pon/avviso_edilizia.htm</a:t>
            </a:r>
            <a:endParaRPr lang="en-US" sz="2800" kern="500" spc="5" dirty="0">
              <a:solidFill>
                <a:srgbClr val="686868"/>
              </a:solidFill>
              <a:cs typeface="Calibri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1D1C975-820E-624C-9EB3-BF1420867F18}"/>
              </a:ext>
            </a:extLst>
          </p:cNvPr>
          <p:cNvSpPr/>
          <p:nvPr/>
        </p:nvSpPr>
        <p:spPr>
          <a:xfrm>
            <a:off x="4833257" y="228674"/>
            <a:ext cx="7358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DOVE TROVARE TUTTE LE INFORMAZIONI </a:t>
            </a:r>
            <a:endParaRPr lang="it-IT" sz="2800" b="1" dirty="0">
              <a:solidFill>
                <a:srgbClr val="2D5E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8584F2A7-CC44-C640-9DE4-0EB97B62DC7E}"/>
              </a:ext>
            </a:extLst>
          </p:cNvPr>
          <p:cNvCxnSpPr/>
          <p:nvPr/>
        </p:nvCxnSpPr>
        <p:spPr>
          <a:xfrm flipH="1">
            <a:off x="8559800" y="779606"/>
            <a:ext cx="3784600" cy="0"/>
          </a:xfrm>
          <a:prstGeom prst="line">
            <a:avLst/>
          </a:prstGeom>
          <a:ln w="19050">
            <a:solidFill>
              <a:srgbClr val="9D9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44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362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3EED84-2852-444A-AC6A-7874C520FC03}"/>
              </a:ext>
            </a:extLst>
          </p:cNvPr>
          <p:cNvSpPr txBox="1"/>
          <p:nvPr/>
        </p:nvSpPr>
        <p:spPr>
          <a:xfrm>
            <a:off x="11689877" y="6358342"/>
            <a:ext cx="46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9CBA17-678A-E84C-80C7-AC98D9546218}" type="slidenum">
              <a:rPr lang="it-IT" sz="1400" smtClean="0">
                <a:solidFill>
                  <a:srgbClr val="64A3D7"/>
                </a:solidFill>
              </a:rPr>
              <a:t>2</a:t>
            </a:fld>
            <a:endParaRPr lang="it-IT" sz="1400" dirty="0">
              <a:solidFill>
                <a:srgbClr val="64A3D7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3995A07-0C68-914A-937A-DB521B770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41659" y="6295947"/>
            <a:ext cx="13242299" cy="54687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263632-A00F-6140-A741-2C8BBCEEFA62}"/>
              </a:ext>
            </a:extLst>
          </p:cNvPr>
          <p:cNvSpPr txBox="1"/>
          <p:nvPr/>
        </p:nvSpPr>
        <p:spPr>
          <a:xfrm>
            <a:off x="31431" y="6407799"/>
            <a:ext cx="5729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cap="all" dirty="0">
                <a:solidFill>
                  <a:schemeClr val="bg1"/>
                </a:solidFill>
              </a:rPr>
              <a:t>Registrazione e accreditamento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8C99EA40-C3AA-3246-BFA5-678F3FC9CA22}"/>
              </a:ext>
            </a:extLst>
          </p:cNvPr>
          <p:cNvSpPr txBox="1"/>
          <p:nvPr/>
        </p:nvSpPr>
        <p:spPr>
          <a:xfrm>
            <a:off x="3546088" y="902986"/>
            <a:ext cx="8143790" cy="43056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/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Per presentare la candidatura per gli avvisi PON di edilizia scolastica i Rappresentanti degli Enti Locali, o i loro delegati, devono innanzitutto</a:t>
            </a:r>
          </a:p>
          <a:p>
            <a:pPr>
              <a:lnSpc>
                <a:spcPct val="150000"/>
              </a:lnSpc>
            </a:pPr>
            <a:endParaRPr lang="it-IT" sz="2800" b="1" kern="500" spc="45" dirty="0">
              <a:solidFill>
                <a:srgbClr val="4992CC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it-IT" sz="2800" kern="500" spc="5" dirty="0">
                <a:solidFill>
                  <a:srgbClr val="686868"/>
                </a:solidFill>
                <a:cs typeface="Calibri"/>
              </a:rPr>
              <a:t>richiedere l’</a:t>
            </a:r>
            <a:r>
              <a:rPr lang="it-IT" sz="2800" kern="500" spc="5" dirty="0">
                <a:solidFill>
                  <a:srgbClr val="64A3D7"/>
                </a:solidFill>
                <a:cs typeface="Calibri"/>
              </a:rPr>
              <a:t>ACCREDITAMENTO</a:t>
            </a:r>
            <a:r>
              <a:rPr lang="it-IT" sz="2800" kern="500" spc="5" dirty="0">
                <a:solidFill>
                  <a:srgbClr val="686868"/>
                </a:solidFill>
                <a:cs typeface="Calibri"/>
              </a:rPr>
              <a:t> al servizio “PON ISTRUZIONE – Edilizia Enti locali”  tramite il portale del Sistema informativo del Ministero dell’Istruzione</a:t>
            </a:r>
          </a:p>
          <a:p>
            <a:pPr lvl="0">
              <a:lnSpc>
                <a:spcPct val="150000"/>
              </a:lnSpc>
            </a:pPr>
            <a:endParaRPr lang="it-IT" kern="500" spc="5" dirty="0">
              <a:solidFill>
                <a:srgbClr val="686868"/>
              </a:solidFill>
              <a:latin typeface="Calibri"/>
              <a:cs typeface="Calibri"/>
              <a:sym typeface="Inter-Regular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1D1C975-820E-624C-9EB3-BF1420867F18}"/>
              </a:ext>
            </a:extLst>
          </p:cNvPr>
          <p:cNvSpPr/>
          <p:nvPr/>
        </p:nvSpPr>
        <p:spPr>
          <a:xfrm>
            <a:off x="6832997" y="228674"/>
            <a:ext cx="5359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CANDIDARSI</a:t>
            </a: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8584F2A7-CC44-C640-9DE4-0EB97B62DC7E}"/>
              </a:ext>
            </a:extLst>
          </p:cNvPr>
          <p:cNvCxnSpPr/>
          <p:nvPr/>
        </p:nvCxnSpPr>
        <p:spPr>
          <a:xfrm flipH="1">
            <a:off x="8559800" y="779606"/>
            <a:ext cx="3784600" cy="0"/>
          </a:xfrm>
          <a:prstGeom prst="line">
            <a:avLst/>
          </a:prstGeom>
          <a:ln w="19050">
            <a:solidFill>
              <a:srgbClr val="9D9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 descr="A close up of electronics&#10;&#10;Description automatically generated">
            <a:extLst>
              <a:ext uri="{FF2B5EF4-FFF2-40B4-BE49-F238E27FC236}">
                <a16:creationId xmlns:a16="http://schemas.microsoft.com/office/drawing/2014/main" id="{2E4F8F54-4A51-4061-8F1D-E4B744ED6A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1" y="1599007"/>
            <a:ext cx="3059970" cy="291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04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3EED84-2852-444A-AC6A-7874C520FC03}"/>
              </a:ext>
            </a:extLst>
          </p:cNvPr>
          <p:cNvSpPr txBox="1"/>
          <p:nvPr/>
        </p:nvSpPr>
        <p:spPr>
          <a:xfrm>
            <a:off x="11689877" y="6358342"/>
            <a:ext cx="46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9CBA17-678A-E84C-80C7-AC98D9546218}" type="slidenum">
              <a:rPr lang="it-IT" sz="1400" smtClean="0">
                <a:solidFill>
                  <a:srgbClr val="64A3D7"/>
                </a:solidFill>
              </a:rPr>
              <a:t>3</a:t>
            </a:fld>
            <a:endParaRPr lang="it-IT" sz="1400" dirty="0">
              <a:solidFill>
                <a:srgbClr val="64A3D7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3995A07-0C68-914A-937A-DB521B77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1659" y="6295947"/>
            <a:ext cx="13242299" cy="54687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263632-A00F-6140-A741-2C8BBCEEFA62}"/>
              </a:ext>
            </a:extLst>
          </p:cNvPr>
          <p:cNvSpPr txBox="1"/>
          <p:nvPr/>
        </p:nvSpPr>
        <p:spPr>
          <a:xfrm>
            <a:off x="31431" y="6407799"/>
            <a:ext cx="5729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cap="all" dirty="0">
                <a:solidFill>
                  <a:schemeClr val="bg1"/>
                </a:solidFill>
              </a:rPr>
              <a:t>Registrazione e accreditamento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8C99EA40-C3AA-3246-BFA5-678F3FC9CA22}"/>
              </a:ext>
            </a:extLst>
          </p:cNvPr>
          <p:cNvSpPr txBox="1"/>
          <p:nvPr/>
        </p:nvSpPr>
        <p:spPr>
          <a:xfrm>
            <a:off x="5366656" y="902986"/>
            <a:ext cx="6323221" cy="53828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/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Si accede al servizio “PON ISTRUZIONE – Edilizia Enti locali” tramite </a:t>
            </a:r>
            <a:r>
              <a:rPr lang="it-IT" sz="2800" b="1" kern="500" spc="45" dirty="0">
                <a:solidFill>
                  <a:srgbClr val="4992CC"/>
                </a:solidFill>
                <a:latin typeface="Calibri"/>
                <a:cs typeface="Calibri"/>
              </a:rPr>
              <a:t>l’AREA RISERVATA del MIUR</a:t>
            </a:r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.</a:t>
            </a:r>
          </a:p>
          <a:p>
            <a:pPr algn="just"/>
            <a:endParaRPr lang="it-IT" sz="28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pPr algn="just"/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Dal portale MIUR </a:t>
            </a:r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  <a:hlinkClick r:id="rId3"/>
              </a:rPr>
              <a:t>http://www.miur.gov.it/ </a:t>
            </a:r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  </a:t>
            </a:r>
          </a:p>
          <a:p>
            <a:pPr algn="just"/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cliccare in alto a destra su ACCESSO</a:t>
            </a:r>
          </a:p>
          <a:p>
            <a:pPr>
              <a:lnSpc>
                <a:spcPct val="150000"/>
              </a:lnSpc>
            </a:pPr>
            <a:r>
              <a:rPr lang="it-IT" sz="2800" b="1" kern="500" spc="45" dirty="0">
                <a:solidFill>
                  <a:srgbClr val="4992CC"/>
                </a:solidFill>
                <a:latin typeface="Calibri"/>
                <a:cs typeface="Calibri"/>
              </a:rPr>
              <a:t>oppure</a:t>
            </a:r>
          </a:p>
          <a:p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direttamente tramite il link </a:t>
            </a:r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  <a:hlinkClick r:id="rId4"/>
              </a:rPr>
              <a:t>https://www.miur.gov.it/web/guest/accesso</a:t>
            </a:r>
            <a:endParaRPr lang="it-IT" sz="28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cliccando su </a:t>
            </a:r>
            <a:r>
              <a:rPr lang="it-IT" sz="2800" b="1" kern="500" spc="45" dirty="0">
                <a:solidFill>
                  <a:srgbClr val="4992CC"/>
                </a:solidFill>
                <a:latin typeface="Calibri"/>
                <a:cs typeface="Calibri"/>
              </a:rPr>
              <a:t>AREA RISERVATA</a:t>
            </a:r>
          </a:p>
          <a:p>
            <a:pPr lvl="0">
              <a:lnSpc>
                <a:spcPct val="150000"/>
              </a:lnSpc>
            </a:pPr>
            <a:endParaRPr lang="it-IT" kern="500" spc="5" dirty="0">
              <a:solidFill>
                <a:srgbClr val="686868"/>
              </a:solidFill>
              <a:latin typeface="Calibri"/>
              <a:cs typeface="Calibri"/>
              <a:sym typeface="Inter-Regular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1D1C975-820E-624C-9EB3-BF1420867F18}"/>
              </a:ext>
            </a:extLst>
          </p:cNvPr>
          <p:cNvSpPr/>
          <p:nvPr/>
        </p:nvSpPr>
        <p:spPr>
          <a:xfrm>
            <a:off x="6832997" y="228674"/>
            <a:ext cx="5359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ACCEDERE AL SERVIZIO</a:t>
            </a: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8584F2A7-CC44-C640-9DE4-0EB97B62DC7E}"/>
              </a:ext>
            </a:extLst>
          </p:cNvPr>
          <p:cNvCxnSpPr/>
          <p:nvPr/>
        </p:nvCxnSpPr>
        <p:spPr>
          <a:xfrm flipH="1">
            <a:off x="8559800" y="779606"/>
            <a:ext cx="3784600" cy="0"/>
          </a:xfrm>
          <a:prstGeom prst="line">
            <a:avLst/>
          </a:prstGeom>
          <a:ln w="19050">
            <a:solidFill>
              <a:srgbClr val="9D9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4">
            <a:extLst>
              <a:ext uri="{FF2B5EF4-FFF2-40B4-BE49-F238E27FC236}">
                <a16:creationId xmlns:a16="http://schemas.microsoft.com/office/drawing/2014/main" id="{662457E4-0311-46F4-860F-8B95FA3B9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98" y="1425923"/>
            <a:ext cx="4755429" cy="276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6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3EED84-2852-444A-AC6A-7874C520FC03}"/>
              </a:ext>
            </a:extLst>
          </p:cNvPr>
          <p:cNvSpPr txBox="1"/>
          <p:nvPr/>
        </p:nvSpPr>
        <p:spPr>
          <a:xfrm>
            <a:off x="11689877" y="6358342"/>
            <a:ext cx="46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9CBA17-678A-E84C-80C7-AC98D9546218}" type="slidenum">
              <a:rPr lang="it-IT" sz="1400" smtClean="0">
                <a:solidFill>
                  <a:srgbClr val="64A3D7"/>
                </a:solidFill>
              </a:rPr>
              <a:t>4</a:t>
            </a:fld>
            <a:endParaRPr lang="it-IT" sz="1400" dirty="0">
              <a:solidFill>
                <a:srgbClr val="64A3D7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3995A07-0C68-914A-937A-DB521B77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1659" y="6295947"/>
            <a:ext cx="13242299" cy="54687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263632-A00F-6140-A741-2C8BBCEEFA62}"/>
              </a:ext>
            </a:extLst>
          </p:cNvPr>
          <p:cNvSpPr txBox="1"/>
          <p:nvPr/>
        </p:nvSpPr>
        <p:spPr>
          <a:xfrm>
            <a:off x="31431" y="6407799"/>
            <a:ext cx="5729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cap="all" dirty="0">
                <a:solidFill>
                  <a:schemeClr val="bg1"/>
                </a:solidFill>
              </a:rPr>
              <a:t>Registrazione e accreditamento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8C99EA40-C3AA-3246-BFA5-678F3FC9CA22}"/>
              </a:ext>
            </a:extLst>
          </p:cNvPr>
          <p:cNvSpPr txBox="1"/>
          <p:nvPr/>
        </p:nvSpPr>
        <p:spPr>
          <a:xfrm>
            <a:off x="5083629" y="1053665"/>
            <a:ext cx="6606248" cy="58599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it-IT" sz="2400" kern="500" spc="5" dirty="0">
                <a:solidFill>
                  <a:srgbClr val="686868"/>
                </a:solidFill>
                <a:latin typeface="Calibri"/>
                <a:cs typeface="Calibri"/>
              </a:rPr>
              <a:t>Dalla pagina di Login:</a:t>
            </a:r>
          </a:p>
          <a:p>
            <a:endParaRPr lang="it-IT" sz="24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kern="500" spc="5" dirty="0">
                <a:solidFill>
                  <a:srgbClr val="686868"/>
                </a:solidFill>
                <a:latin typeface="Calibri"/>
                <a:cs typeface="Calibri"/>
              </a:rPr>
              <a:t>se il Rappresentante Legale ha già effettuato la registrazione  al  portale  del  Ministero dell’Istruzione può accedere con le proprie credenziali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24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400" kern="500" spc="5" dirty="0">
                <a:solidFill>
                  <a:srgbClr val="686868"/>
                </a:solidFill>
                <a:latin typeface="Calibri"/>
                <a:cs typeface="Calibri"/>
              </a:rPr>
              <a:t>se il Rappresentante Legale è in possesso di credenziali </a:t>
            </a:r>
            <a:r>
              <a:rPr lang="it-IT" sz="2400" b="1" kern="500" spc="45" dirty="0">
                <a:solidFill>
                  <a:srgbClr val="4992CC"/>
                </a:solidFill>
                <a:latin typeface="Calibri"/>
                <a:cs typeface="Calibri"/>
              </a:rPr>
              <a:t>SPID</a:t>
            </a:r>
            <a:r>
              <a:rPr lang="it-IT" sz="2400" kern="500" spc="5" dirty="0">
                <a:solidFill>
                  <a:srgbClr val="686868"/>
                </a:solidFill>
                <a:latin typeface="Calibri"/>
                <a:cs typeface="Calibri"/>
              </a:rPr>
              <a:t> può accedere direttamente utilizzando l’identità digitale unica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24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r>
              <a:rPr lang="it-IT" sz="2400" kern="500" spc="45" dirty="0">
                <a:solidFill>
                  <a:srgbClr val="4992CC"/>
                </a:solidFill>
                <a:latin typeface="Calibri"/>
                <a:cs typeface="Calibri"/>
              </a:rPr>
              <a:t>OPPURE</a:t>
            </a:r>
            <a:r>
              <a:rPr lang="it-IT" sz="2400" kern="500" spc="5" dirty="0">
                <a:solidFill>
                  <a:srgbClr val="686868"/>
                </a:solidFill>
                <a:latin typeface="Calibri"/>
                <a:cs typeface="Calibri"/>
              </a:rPr>
              <a:t> cliccare su:</a:t>
            </a:r>
          </a:p>
          <a:p>
            <a:pPr>
              <a:lnSpc>
                <a:spcPct val="150000"/>
              </a:lnSpc>
            </a:pPr>
            <a:r>
              <a:rPr lang="it-IT" sz="2400" kern="500" spc="5" dirty="0">
                <a:solidFill>
                  <a:srgbClr val="686868"/>
                </a:solidFill>
                <a:latin typeface="Calibri"/>
                <a:cs typeface="Calibri"/>
              </a:rPr>
              <a:t>“Sei un nuovo utente? </a:t>
            </a:r>
            <a:r>
              <a:rPr lang="it-IT" sz="2400" b="1" kern="500" spc="45" dirty="0">
                <a:solidFill>
                  <a:srgbClr val="4992CC"/>
                </a:solidFill>
                <a:latin typeface="Calibri"/>
                <a:cs typeface="Calibri"/>
              </a:rPr>
              <a:t>Registrati” </a:t>
            </a:r>
            <a:endParaRPr lang="en-US" sz="2400" b="1" kern="500" spc="45" dirty="0">
              <a:solidFill>
                <a:srgbClr val="4992CC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it-IT" sz="2800" b="1" kern="500" spc="45" dirty="0">
              <a:solidFill>
                <a:srgbClr val="4992CC"/>
              </a:solidFill>
              <a:latin typeface="Calibri"/>
              <a:cs typeface="Calibri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1D1C975-820E-624C-9EB3-BF1420867F18}"/>
              </a:ext>
            </a:extLst>
          </p:cNvPr>
          <p:cNvSpPr/>
          <p:nvPr/>
        </p:nvSpPr>
        <p:spPr>
          <a:xfrm>
            <a:off x="5889171" y="228674"/>
            <a:ext cx="6302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800" b="1" dirty="0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ENTRARE NELL’AREA RISERVATA</a:t>
            </a: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8584F2A7-CC44-C640-9DE4-0EB97B62DC7E}"/>
              </a:ext>
            </a:extLst>
          </p:cNvPr>
          <p:cNvCxnSpPr/>
          <p:nvPr/>
        </p:nvCxnSpPr>
        <p:spPr>
          <a:xfrm flipH="1">
            <a:off x="8559800" y="779606"/>
            <a:ext cx="3784600" cy="0"/>
          </a:xfrm>
          <a:prstGeom prst="line">
            <a:avLst/>
          </a:prstGeom>
          <a:ln w="19050">
            <a:solidFill>
              <a:srgbClr val="9D9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1">
            <a:extLst>
              <a:ext uri="{FF2B5EF4-FFF2-40B4-BE49-F238E27FC236}">
                <a16:creationId xmlns:a16="http://schemas.microsoft.com/office/drawing/2014/main" id="{9F8744AB-3525-462D-88FB-D31E37489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93" y="1260967"/>
            <a:ext cx="46672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5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3EED84-2852-444A-AC6A-7874C520FC03}"/>
              </a:ext>
            </a:extLst>
          </p:cNvPr>
          <p:cNvSpPr txBox="1"/>
          <p:nvPr/>
        </p:nvSpPr>
        <p:spPr>
          <a:xfrm>
            <a:off x="11689877" y="6358342"/>
            <a:ext cx="46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9CBA17-678A-E84C-80C7-AC98D9546218}" type="slidenum">
              <a:rPr lang="it-IT" sz="1400" smtClean="0">
                <a:solidFill>
                  <a:srgbClr val="64A3D7"/>
                </a:solidFill>
              </a:rPr>
              <a:t>5</a:t>
            </a:fld>
            <a:endParaRPr lang="it-IT" sz="1400" dirty="0">
              <a:solidFill>
                <a:srgbClr val="64A3D7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3995A07-0C68-914A-937A-DB521B77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1659" y="6295947"/>
            <a:ext cx="13242299" cy="54687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263632-A00F-6140-A741-2C8BBCEEFA62}"/>
              </a:ext>
            </a:extLst>
          </p:cNvPr>
          <p:cNvSpPr txBox="1"/>
          <p:nvPr/>
        </p:nvSpPr>
        <p:spPr>
          <a:xfrm>
            <a:off x="31431" y="6407799"/>
            <a:ext cx="5729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cap="all" dirty="0">
                <a:solidFill>
                  <a:schemeClr val="bg1"/>
                </a:solidFill>
              </a:rPr>
              <a:t>Registrazione e accreditamento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8C99EA40-C3AA-3246-BFA5-678F3FC9CA22}"/>
              </a:ext>
            </a:extLst>
          </p:cNvPr>
          <p:cNvSpPr txBox="1"/>
          <p:nvPr/>
        </p:nvSpPr>
        <p:spPr>
          <a:xfrm>
            <a:off x="5760717" y="1275226"/>
            <a:ext cx="5778935" cy="43056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it-IT" sz="2800" kern="500" spc="5" dirty="0">
                <a:solidFill>
                  <a:srgbClr val="64A3D7"/>
                </a:solidFill>
                <a:cs typeface="Calibri"/>
              </a:rPr>
              <a:t>Dalla pagina di Login:</a:t>
            </a:r>
          </a:p>
          <a:p>
            <a:endParaRPr lang="it-IT" sz="28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Se è stata dimenticata la USERNAME cliccare sulla funzione </a:t>
            </a:r>
            <a:r>
              <a:rPr lang="it-IT" sz="2800" kern="500" spc="5" dirty="0">
                <a:solidFill>
                  <a:srgbClr val="64A3D7"/>
                </a:solidFill>
                <a:cs typeface="Calibri"/>
              </a:rPr>
              <a:t>“Username dimenticata?”</a:t>
            </a:r>
            <a:endParaRPr lang="it-IT" sz="28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28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Se è stata dimenticata la Password cliccare sulla funzione </a:t>
            </a:r>
            <a:r>
              <a:rPr lang="it-IT" sz="2800" kern="500" spc="5" dirty="0">
                <a:solidFill>
                  <a:srgbClr val="64A3D7"/>
                </a:solidFill>
                <a:cs typeface="Calibri"/>
              </a:rPr>
              <a:t>“Password dimenticata?”</a:t>
            </a:r>
          </a:p>
          <a:p>
            <a:pPr lvl="0">
              <a:lnSpc>
                <a:spcPct val="150000"/>
              </a:lnSpc>
            </a:pPr>
            <a:endParaRPr lang="it-IT" kern="500" spc="5" dirty="0">
              <a:solidFill>
                <a:srgbClr val="686868"/>
              </a:solidFill>
              <a:latin typeface="Calibri"/>
              <a:cs typeface="Calibri"/>
              <a:sym typeface="Inter-Regular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1D1C975-820E-624C-9EB3-BF1420867F18}"/>
              </a:ext>
            </a:extLst>
          </p:cNvPr>
          <p:cNvSpPr/>
          <p:nvPr/>
        </p:nvSpPr>
        <p:spPr>
          <a:xfrm>
            <a:off x="4158343" y="228674"/>
            <a:ext cx="8033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800" b="1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RECUPERARE LE CREDENZIALI DI ACCESSO</a:t>
            </a:r>
            <a:endParaRPr lang="it-IT" sz="2800" b="1" dirty="0">
              <a:solidFill>
                <a:srgbClr val="2D5E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8584F2A7-CC44-C640-9DE4-0EB97B62DC7E}"/>
              </a:ext>
            </a:extLst>
          </p:cNvPr>
          <p:cNvCxnSpPr/>
          <p:nvPr/>
        </p:nvCxnSpPr>
        <p:spPr>
          <a:xfrm flipH="1">
            <a:off x="8559800" y="779606"/>
            <a:ext cx="3784600" cy="0"/>
          </a:xfrm>
          <a:prstGeom prst="line">
            <a:avLst/>
          </a:prstGeom>
          <a:ln w="19050">
            <a:solidFill>
              <a:srgbClr val="9D9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>
            <a:extLst>
              <a:ext uri="{FF2B5EF4-FFF2-40B4-BE49-F238E27FC236}">
                <a16:creationId xmlns:a16="http://schemas.microsoft.com/office/drawing/2014/main" id="{BE54C8FA-C1B7-4E7F-AA66-C90ADCA83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50" y="1275226"/>
            <a:ext cx="4876232" cy="393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3EED84-2852-444A-AC6A-7874C520FC03}"/>
              </a:ext>
            </a:extLst>
          </p:cNvPr>
          <p:cNvSpPr txBox="1"/>
          <p:nvPr/>
        </p:nvSpPr>
        <p:spPr>
          <a:xfrm>
            <a:off x="11689877" y="6358342"/>
            <a:ext cx="46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9CBA17-678A-E84C-80C7-AC98D9546218}" type="slidenum">
              <a:rPr lang="it-IT" sz="1400" smtClean="0">
                <a:solidFill>
                  <a:srgbClr val="64A3D7"/>
                </a:solidFill>
              </a:rPr>
              <a:t>6</a:t>
            </a:fld>
            <a:endParaRPr lang="it-IT" sz="1400" dirty="0">
              <a:solidFill>
                <a:srgbClr val="64A3D7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3995A07-0C68-914A-937A-DB521B77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1659" y="6295947"/>
            <a:ext cx="13242299" cy="54687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263632-A00F-6140-A741-2C8BBCEEFA62}"/>
              </a:ext>
            </a:extLst>
          </p:cNvPr>
          <p:cNvSpPr txBox="1"/>
          <p:nvPr/>
        </p:nvSpPr>
        <p:spPr>
          <a:xfrm>
            <a:off x="31431" y="6407799"/>
            <a:ext cx="5729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cap="all" dirty="0">
                <a:solidFill>
                  <a:schemeClr val="bg1"/>
                </a:solidFill>
              </a:rPr>
              <a:t>Registrazione e accreditamento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8C99EA40-C3AA-3246-BFA5-678F3FC9CA22}"/>
              </a:ext>
            </a:extLst>
          </p:cNvPr>
          <p:cNvSpPr txBox="1"/>
          <p:nvPr/>
        </p:nvSpPr>
        <p:spPr>
          <a:xfrm>
            <a:off x="603993" y="807319"/>
            <a:ext cx="4272807" cy="51828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/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Una volta entrati nell’ </a:t>
            </a:r>
            <a:r>
              <a:rPr lang="it-IT" sz="2800" kern="500" spc="5" dirty="0">
                <a:solidFill>
                  <a:srgbClr val="64A3D7"/>
                </a:solidFill>
                <a:cs typeface="Calibri"/>
              </a:rPr>
              <a:t>AREA RISERVATA </a:t>
            </a:r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occorre</a:t>
            </a:r>
          </a:p>
          <a:p>
            <a:pPr algn="just"/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selezionare il servizio </a:t>
            </a:r>
            <a:r>
              <a:rPr lang="it-IT" sz="2800" kern="500" spc="5" dirty="0">
                <a:solidFill>
                  <a:srgbClr val="64A3D7"/>
                </a:solidFill>
                <a:cs typeface="Calibri"/>
              </a:rPr>
              <a:t>“PON ISTRUZIONE – Edilizia Enti locali” </a:t>
            </a:r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dall’area </a:t>
            </a:r>
          </a:p>
          <a:p>
            <a:pPr algn="just"/>
            <a:r>
              <a:rPr lang="it-IT" sz="2800" kern="500" spc="5" dirty="0">
                <a:solidFill>
                  <a:srgbClr val="64A3D7"/>
                </a:solidFill>
                <a:cs typeface="Calibri"/>
              </a:rPr>
              <a:t>SERVIZI IN EVIDENZA</a:t>
            </a:r>
          </a:p>
          <a:p>
            <a:pPr algn="just"/>
            <a:endParaRPr lang="it-IT" sz="28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pPr algn="just"/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oppure</a:t>
            </a:r>
          </a:p>
          <a:p>
            <a:pPr algn="just"/>
            <a:endParaRPr lang="it-IT" sz="28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pPr algn="just"/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cliccare su “Servizi”</a:t>
            </a:r>
          </a:p>
          <a:p>
            <a:pPr algn="just"/>
            <a:r>
              <a:rPr lang="it-IT" sz="2800" kern="500" spc="5" dirty="0">
                <a:solidFill>
                  <a:srgbClr val="686868"/>
                </a:solidFill>
                <a:latin typeface="Calibri"/>
                <a:cs typeface="Calibri"/>
              </a:rPr>
              <a:t>e poi su “Tutti i servizi”</a:t>
            </a:r>
          </a:p>
          <a:p>
            <a:r>
              <a:rPr lang="mr-IN" sz="2800" kern="500" spc="5" dirty="0">
                <a:solidFill>
                  <a:srgbClr val="686868"/>
                </a:solidFill>
                <a:latin typeface="Calibri"/>
                <a:cs typeface="Calibri"/>
              </a:rPr>
              <a:t>…</a:t>
            </a:r>
            <a:endParaRPr lang="en-US" sz="2800" kern="500" spc="5" dirty="0">
              <a:solidFill>
                <a:srgbClr val="686868"/>
              </a:solidFill>
              <a:latin typeface="Calibri"/>
              <a:cs typeface="Calibri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1D1C975-820E-624C-9EB3-BF1420867F18}"/>
              </a:ext>
            </a:extLst>
          </p:cNvPr>
          <p:cNvSpPr/>
          <p:nvPr/>
        </p:nvSpPr>
        <p:spPr>
          <a:xfrm>
            <a:off x="6832997" y="228674"/>
            <a:ext cx="5359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ACCREDITAMENTO</a:t>
            </a: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8584F2A7-CC44-C640-9DE4-0EB97B62DC7E}"/>
              </a:ext>
            </a:extLst>
          </p:cNvPr>
          <p:cNvCxnSpPr/>
          <p:nvPr/>
        </p:nvCxnSpPr>
        <p:spPr>
          <a:xfrm flipH="1">
            <a:off x="8559800" y="779606"/>
            <a:ext cx="3784600" cy="0"/>
          </a:xfrm>
          <a:prstGeom prst="line">
            <a:avLst/>
          </a:prstGeom>
          <a:ln w="19050">
            <a:solidFill>
              <a:srgbClr val="9D9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462C25-CFDD-483C-B572-4416D65B5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40" y="4548759"/>
            <a:ext cx="1898827" cy="1954348"/>
          </a:xfrm>
          <a:prstGeom prst="rect">
            <a:avLst/>
          </a:prstGeom>
        </p:spPr>
      </p:pic>
      <p:pic>
        <p:nvPicPr>
          <p:cNvPr id="12" name="Picture 2" descr="image001">
            <a:extLst>
              <a:ext uri="{FF2B5EF4-FFF2-40B4-BE49-F238E27FC236}">
                <a16:creationId xmlns:a16="http://schemas.microsoft.com/office/drawing/2014/main" id="{5ACD5E4B-1DFF-4083-85A3-A3491A517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719" y="1402276"/>
            <a:ext cx="5812656" cy="28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rrow: Bent-Up 4">
            <a:extLst>
              <a:ext uri="{FF2B5EF4-FFF2-40B4-BE49-F238E27FC236}">
                <a16:creationId xmlns:a16="http://schemas.microsoft.com/office/drawing/2014/main" id="{8BC3524A-91AD-4CC1-AC22-67B69892456C}"/>
              </a:ext>
            </a:extLst>
          </p:cNvPr>
          <p:cNvSpPr/>
          <p:nvPr/>
        </p:nvSpPr>
        <p:spPr>
          <a:xfrm rot="10800000">
            <a:off x="5328699" y="3036591"/>
            <a:ext cx="360040" cy="151216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3EED84-2852-444A-AC6A-7874C520FC03}"/>
              </a:ext>
            </a:extLst>
          </p:cNvPr>
          <p:cNvSpPr txBox="1"/>
          <p:nvPr/>
        </p:nvSpPr>
        <p:spPr>
          <a:xfrm>
            <a:off x="11689877" y="6358342"/>
            <a:ext cx="46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9CBA17-678A-E84C-80C7-AC98D9546218}" type="slidenum">
              <a:rPr lang="it-IT" sz="1400" smtClean="0">
                <a:solidFill>
                  <a:srgbClr val="64A3D7"/>
                </a:solidFill>
              </a:rPr>
              <a:t>7</a:t>
            </a:fld>
            <a:endParaRPr lang="it-IT" sz="1400" dirty="0">
              <a:solidFill>
                <a:srgbClr val="64A3D7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3995A07-0C68-914A-937A-DB521B77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1659" y="6295947"/>
            <a:ext cx="13242299" cy="54687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263632-A00F-6140-A741-2C8BBCEEFA62}"/>
              </a:ext>
            </a:extLst>
          </p:cNvPr>
          <p:cNvSpPr txBox="1"/>
          <p:nvPr/>
        </p:nvSpPr>
        <p:spPr>
          <a:xfrm>
            <a:off x="31431" y="6407799"/>
            <a:ext cx="5729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cap="all" dirty="0">
                <a:solidFill>
                  <a:schemeClr val="bg1"/>
                </a:solidFill>
              </a:rPr>
              <a:t>Registrazione e accreditamento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8C99EA40-C3AA-3246-BFA5-678F3FC9CA22}"/>
              </a:ext>
            </a:extLst>
          </p:cNvPr>
          <p:cNvSpPr txBox="1"/>
          <p:nvPr/>
        </p:nvSpPr>
        <p:spPr>
          <a:xfrm>
            <a:off x="3546088" y="902986"/>
            <a:ext cx="8143790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it-IT" sz="2800" kern="500" spc="5" dirty="0">
                <a:solidFill>
                  <a:srgbClr val="686868"/>
                </a:solidFill>
                <a:cs typeface="Calibri"/>
              </a:rPr>
              <a:t>... </a:t>
            </a:r>
            <a:r>
              <a:rPr lang="it-IT" sz="2800" kern="500" spc="5" dirty="0">
                <a:solidFill>
                  <a:srgbClr val="64A3D7"/>
                </a:solidFill>
                <a:cs typeface="Calibri"/>
              </a:rPr>
              <a:t>quindi</a:t>
            </a:r>
            <a:r>
              <a:rPr lang="it-IT" sz="2800" kern="500" spc="5" dirty="0">
                <a:solidFill>
                  <a:srgbClr val="686868"/>
                </a:solidFill>
                <a:cs typeface="Calibri"/>
              </a:rPr>
              <a:t> cercare il servizio sotto la lettera </a:t>
            </a:r>
            <a:r>
              <a:rPr lang="it-IT" sz="2800" kern="500" spc="5" dirty="0">
                <a:solidFill>
                  <a:srgbClr val="64A3D7"/>
                </a:solidFill>
                <a:cs typeface="Calibri"/>
              </a:rPr>
              <a:t>“ </a:t>
            </a:r>
            <a:r>
              <a:rPr lang="it-IT" sz="2800" kern="500" spc="5" dirty="0" err="1">
                <a:solidFill>
                  <a:srgbClr val="64A3D7"/>
                </a:solidFill>
                <a:cs typeface="Calibri"/>
              </a:rPr>
              <a:t>P</a:t>
            </a:r>
            <a:r>
              <a:rPr lang="it-IT" sz="2800" kern="500" spc="5" dirty="0">
                <a:solidFill>
                  <a:srgbClr val="64A3D7"/>
                </a:solidFill>
                <a:cs typeface="Calibri"/>
              </a:rPr>
              <a:t>  ”</a:t>
            </a:r>
          </a:p>
          <a:p>
            <a:pPr lvl="0">
              <a:lnSpc>
                <a:spcPct val="150000"/>
              </a:lnSpc>
            </a:pPr>
            <a:endParaRPr lang="it-IT" kern="500" spc="5" dirty="0">
              <a:solidFill>
                <a:srgbClr val="686868"/>
              </a:solidFill>
              <a:latin typeface="Calibri"/>
              <a:cs typeface="Calibri"/>
              <a:sym typeface="Inter-Regular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1D1C975-820E-624C-9EB3-BF1420867F18}"/>
              </a:ext>
            </a:extLst>
          </p:cNvPr>
          <p:cNvSpPr/>
          <p:nvPr/>
        </p:nvSpPr>
        <p:spPr>
          <a:xfrm>
            <a:off x="6832997" y="228674"/>
            <a:ext cx="5359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ACCREDITAMENTO</a:t>
            </a: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8584F2A7-CC44-C640-9DE4-0EB97B62DC7E}"/>
              </a:ext>
            </a:extLst>
          </p:cNvPr>
          <p:cNvCxnSpPr/>
          <p:nvPr/>
        </p:nvCxnSpPr>
        <p:spPr>
          <a:xfrm flipH="1">
            <a:off x="8559800" y="779606"/>
            <a:ext cx="3784600" cy="0"/>
          </a:xfrm>
          <a:prstGeom prst="line">
            <a:avLst/>
          </a:prstGeom>
          <a:ln w="19050">
            <a:solidFill>
              <a:srgbClr val="9D9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30665731-AD2A-42DF-A3A7-7E4775C02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67" y="2176804"/>
            <a:ext cx="5338748" cy="3200719"/>
          </a:xfrm>
          <a:prstGeom prst="rect">
            <a:avLst/>
          </a:prstGeom>
        </p:spPr>
      </p:pic>
      <p:pic>
        <p:nvPicPr>
          <p:cNvPr id="12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A0ACEB-0F16-41E4-8905-61E9C15B5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00" y="2884656"/>
            <a:ext cx="2028907" cy="2088232"/>
          </a:xfrm>
          <a:prstGeom prst="rect">
            <a:avLst/>
          </a:prstGeom>
        </p:spPr>
      </p:pic>
      <p:sp>
        <p:nvSpPr>
          <p:cNvPr id="13" name="Arrow: Right 15">
            <a:extLst>
              <a:ext uri="{FF2B5EF4-FFF2-40B4-BE49-F238E27FC236}">
                <a16:creationId xmlns:a16="http://schemas.microsoft.com/office/drawing/2014/main" id="{84184B08-892F-48B8-A1FD-198B3BDD30BF}"/>
              </a:ext>
            </a:extLst>
          </p:cNvPr>
          <p:cNvSpPr/>
          <p:nvPr/>
        </p:nvSpPr>
        <p:spPr>
          <a:xfrm>
            <a:off x="3724739" y="3820760"/>
            <a:ext cx="1080120" cy="288032"/>
          </a:xfrm>
          <a:prstGeom prst="rightArrow">
            <a:avLst/>
          </a:prstGeom>
          <a:ln cap="flat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50C3CE26-B7A0-476C-AD56-5FD854925E3D}"/>
              </a:ext>
            </a:extLst>
          </p:cNvPr>
          <p:cNvPicPr/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71465" y="751894"/>
            <a:ext cx="1152128" cy="194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0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3EED84-2852-444A-AC6A-7874C520FC03}"/>
              </a:ext>
            </a:extLst>
          </p:cNvPr>
          <p:cNvSpPr txBox="1"/>
          <p:nvPr/>
        </p:nvSpPr>
        <p:spPr>
          <a:xfrm>
            <a:off x="11689877" y="6358342"/>
            <a:ext cx="46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9CBA17-678A-E84C-80C7-AC98D9546218}" type="slidenum">
              <a:rPr lang="it-IT" sz="1400" smtClean="0">
                <a:solidFill>
                  <a:srgbClr val="64A3D7"/>
                </a:solidFill>
              </a:rPr>
              <a:t>8</a:t>
            </a:fld>
            <a:endParaRPr lang="it-IT" sz="1400" dirty="0">
              <a:solidFill>
                <a:srgbClr val="64A3D7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3995A07-0C68-914A-937A-DB521B77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1659" y="6295947"/>
            <a:ext cx="13242299" cy="54687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263632-A00F-6140-A741-2C8BBCEEFA62}"/>
              </a:ext>
            </a:extLst>
          </p:cNvPr>
          <p:cNvSpPr txBox="1"/>
          <p:nvPr/>
        </p:nvSpPr>
        <p:spPr>
          <a:xfrm>
            <a:off x="31431" y="6407799"/>
            <a:ext cx="5729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cap="all" dirty="0">
                <a:solidFill>
                  <a:schemeClr val="bg1"/>
                </a:solidFill>
              </a:rPr>
              <a:t>Registrazione e accreditamento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8C99EA40-C3AA-3246-BFA5-678F3FC9CA22}"/>
              </a:ext>
            </a:extLst>
          </p:cNvPr>
          <p:cNvSpPr txBox="1"/>
          <p:nvPr/>
        </p:nvSpPr>
        <p:spPr>
          <a:xfrm>
            <a:off x="668226" y="1495703"/>
            <a:ext cx="4267200" cy="40748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/>
            <a:r>
              <a:rPr lang="it-IT" sz="2200" kern="500" spc="5" dirty="0">
                <a:solidFill>
                  <a:srgbClr val="686868"/>
                </a:solidFill>
                <a:latin typeface="Calibri"/>
                <a:cs typeface="Calibri"/>
              </a:rPr>
              <a:t>Il sistema verifica se è già stato avviato il processo di accreditamento attraverso l’inserimento dei dati.</a:t>
            </a:r>
          </a:p>
          <a:p>
            <a:pPr algn="just"/>
            <a:endParaRPr lang="it-IT" sz="22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pPr algn="just"/>
            <a:r>
              <a:rPr lang="it-IT" sz="2200" kern="500" spc="5" dirty="0">
                <a:solidFill>
                  <a:srgbClr val="686868"/>
                </a:solidFill>
                <a:latin typeface="Calibri"/>
                <a:cs typeface="Calibri"/>
              </a:rPr>
              <a:t>In caso contrario è necessario richiedere un </a:t>
            </a:r>
            <a:r>
              <a:rPr lang="it-IT" sz="2200" kern="500" spc="5" dirty="0">
                <a:solidFill>
                  <a:srgbClr val="64A3D7"/>
                </a:solidFill>
                <a:cs typeface="Calibri"/>
              </a:rPr>
              <a:t>Nuovo Accreditamento</a:t>
            </a:r>
            <a:r>
              <a:rPr lang="it-IT" sz="2200" kern="500" spc="5" dirty="0">
                <a:solidFill>
                  <a:srgbClr val="686868"/>
                </a:solidFill>
                <a:latin typeface="Calibri"/>
                <a:cs typeface="Calibri"/>
              </a:rPr>
              <a:t> utilizzando la funzione disponibile nel menu utente in alto a sinistra.</a:t>
            </a:r>
          </a:p>
          <a:p>
            <a:pPr algn="just"/>
            <a:endParaRPr lang="it-IT" sz="2200" kern="500" spc="5" dirty="0">
              <a:solidFill>
                <a:srgbClr val="686868"/>
              </a:solidFill>
              <a:latin typeface="Calibri"/>
              <a:cs typeface="Calibri"/>
            </a:endParaRPr>
          </a:p>
          <a:p>
            <a:pPr algn="just"/>
            <a:r>
              <a:rPr lang="it-IT" sz="2200" kern="500" spc="5" dirty="0">
                <a:solidFill>
                  <a:srgbClr val="686868"/>
                </a:solidFill>
                <a:latin typeface="Calibri"/>
                <a:cs typeface="Calibri"/>
              </a:rPr>
              <a:t>L’ acquisizione dei dati avverrà in </a:t>
            </a:r>
            <a:r>
              <a:rPr lang="it-IT" sz="2200" kern="500" spc="5" dirty="0">
                <a:solidFill>
                  <a:srgbClr val="64A3D7"/>
                </a:solidFill>
                <a:cs typeface="Calibri"/>
              </a:rPr>
              <a:t>tre passaggi. </a:t>
            </a:r>
          </a:p>
          <a:p>
            <a:endParaRPr lang="it-IT" sz="220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1D1C975-820E-624C-9EB3-BF1420867F18}"/>
              </a:ext>
            </a:extLst>
          </p:cNvPr>
          <p:cNvSpPr/>
          <p:nvPr/>
        </p:nvSpPr>
        <p:spPr>
          <a:xfrm>
            <a:off x="6832997" y="228674"/>
            <a:ext cx="5359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NUOVO ACCREDITAMENTO</a:t>
            </a: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8584F2A7-CC44-C640-9DE4-0EB97B62DC7E}"/>
              </a:ext>
            </a:extLst>
          </p:cNvPr>
          <p:cNvCxnSpPr/>
          <p:nvPr/>
        </p:nvCxnSpPr>
        <p:spPr>
          <a:xfrm flipH="1">
            <a:off x="8559800" y="779606"/>
            <a:ext cx="3784600" cy="0"/>
          </a:xfrm>
          <a:prstGeom prst="line">
            <a:avLst/>
          </a:prstGeom>
          <a:ln w="19050">
            <a:solidFill>
              <a:srgbClr val="9D9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70A4D4-00DB-451A-ADEF-07C2740E4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40" y="1329605"/>
            <a:ext cx="653278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92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3EED84-2852-444A-AC6A-7874C520FC03}"/>
              </a:ext>
            </a:extLst>
          </p:cNvPr>
          <p:cNvSpPr txBox="1"/>
          <p:nvPr/>
        </p:nvSpPr>
        <p:spPr>
          <a:xfrm>
            <a:off x="11689877" y="6358342"/>
            <a:ext cx="46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79CBA17-678A-E84C-80C7-AC98D9546218}" type="slidenum">
              <a:rPr lang="it-IT" sz="1400" smtClean="0">
                <a:solidFill>
                  <a:srgbClr val="64A3D7"/>
                </a:solidFill>
              </a:rPr>
              <a:t>9</a:t>
            </a:fld>
            <a:endParaRPr lang="it-IT" sz="1400" dirty="0">
              <a:solidFill>
                <a:srgbClr val="64A3D7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3995A07-0C68-914A-937A-DB521B77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1659" y="6295947"/>
            <a:ext cx="13242299" cy="54687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263632-A00F-6140-A741-2C8BBCEEFA62}"/>
              </a:ext>
            </a:extLst>
          </p:cNvPr>
          <p:cNvSpPr txBox="1"/>
          <p:nvPr/>
        </p:nvSpPr>
        <p:spPr>
          <a:xfrm>
            <a:off x="31431" y="6407799"/>
            <a:ext cx="5729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cap="all" dirty="0">
                <a:solidFill>
                  <a:schemeClr val="bg1"/>
                </a:solidFill>
              </a:rPr>
              <a:t>Registrazione e accreditamento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8C99EA40-C3AA-3246-BFA5-678F3FC9CA22}"/>
              </a:ext>
            </a:extLst>
          </p:cNvPr>
          <p:cNvSpPr txBox="1"/>
          <p:nvPr/>
        </p:nvSpPr>
        <p:spPr>
          <a:xfrm>
            <a:off x="5200640" y="1622371"/>
            <a:ext cx="6203476" cy="40748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it-IT"/>
            </a:defPPr>
            <a:lvl1pPr>
              <a:defRPr sz="2200" kern="500" spc="5">
                <a:solidFill>
                  <a:srgbClr val="686868"/>
                </a:solidFill>
                <a:latin typeface="Calibri"/>
                <a:cs typeface="Calibri"/>
              </a:defRPr>
            </a:lvl1pPr>
          </a:lstStyle>
          <a:p>
            <a:r>
              <a:rPr lang="it-IT" dirty="0"/>
              <a:t>Nel </a:t>
            </a:r>
            <a:r>
              <a:rPr lang="it-IT" b="1" dirty="0">
                <a:solidFill>
                  <a:srgbClr val="64A3D7"/>
                </a:solidFill>
                <a:latin typeface="+mn-lt"/>
              </a:rPr>
              <a:t>“Passaggio 1” </a:t>
            </a:r>
            <a:r>
              <a:rPr lang="it-IT" dirty="0"/>
              <a:t>viene visualizzato il riepilogo dei dati dell’utente</a:t>
            </a:r>
          </a:p>
          <a:p>
            <a:endParaRPr lang="it-IT" dirty="0">
              <a:solidFill>
                <a:srgbClr val="64A3D7"/>
              </a:solidFill>
              <a:latin typeface="+mn-lt"/>
            </a:endParaRPr>
          </a:p>
          <a:p>
            <a:endParaRPr lang="it-IT" dirty="0">
              <a:solidFill>
                <a:srgbClr val="64A3D7"/>
              </a:solidFill>
              <a:latin typeface="+mn-lt"/>
            </a:endParaRPr>
          </a:p>
          <a:p>
            <a:endParaRPr lang="it-IT" dirty="0">
              <a:solidFill>
                <a:srgbClr val="64A3D7"/>
              </a:solidFill>
              <a:latin typeface="+mn-lt"/>
            </a:endParaRPr>
          </a:p>
          <a:p>
            <a:endParaRPr lang="it-IT" dirty="0">
              <a:solidFill>
                <a:srgbClr val="64A3D7"/>
              </a:solidFill>
              <a:latin typeface="+mn-lt"/>
            </a:endParaRPr>
          </a:p>
          <a:p>
            <a:endParaRPr lang="it-IT" dirty="0">
              <a:solidFill>
                <a:srgbClr val="64A3D7"/>
              </a:solidFill>
              <a:latin typeface="+mn-lt"/>
            </a:endParaRPr>
          </a:p>
          <a:p>
            <a:r>
              <a:rPr lang="it-IT" dirty="0"/>
              <a:t>Selezionando il pulsante </a:t>
            </a:r>
            <a:r>
              <a:rPr lang="it-IT" b="1" dirty="0">
                <a:solidFill>
                  <a:srgbClr val="64A3D7"/>
                </a:solidFill>
                <a:latin typeface="+mn-lt"/>
              </a:rPr>
              <a:t>“Passaggio 2” </a:t>
            </a:r>
            <a:r>
              <a:rPr lang="it-IT" dirty="0"/>
              <a:t>si passa alla fase successiva d’inserimento dei dati necessari all’accreditamento</a:t>
            </a:r>
          </a:p>
          <a:p>
            <a:endParaRPr lang="it-IT" dirty="0"/>
          </a:p>
          <a:p>
            <a:endParaRPr lang="it-IT" dirty="0">
              <a:sym typeface="Inter-Regular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1D1C975-820E-624C-9EB3-BF1420867F18}"/>
              </a:ext>
            </a:extLst>
          </p:cNvPr>
          <p:cNvSpPr/>
          <p:nvPr/>
        </p:nvSpPr>
        <p:spPr>
          <a:xfrm>
            <a:off x="6832997" y="228674"/>
            <a:ext cx="5359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2D5E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PASSAGGIO 1 </a:t>
            </a: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8584F2A7-CC44-C640-9DE4-0EB97B62DC7E}"/>
              </a:ext>
            </a:extLst>
          </p:cNvPr>
          <p:cNvCxnSpPr/>
          <p:nvPr/>
        </p:nvCxnSpPr>
        <p:spPr>
          <a:xfrm flipH="1">
            <a:off x="8559800" y="779606"/>
            <a:ext cx="3784600" cy="0"/>
          </a:xfrm>
          <a:prstGeom prst="line">
            <a:avLst/>
          </a:prstGeom>
          <a:ln w="19050">
            <a:solidFill>
              <a:srgbClr val="9D9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>
            <a:extLst>
              <a:ext uri="{FF2B5EF4-FFF2-40B4-BE49-F238E27FC236}">
                <a16:creationId xmlns:a16="http://schemas.microsoft.com/office/drawing/2014/main" id="{68E9354E-B0B0-4673-AEAE-17267F71D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36" y="490284"/>
            <a:ext cx="4281652" cy="537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722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lo1" id="{FC750D5C-6035-1E40-B7A2-8A50A915A328}" vid="{ED714A71-5D17-904B-B122-AF3570FE928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4C83E274A78C4FBF09C0EC17D83FA2" ma:contentTypeVersion="12" ma:contentTypeDescription="Create a new document." ma:contentTypeScope="" ma:versionID="a915a47331dd62431752004884bcfb85">
  <xsd:schema xmlns:xsd="http://www.w3.org/2001/XMLSchema" xmlns:xs="http://www.w3.org/2001/XMLSchema" xmlns:p="http://schemas.microsoft.com/office/2006/metadata/properties" xmlns:ns3="09c6ac8f-d615-4e5e-bc4a-04905fbcfd73" xmlns:ns4="5562e5ef-b2e1-4854-ab52-847b45e39f05" targetNamespace="http://schemas.microsoft.com/office/2006/metadata/properties" ma:root="true" ma:fieldsID="5b0cbe8adc9021a4868e46619c6cd30e" ns3:_="" ns4:_="">
    <xsd:import namespace="09c6ac8f-d615-4e5e-bc4a-04905fbcfd73"/>
    <xsd:import namespace="5562e5ef-b2e1-4854-ab52-847b45e39f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6ac8f-d615-4e5e-bc4a-04905fbcf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2e5ef-b2e1-4854-ab52-847b45e39f0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88244E-1E0F-4421-A9B8-5E4E544A84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F0226B-4948-4698-99E1-89EDCEF691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c6ac8f-d615-4e5e-bc4a-04905fbcfd73"/>
    <ds:schemaRef ds:uri="5562e5ef-b2e1-4854-ab52-847b45e39f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93B0CC-EC54-4912-A6D3-85D66B220B7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9c6ac8f-d615-4e5e-bc4a-04905fbcfd73"/>
    <ds:schemaRef ds:uri="http://purl.org/dc/elements/1.1/"/>
    <ds:schemaRef ds:uri="http://schemas.microsoft.com/office/2006/metadata/properties"/>
    <ds:schemaRef ds:uri="5562e5ef-b2e1-4854-ab52-847b45e39f0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</TotalTime>
  <Words>724</Words>
  <Application>Microsoft Office PowerPoint</Application>
  <PresentationFormat>Widescreen</PresentationFormat>
  <Paragraphs>117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G. Vismara</cp:lastModifiedBy>
  <cp:revision>68</cp:revision>
  <dcterms:created xsi:type="dcterms:W3CDTF">2019-10-12T15:18:09Z</dcterms:created>
  <dcterms:modified xsi:type="dcterms:W3CDTF">2020-06-19T11:47:54Z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0x010100034C83E274A78C4FBF09C0EC17D83FA2</vt:lpwstr>
  </property>
</Properties>
</file>